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71" r:id="rId2"/>
    <p:sldId id="314" r:id="rId3"/>
    <p:sldId id="317" r:id="rId4"/>
    <p:sldId id="315" r:id="rId5"/>
    <p:sldId id="301" r:id="rId6"/>
    <p:sldId id="302" r:id="rId7"/>
    <p:sldId id="290" r:id="rId8"/>
    <p:sldId id="262" r:id="rId9"/>
    <p:sldId id="267" r:id="rId10"/>
    <p:sldId id="300" r:id="rId11"/>
    <p:sldId id="257" r:id="rId12"/>
    <p:sldId id="313" r:id="rId13"/>
    <p:sldId id="256" r:id="rId14"/>
    <p:sldId id="303" r:id="rId15"/>
    <p:sldId id="275" r:id="rId16"/>
    <p:sldId id="304" r:id="rId17"/>
    <p:sldId id="312" r:id="rId18"/>
    <p:sldId id="273" r:id="rId19"/>
    <p:sldId id="270" r:id="rId20"/>
    <p:sldId id="291" r:id="rId21"/>
    <p:sldId id="292" r:id="rId22"/>
    <p:sldId id="293" r:id="rId23"/>
    <p:sldId id="294" r:id="rId24"/>
    <p:sldId id="295" r:id="rId25"/>
    <p:sldId id="298" r:id="rId26"/>
    <p:sldId id="306" r:id="rId27"/>
    <p:sldId id="309" r:id="rId28"/>
    <p:sldId id="308" r:id="rId29"/>
    <p:sldId id="296" r:id="rId30"/>
    <p:sldId id="310" r:id="rId31"/>
    <p:sldId id="316" r:id="rId32"/>
    <p:sldId id="31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3C6FBD-B137-4C5F-9C25-95CF0CBA8603}" v="753" dt="2022-04-14T20:28:46.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51" d="100"/>
          <a:sy n="51" d="100"/>
        </p:scale>
        <p:origin x="92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C1621-DD27-4550-B866-32390465D84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C00E7A8-0BD0-4B23-84AB-B23E3601B5A4}">
      <dgm:prSet/>
      <dgm:spPr/>
      <dgm:t>
        <a:bodyPr/>
        <a:lstStyle/>
        <a:p>
          <a:r>
            <a:rPr lang="en-US"/>
            <a:t>At Preferred we have 5 clinicians trained in </a:t>
          </a:r>
          <a:r>
            <a:rPr lang="en-US" i="1"/>
            <a:t>Accelerated Trauma Resolution Therapy. </a:t>
          </a:r>
          <a:endParaRPr lang="en-US"/>
        </a:p>
      </dgm:t>
    </dgm:pt>
    <dgm:pt modelId="{2D485A3E-1A12-4DF0-A64E-96D740C4EF22}" type="parTrans" cxnId="{E0465113-9E13-464B-97FA-16C231EBA832}">
      <dgm:prSet/>
      <dgm:spPr/>
      <dgm:t>
        <a:bodyPr/>
        <a:lstStyle/>
        <a:p>
          <a:endParaRPr lang="en-US"/>
        </a:p>
      </dgm:t>
    </dgm:pt>
    <dgm:pt modelId="{041C8C68-B3B1-42D7-A9E2-54DA912BFBDC}" type="sibTrans" cxnId="{E0465113-9E13-464B-97FA-16C231EBA832}">
      <dgm:prSet/>
      <dgm:spPr/>
      <dgm:t>
        <a:bodyPr/>
        <a:lstStyle/>
        <a:p>
          <a:endParaRPr lang="en-US"/>
        </a:p>
      </dgm:t>
    </dgm:pt>
    <dgm:pt modelId="{57197340-521A-4AA0-8694-4D4F6BB63122}">
      <dgm:prSet/>
      <dgm:spPr/>
      <dgm:t>
        <a:bodyPr/>
        <a:lstStyle/>
        <a:p>
          <a:r>
            <a:rPr lang="en-US"/>
            <a:t>In the last 2-3 years The Crisis Center in Twin Falls (Kim Dopson) has facilitated trainings for 25 clinicians in our area to be trained in Accelerated Resolution Therapy. </a:t>
          </a:r>
        </a:p>
      </dgm:t>
    </dgm:pt>
    <dgm:pt modelId="{43DEA54E-FEF4-4E3E-82E1-BE039B96C1CE}" type="parTrans" cxnId="{D1AB000A-B607-48AA-B66D-CE59C446FAC4}">
      <dgm:prSet/>
      <dgm:spPr/>
      <dgm:t>
        <a:bodyPr/>
        <a:lstStyle/>
        <a:p>
          <a:endParaRPr lang="en-US"/>
        </a:p>
      </dgm:t>
    </dgm:pt>
    <dgm:pt modelId="{E7D46D32-DDD9-435A-A13C-1CA32D8A344F}" type="sibTrans" cxnId="{D1AB000A-B607-48AA-B66D-CE59C446FAC4}">
      <dgm:prSet/>
      <dgm:spPr/>
      <dgm:t>
        <a:bodyPr/>
        <a:lstStyle/>
        <a:p>
          <a:endParaRPr lang="en-US"/>
        </a:p>
      </dgm:t>
    </dgm:pt>
    <dgm:pt modelId="{373EF1E1-9ECD-4BD4-8891-9F1A49A37AD9}">
      <dgm:prSet/>
      <dgm:spPr/>
      <dgm:t>
        <a:bodyPr/>
        <a:lstStyle/>
        <a:p>
          <a:r>
            <a:rPr lang="en-US"/>
            <a:t>Trauma Integrated Treatment is becoming more available to people in our area.  </a:t>
          </a:r>
        </a:p>
      </dgm:t>
    </dgm:pt>
    <dgm:pt modelId="{99BDB2B5-B9B4-4274-A7CD-0E987B241C2A}" type="parTrans" cxnId="{378DDC0E-665C-437B-AD77-F5B3B132F09F}">
      <dgm:prSet/>
      <dgm:spPr/>
      <dgm:t>
        <a:bodyPr/>
        <a:lstStyle/>
        <a:p>
          <a:endParaRPr lang="en-US"/>
        </a:p>
      </dgm:t>
    </dgm:pt>
    <dgm:pt modelId="{D3665080-2D4F-47EA-BA89-3775481F3C31}" type="sibTrans" cxnId="{378DDC0E-665C-437B-AD77-F5B3B132F09F}">
      <dgm:prSet/>
      <dgm:spPr/>
      <dgm:t>
        <a:bodyPr/>
        <a:lstStyle/>
        <a:p>
          <a:endParaRPr lang="en-US"/>
        </a:p>
      </dgm:t>
    </dgm:pt>
    <dgm:pt modelId="{9BF73AAD-49F7-48F1-8393-56F79CDF4125}" type="pres">
      <dgm:prSet presAssocID="{09AC1621-DD27-4550-B866-32390465D840}" presName="vert0" presStyleCnt="0">
        <dgm:presLayoutVars>
          <dgm:dir/>
          <dgm:animOne val="branch"/>
          <dgm:animLvl val="lvl"/>
        </dgm:presLayoutVars>
      </dgm:prSet>
      <dgm:spPr/>
    </dgm:pt>
    <dgm:pt modelId="{E531F05F-CB4C-4829-AC88-A1D04DFF8023}" type="pres">
      <dgm:prSet presAssocID="{BC00E7A8-0BD0-4B23-84AB-B23E3601B5A4}" presName="thickLine" presStyleLbl="alignNode1" presStyleIdx="0" presStyleCnt="3"/>
      <dgm:spPr/>
    </dgm:pt>
    <dgm:pt modelId="{8C1DA91B-A24F-43E8-AD8E-BD7B000ADAF5}" type="pres">
      <dgm:prSet presAssocID="{BC00E7A8-0BD0-4B23-84AB-B23E3601B5A4}" presName="horz1" presStyleCnt="0"/>
      <dgm:spPr/>
    </dgm:pt>
    <dgm:pt modelId="{875EF986-D2BB-419B-95A8-C4B1D71BC3AC}" type="pres">
      <dgm:prSet presAssocID="{BC00E7A8-0BD0-4B23-84AB-B23E3601B5A4}" presName="tx1" presStyleLbl="revTx" presStyleIdx="0" presStyleCnt="3"/>
      <dgm:spPr/>
    </dgm:pt>
    <dgm:pt modelId="{FA2D8EF3-CF4B-4D07-A840-168CB6480C0F}" type="pres">
      <dgm:prSet presAssocID="{BC00E7A8-0BD0-4B23-84AB-B23E3601B5A4}" presName="vert1" presStyleCnt="0"/>
      <dgm:spPr/>
    </dgm:pt>
    <dgm:pt modelId="{3FA71118-6397-4184-9D27-DB2C58AD8E24}" type="pres">
      <dgm:prSet presAssocID="{57197340-521A-4AA0-8694-4D4F6BB63122}" presName="thickLine" presStyleLbl="alignNode1" presStyleIdx="1" presStyleCnt="3"/>
      <dgm:spPr/>
    </dgm:pt>
    <dgm:pt modelId="{FF234713-00B2-4B2C-A922-CA9473F6C8F1}" type="pres">
      <dgm:prSet presAssocID="{57197340-521A-4AA0-8694-4D4F6BB63122}" presName="horz1" presStyleCnt="0"/>
      <dgm:spPr/>
    </dgm:pt>
    <dgm:pt modelId="{38FB428D-5717-49B3-9B26-89635CDA4F5F}" type="pres">
      <dgm:prSet presAssocID="{57197340-521A-4AA0-8694-4D4F6BB63122}" presName="tx1" presStyleLbl="revTx" presStyleIdx="1" presStyleCnt="3"/>
      <dgm:spPr/>
    </dgm:pt>
    <dgm:pt modelId="{3D077546-1D0F-40F3-B724-C486D63F340C}" type="pres">
      <dgm:prSet presAssocID="{57197340-521A-4AA0-8694-4D4F6BB63122}" presName="vert1" presStyleCnt="0"/>
      <dgm:spPr/>
    </dgm:pt>
    <dgm:pt modelId="{CF24669D-EBD0-43B2-98A9-7C4CD2F07C97}" type="pres">
      <dgm:prSet presAssocID="{373EF1E1-9ECD-4BD4-8891-9F1A49A37AD9}" presName="thickLine" presStyleLbl="alignNode1" presStyleIdx="2" presStyleCnt="3"/>
      <dgm:spPr/>
    </dgm:pt>
    <dgm:pt modelId="{FE579180-9786-4280-BE7D-4B1C6806E1F0}" type="pres">
      <dgm:prSet presAssocID="{373EF1E1-9ECD-4BD4-8891-9F1A49A37AD9}" presName="horz1" presStyleCnt="0"/>
      <dgm:spPr/>
    </dgm:pt>
    <dgm:pt modelId="{3126579A-52FC-4882-B3A8-FE5B30073061}" type="pres">
      <dgm:prSet presAssocID="{373EF1E1-9ECD-4BD4-8891-9F1A49A37AD9}" presName="tx1" presStyleLbl="revTx" presStyleIdx="2" presStyleCnt="3"/>
      <dgm:spPr/>
    </dgm:pt>
    <dgm:pt modelId="{ADE37408-5A26-4D20-BE3C-275151CBA0EA}" type="pres">
      <dgm:prSet presAssocID="{373EF1E1-9ECD-4BD4-8891-9F1A49A37AD9}" presName="vert1" presStyleCnt="0"/>
      <dgm:spPr/>
    </dgm:pt>
  </dgm:ptLst>
  <dgm:cxnLst>
    <dgm:cxn modelId="{D1AB000A-B607-48AA-B66D-CE59C446FAC4}" srcId="{09AC1621-DD27-4550-B866-32390465D840}" destId="{57197340-521A-4AA0-8694-4D4F6BB63122}" srcOrd="1" destOrd="0" parTransId="{43DEA54E-FEF4-4E3E-82E1-BE039B96C1CE}" sibTransId="{E7D46D32-DDD9-435A-A13C-1CA32D8A344F}"/>
    <dgm:cxn modelId="{378DDC0E-665C-437B-AD77-F5B3B132F09F}" srcId="{09AC1621-DD27-4550-B866-32390465D840}" destId="{373EF1E1-9ECD-4BD4-8891-9F1A49A37AD9}" srcOrd="2" destOrd="0" parTransId="{99BDB2B5-B9B4-4274-A7CD-0E987B241C2A}" sibTransId="{D3665080-2D4F-47EA-BA89-3775481F3C31}"/>
    <dgm:cxn modelId="{E0465113-9E13-464B-97FA-16C231EBA832}" srcId="{09AC1621-DD27-4550-B866-32390465D840}" destId="{BC00E7A8-0BD0-4B23-84AB-B23E3601B5A4}" srcOrd="0" destOrd="0" parTransId="{2D485A3E-1A12-4DF0-A64E-96D740C4EF22}" sibTransId="{041C8C68-B3B1-42D7-A9E2-54DA912BFBDC}"/>
    <dgm:cxn modelId="{3219DB5F-EC39-4A41-917E-ACF267D33949}" type="presOf" srcId="{09AC1621-DD27-4550-B866-32390465D840}" destId="{9BF73AAD-49F7-48F1-8393-56F79CDF4125}" srcOrd="0" destOrd="0" presId="urn:microsoft.com/office/officeart/2008/layout/LinedList"/>
    <dgm:cxn modelId="{16A88270-919E-4FE6-BC4D-F91BAB27B3C3}" type="presOf" srcId="{BC00E7A8-0BD0-4B23-84AB-B23E3601B5A4}" destId="{875EF986-D2BB-419B-95A8-C4B1D71BC3AC}" srcOrd="0" destOrd="0" presId="urn:microsoft.com/office/officeart/2008/layout/LinedList"/>
    <dgm:cxn modelId="{5D163991-A54E-46AB-93DF-646E30217224}" type="presOf" srcId="{57197340-521A-4AA0-8694-4D4F6BB63122}" destId="{38FB428D-5717-49B3-9B26-89635CDA4F5F}" srcOrd="0" destOrd="0" presId="urn:microsoft.com/office/officeart/2008/layout/LinedList"/>
    <dgm:cxn modelId="{7F6FBEDA-8BF5-4FB3-B66E-F9A1C670D6CE}" type="presOf" srcId="{373EF1E1-9ECD-4BD4-8891-9F1A49A37AD9}" destId="{3126579A-52FC-4882-B3A8-FE5B30073061}" srcOrd="0" destOrd="0" presId="urn:microsoft.com/office/officeart/2008/layout/LinedList"/>
    <dgm:cxn modelId="{ED1A80B1-CDD0-4D6A-92C8-F13E591B9536}" type="presParOf" srcId="{9BF73AAD-49F7-48F1-8393-56F79CDF4125}" destId="{E531F05F-CB4C-4829-AC88-A1D04DFF8023}" srcOrd="0" destOrd="0" presId="urn:microsoft.com/office/officeart/2008/layout/LinedList"/>
    <dgm:cxn modelId="{5FEB2E47-0059-49FF-AA40-F9C126EE8110}" type="presParOf" srcId="{9BF73AAD-49F7-48F1-8393-56F79CDF4125}" destId="{8C1DA91B-A24F-43E8-AD8E-BD7B000ADAF5}" srcOrd="1" destOrd="0" presId="urn:microsoft.com/office/officeart/2008/layout/LinedList"/>
    <dgm:cxn modelId="{8C1186BF-6FF1-4A80-B023-0DE81253CB86}" type="presParOf" srcId="{8C1DA91B-A24F-43E8-AD8E-BD7B000ADAF5}" destId="{875EF986-D2BB-419B-95A8-C4B1D71BC3AC}" srcOrd="0" destOrd="0" presId="urn:microsoft.com/office/officeart/2008/layout/LinedList"/>
    <dgm:cxn modelId="{487F3874-1A86-4DF7-9DDD-8D323C88430E}" type="presParOf" srcId="{8C1DA91B-A24F-43E8-AD8E-BD7B000ADAF5}" destId="{FA2D8EF3-CF4B-4D07-A840-168CB6480C0F}" srcOrd="1" destOrd="0" presId="urn:microsoft.com/office/officeart/2008/layout/LinedList"/>
    <dgm:cxn modelId="{FDCCA66C-EAA8-4A8B-B047-45CFEE05A238}" type="presParOf" srcId="{9BF73AAD-49F7-48F1-8393-56F79CDF4125}" destId="{3FA71118-6397-4184-9D27-DB2C58AD8E24}" srcOrd="2" destOrd="0" presId="urn:microsoft.com/office/officeart/2008/layout/LinedList"/>
    <dgm:cxn modelId="{CC1DE2BB-17E2-465A-B70A-37B329030AEF}" type="presParOf" srcId="{9BF73AAD-49F7-48F1-8393-56F79CDF4125}" destId="{FF234713-00B2-4B2C-A922-CA9473F6C8F1}" srcOrd="3" destOrd="0" presId="urn:microsoft.com/office/officeart/2008/layout/LinedList"/>
    <dgm:cxn modelId="{E0220BAD-CD83-4DBC-ACDF-3EC9AF454BD5}" type="presParOf" srcId="{FF234713-00B2-4B2C-A922-CA9473F6C8F1}" destId="{38FB428D-5717-49B3-9B26-89635CDA4F5F}" srcOrd="0" destOrd="0" presId="urn:microsoft.com/office/officeart/2008/layout/LinedList"/>
    <dgm:cxn modelId="{2B5AAA57-4EB2-443A-897C-307388394568}" type="presParOf" srcId="{FF234713-00B2-4B2C-A922-CA9473F6C8F1}" destId="{3D077546-1D0F-40F3-B724-C486D63F340C}" srcOrd="1" destOrd="0" presId="urn:microsoft.com/office/officeart/2008/layout/LinedList"/>
    <dgm:cxn modelId="{C7BD1EB7-DCE7-4994-929C-BF44B456EF80}" type="presParOf" srcId="{9BF73AAD-49F7-48F1-8393-56F79CDF4125}" destId="{CF24669D-EBD0-43B2-98A9-7C4CD2F07C97}" srcOrd="4" destOrd="0" presId="urn:microsoft.com/office/officeart/2008/layout/LinedList"/>
    <dgm:cxn modelId="{E5E083C3-C386-4E27-BB87-77939742EB01}" type="presParOf" srcId="{9BF73AAD-49F7-48F1-8393-56F79CDF4125}" destId="{FE579180-9786-4280-BE7D-4B1C6806E1F0}" srcOrd="5" destOrd="0" presId="urn:microsoft.com/office/officeart/2008/layout/LinedList"/>
    <dgm:cxn modelId="{E45C655D-BF1D-4A5C-B648-A1F0B97F3C6A}" type="presParOf" srcId="{FE579180-9786-4280-BE7D-4B1C6806E1F0}" destId="{3126579A-52FC-4882-B3A8-FE5B30073061}" srcOrd="0" destOrd="0" presId="urn:microsoft.com/office/officeart/2008/layout/LinedList"/>
    <dgm:cxn modelId="{B1F95A22-1491-41A9-ACC0-0E1BDF106C40}" type="presParOf" srcId="{FE579180-9786-4280-BE7D-4B1C6806E1F0}" destId="{ADE37408-5A26-4D20-BE3C-275151CBA0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5D002E-F41A-4416-9EEB-99D7AD4B2A4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2F2AE63-9FF5-47B5-9028-376FDAFCBAAB}">
      <dgm:prSet/>
      <dgm:spPr/>
      <dgm:t>
        <a:bodyPr/>
        <a:lstStyle/>
        <a:p>
          <a:r>
            <a:rPr lang="en-US"/>
            <a:t>Acute results from a single incident</a:t>
          </a:r>
        </a:p>
      </dgm:t>
    </dgm:pt>
    <dgm:pt modelId="{2B4AA8A6-9924-4109-BFD5-8617699EEEF8}" type="parTrans" cxnId="{6F118B91-EFF3-4BFC-B759-6E37C2672DF7}">
      <dgm:prSet/>
      <dgm:spPr/>
      <dgm:t>
        <a:bodyPr/>
        <a:lstStyle/>
        <a:p>
          <a:endParaRPr lang="en-US"/>
        </a:p>
      </dgm:t>
    </dgm:pt>
    <dgm:pt modelId="{AC0611EE-FBC6-4C04-8219-1942C923BCD9}" type="sibTrans" cxnId="{6F118B91-EFF3-4BFC-B759-6E37C2672DF7}">
      <dgm:prSet/>
      <dgm:spPr/>
      <dgm:t>
        <a:bodyPr/>
        <a:lstStyle/>
        <a:p>
          <a:endParaRPr lang="en-US"/>
        </a:p>
      </dgm:t>
    </dgm:pt>
    <dgm:pt modelId="{3C048E1B-A058-4323-B4C4-11784295BE1A}">
      <dgm:prSet/>
      <dgm:spPr/>
      <dgm:t>
        <a:bodyPr/>
        <a:lstStyle/>
        <a:p>
          <a:r>
            <a:rPr lang="en-US"/>
            <a:t>Chronic is repeated and prolonged such as domestic violence or abuse.   </a:t>
          </a:r>
        </a:p>
      </dgm:t>
    </dgm:pt>
    <dgm:pt modelId="{4B2C2375-2E9B-44A6-82B4-51B2731B8463}" type="parTrans" cxnId="{1D644FEB-F097-4192-8AB0-9C751BF60D97}">
      <dgm:prSet/>
      <dgm:spPr/>
      <dgm:t>
        <a:bodyPr/>
        <a:lstStyle/>
        <a:p>
          <a:endParaRPr lang="en-US"/>
        </a:p>
      </dgm:t>
    </dgm:pt>
    <dgm:pt modelId="{938B8A2E-EC6B-4864-B0C0-E95A49ADE471}" type="sibTrans" cxnId="{1D644FEB-F097-4192-8AB0-9C751BF60D97}">
      <dgm:prSet/>
      <dgm:spPr/>
      <dgm:t>
        <a:bodyPr/>
        <a:lstStyle/>
        <a:p>
          <a:endParaRPr lang="en-US"/>
        </a:p>
      </dgm:t>
    </dgm:pt>
    <dgm:pt modelId="{B118C78E-1C95-4688-BA0A-240D8FB7A09E}">
      <dgm:prSet/>
      <dgm:spPr/>
      <dgm:t>
        <a:bodyPr/>
        <a:lstStyle/>
        <a:p>
          <a:r>
            <a:rPr lang="en-US"/>
            <a:t>Complex is exposure to varied and multiple traumatic events, often of an invasive, interpersonal nature.   </a:t>
          </a:r>
        </a:p>
      </dgm:t>
    </dgm:pt>
    <dgm:pt modelId="{5AB36CD0-2443-4957-99D2-4999D9AAEEC5}" type="parTrans" cxnId="{DCA51DA5-E5AA-4616-A65D-229F8AE4DD27}">
      <dgm:prSet/>
      <dgm:spPr/>
      <dgm:t>
        <a:bodyPr/>
        <a:lstStyle/>
        <a:p>
          <a:endParaRPr lang="en-US"/>
        </a:p>
      </dgm:t>
    </dgm:pt>
    <dgm:pt modelId="{EEB4E04A-85DB-4335-A190-DD69B5311A4B}" type="sibTrans" cxnId="{DCA51DA5-E5AA-4616-A65D-229F8AE4DD27}">
      <dgm:prSet/>
      <dgm:spPr/>
      <dgm:t>
        <a:bodyPr/>
        <a:lstStyle/>
        <a:p>
          <a:endParaRPr lang="en-US"/>
        </a:p>
      </dgm:t>
    </dgm:pt>
    <dgm:pt modelId="{D8632646-5C9B-4C61-8782-C53217493CAE}" type="pres">
      <dgm:prSet presAssocID="{B35D002E-F41A-4416-9EEB-99D7AD4B2A41}" presName="linear" presStyleCnt="0">
        <dgm:presLayoutVars>
          <dgm:animLvl val="lvl"/>
          <dgm:resizeHandles val="exact"/>
        </dgm:presLayoutVars>
      </dgm:prSet>
      <dgm:spPr/>
    </dgm:pt>
    <dgm:pt modelId="{3A971131-2AD7-4562-AE55-97EBE8E013ED}" type="pres">
      <dgm:prSet presAssocID="{72F2AE63-9FF5-47B5-9028-376FDAFCBAAB}" presName="parentText" presStyleLbl="node1" presStyleIdx="0" presStyleCnt="3">
        <dgm:presLayoutVars>
          <dgm:chMax val="0"/>
          <dgm:bulletEnabled val="1"/>
        </dgm:presLayoutVars>
      </dgm:prSet>
      <dgm:spPr/>
    </dgm:pt>
    <dgm:pt modelId="{11A0C328-B3F9-452D-B5F0-86D7C8B369C9}" type="pres">
      <dgm:prSet presAssocID="{AC0611EE-FBC6-4C04-8219-1942C923BCD9}" presName="spacer" presStyleCnt="0"/>
      <dgm:spPr/>
    </dgm:pt>
    <dgm:pt modelId="{467683DF-4706-4522-85F1-A0004BF4E39F}" type="pres">
      <dgm:prSet presAssocID="{3C048E1B-A058-4323-B4C4-11784295BE1A}" presName="parentText" presStyleLbl="node1" presStyleIdx="1" presStyleCnt="3">
        <dgm:presLayoutVars>
          <dgm:chMax val="0"/>
          <dgm:bulletEnabled val="1"/>
        </dgm:presLayoutVars>
      </dgm:prSet>
      <dgm:spPr/>
    </dgm:pt>
    <dgm:pt modelId="{D081A674-DFC6-479F-94F4-B286E4923FA8}" type="pres">
      <dgm:prSet presAssocID="{938B8A2E-EC6B-4864-B0C0-E95A49ADE471}" presName="spacer" presStyleCnt="0"/>
      <dgm:spPr/>
    </dgm:pt>
    <dgm:pt modelId="{55A37C6C-E2E5-4408-AD9C-AA935590C2EB}" type="pres">
      <dgm:prSet presAssocID="{B118C78E-1C95-4688-BA0A-240D8FB7A09E}" presName="parentText" presStyleLbl="node1" presStyleIdx="2" presStyleCnt="3">
        <dgm:presLayoutVars>
          <dgm:chMax val="0"/>
          <dgm:bulletEnabled val="1"/>
        </dgm:presLayoutVars>
      </dgm:prSet>
      <dgm:spPr/>
    </dgm:pt>
  </dgm:ptLst>
  <dgm:cxnLst>
    <dgm:cxn modelId="{C554775F-0997-48A5-B5C4-D753111B1F90}" type="presOf" srcId="{B35D002E-F41A-4416-9EEB-99D7AD4B2A41}" destId="{D8632646-5C9B-4C61-8782-C53217493CAE}" srcOrd="0" destOrd="0" presId="urn:microsoft.com/office/officeart/2005/8/layout/vList2"/>
    <dgm:cxn modelId="{FA2CD564-B17E-443A-96B7-306DBB713ADC}" type="presOf" srcId="{3C048E1B-A058-4323-B4C4-11784295BE1A}" destId="{467683DF-4706-4522-85F1-A0004BF4E39F}" srcOrd="0" destOrd="0" presId="urn:microsoft.com/office/officeart/2005/8/layout/vList2"/>
    <dgm:cxn modelId="{6F118B91-EFF3-4BFC-B759-6E37C2672DF7}" srcId="{B35D002E-F41A-4416-9EEB-99D7AD4B2A41}" destId="{72F2AE63-9FF5-47B5-9028-376FDAFCBAAB}" srcOrd="0" destOrd="0" parTransId="{2B4AA8A6-9924-4109-BFD5-8617699EEEF8}" sibTransId="{AC0611EE-FBC6-4C04-8219-1942C923BCD9}"/>
    <dgm:cxn modelId="{DCA51DA5-E5AA-4616-A65D-229F8AE4DD27}" srcId="{B35D002E-F41A-4416-9EEB-99D7AD4B2A41}" destId="{B118C78E-1C95-4688-BA0A-240D8FB7A09E}" srcOrd="2" destOrd="0" parTransId="{5AB36CD0-2443-4957-99D2-4999D9AAEEC5}" sibTransId="{EEB4E04A-85DB-4335-A190-DD69B5311A4B}"/>
    <dgm:cxn modelId="{5D41A7B2-B940-4021-A862-53BED81E4FF9}" type="presOf" srcId="{72F2AE63-9FF5-47B5-9028-376FDAFCBAAB}" destId="{3A971131-2AD7-4562-AE55-97EBE8E013ED}" srcOrd="0" destOrd="0" presId="urn:microsoft.com/office/officeart/2005/8/layout/vList2"/>
    <dgm:cxn modelId="{1D644FEB-F097-4192-8AB0-9C751BF60D97}" srcId="{B35D002E-F41A-4416-9EEB-99D7AD4B2A41}" destId="{3C048E1B-A058-4323-B4C4-11784295BE1A}" srcOrd="1" destOrd="0" parTransId="{4B2C2375-2E9B-44A6-82B4-51B2731B8463}" sibTransId="{938B8A2E-EC6B-4864-B0C0-E95A49ADE471}"/>
    <dgm:cxn modelId="{2EE18AF6-BB17-49E7-A2ED-1CF4F2E5CA20}" type="presOf" srcId="{B118C78E-1C95-4688-BA0A-240D8FB7A09E}" destId="{55A37C6C-E2E5-4408-AD9C-AA935590C2EB}" srcOrd="0" destOrd="0" presId="urn:microsoft.com/office/officeart/2005/8/layout/vList2"/>
    <dgm:cxn modelId="{4D8E4FBC-5313-4DAD-BB94-390CDB368059}" type="presParOf" srcId="{D8632646-5C9B-4C61-8782-C53217493CAE}" destId="{3A971131-2AD7-4562-AE55-97EBE8E013ED}" srcOrd="0" destOrd="0" presId="urn:microsoft.com/office/officeart/2005/8/layout/vList2"/>
    <dgm:cxn modelId="{310D0E82-E12D-455A-AE9D-AE45F9A783AD}" type="presParOf" srcId="{D8632646-5C9B-4C61-8782-C53217493CAE}" destId="{11A0C328-B3F9-452D-B5F0-86D7C8B369C9}" srcOrd="1" destOrd="0" presId="urn:microsoft.com/office/officeart/2005/8/layout/vList2"/>
    <dgm:cxn modelId="{01277EC1-A7DA-4902-8742-EDD1023B930E}" type="presParOf" srcId="{D8632646-5C9B-4C61-8782-C53217493CAE}" destId="{467683DF-4706-4522-85F1-A0004BF4E39F}" srcOrd="2" destOrd="0" presId="urn:microsoft.com/office/officeart/2005/8/layout/vList2"/>
    <dgm:cxn modelId="{8210A157-8B6A-4271-9E4B-23C321E78A11}" type="presParOf" srcId="{D8632646-5C9B-4C61-8782-C53217493CAE}" destId="{D081A674-DFC6-479F-94F4-B286E4923FA8}" srcOrd="3" destOrd="0" presId="urn:microsoft.com/office/officeart/2005/8/layout/vList2"/>
    <dgm:cxn modelId="{49B7FF04-073C-4BF0-8400-AF4E8FA862EE}" type="presParOf" srcId="{D8632646-5C9B-4C61-8782-C53217493CAE}" destId="{55A37C6C-E2E5-4408-AD9C-AA935590C2E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CD9BA5-0B4F-4D7F-8702-035A6E30AE5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C6E6BEA-A5A0-4AC5-9D17-85CB82C3BDC5}">
      <dgm:prSet custT="1"/>
      <dgm:spPr/>
      <dgm:t>
        <a:bodyPr/>
        <a:lstStyle/>
        <a:p>
          <a:r>
            <a:rPr lang="en-US" sz="2400" dirty="0"/>
            <a:t>The CDC’s Adverse Childhood Experiences Study (ACE Study) uncovered a surprising link between Trauma experienced as a Child and Many of the chronic diseases and mental illness people face today.</a:t>
          </a:r>
        </a:p>
      </dgm:t>
    </dgm:pt>
    <dgm:pt modelId="{05563093-0877-4BFA-90B1-6EBD6337677B}" type="parTrans" cxnId="{817906A1-2243-4AF7-B0BE-E813688D8CC6}">
      <dgm:prSet/>
      <dgm:spPr/>
      <dgm:t>
        <a:bodyPr/>
        <a:lstStyle/>
        <a:p>
          <a:endParaRPr lang="en-US"/>
        </a:p>
      </dgm:t>
    </dgm:pt>
    <dgm:pt modelId="{B89FD4CD-AED6-43BB-AAC7-0266C241B7EC}" type="sibTrans" cxnId="{817906A1-2243-4AF7-B0BE-E813688D8CC6}">
      <dgm:prSet/>
      <dgm:spPr/>
      <dgm:t>
        <a:bodyPr/>
        <a:lstStyle/>
        <a:p>
          <a:endParaRPr lang="en-US"/>
        </a:p>
      </dgm:t>
    </dgm:pt>
    <dgm:pt modelId="{664764EA-9B2D-47DE-A429-B62F401C97FF}">
      <dgm:prSet custT="1"/>
      <dgm:spPr/>
      <dgm:t>
        <a:bodyPr/>
        <a:lstStyle/>
        <a:p>
          <a:r>
            <a:rPr lang="en-US" sz="2000" dirty="0"/>
            <a:t>More than half of the 17,000 People in the ACE study had an ACE score of at least 1 and 87% of those who had 1 had more than 1. </a:t>
          </a:r>
        </a:p>
        <a:p>
          <a:endParaRPr lang="en-US" sz="2000" dirty="0"/>
        </a:p>
        <a:p>
          <a:r>
            <a:rPr lang="en-US" sz="2000" dirty="0"/>
            <a:t>The CDC found that people who reported 4 or more had increased health risks for alcoholism, drug abuse, depression and suicide.</a:t>
          </a:r>
        </a:p>
        <a:p>
          <a:endParaRPr lang="en-US" sz="1700" dirty="0"/>
        </a:p>
        <a:p>
          <a:endParaRPr lang="en-US" sz="1700" dirty="0"/>
        </a:p>
      </dgm:t>
    </dgm:pt>
    <dgm:pt modelId="{5F5CB3DF-049C-46A3-8363-A4986F5E9639}" type="parTrans" cxnId="{37DFE125-ABC9-4F29-8A77-301FF8B07746}">
      <dgm:prSet/>
      <dgm:spPr/>
      <dgm:t>
        <a:bodyPr/>
        <a:lstStyle/>
        <a:p>
          <a:endParaRPr lang="en-US"/>
        </a:p>
      </dgm:t>
    </dgm:pt>
    <dgm:pt modelId="{414AB0A5-0019-4B76-9D56-A269CD18EA1D}" type="sibTrans" cxnId="{37DFE125-ABC9-4F29-8A77-301FF8B07746}">
      <dgm:prSet/>
      <dgm:spPr/>
      <dgm:t>
        <a:bodyPr/>
        <a:lstStyle/>
        <a:p>
          <a:endParaRPr lang="en-US"/>
        </a:p>
      </dgm:t>
    </dgm:pt>
    <dgm:pt modelId="{2FCA2FBE-5A7F-4503-969B-2170E5670D90}" type="pres">
      <dgm:prSet presAssocID="{A1CD9BA5-0B4F-4D7F-8702-035A6E30AE5D}" presName="linear" presStyleCnt="0">
        <dgm:presLayoutVars>
          <dgm:animLvl val="lvl"/>
          <dgm:resizeHandles val="exact"/>
        </dgm:presLayoutVars>
      </dgm:prSet>
      <dgm:spPr/>
    </dgm:pt>
    <dgm:pt modelId="{24CDA3E7-5D1D-463E-8FC9-2ECCE7233B2D}" type="pres">
      <dgm:prSet presAssocID="{AC6E6BEA-A5A0-4AC5-9D17-85CB82C3BDC5}" presName="parentText" presStyleLbl="node1" presStyleIdx="0" presStyleCnt="2">
        <dgm:presLayoutVars>
          <dgm:chMax val="0"/>
          <dgm:bulletEnabled val="1"/>
        </dgm:presLayoutVars>
      </dgm:prSet>
      <dgm:spPr/>
    </dgm:pt>
    <dgm:pt modelId="{35E6983F-18D5-45CC-ABF2-759FCBCDEFAE}" type="pres">
      <dgm:prSet presAssocID="{B89FD4CD-AED6-43BB-AAC7-0266C241B7EC}" presName="spacer" presStyleCnt="0"/>
      <dgm:spPr/>
    </dgm:pt>
    <dgm:pt modelId="{BDA818E7-4B83-4B09-973D-EDE3BA525837}" type="pres">
      <dgm:prSet presAssocID="{664764EA-9B2D-47DE-A429-B62F401C97FF}" presName="parentText" presStyleLbl="node1" presStyleIdx="1" presStyleCnt="2">
        <dgm:presLayoutVars>
          <dgm:chMax val="0"/>
          <dgm:bulletEnabled val="1"/>
        </dgm:presLayoutVars>
      </dgm:prSet>
      <dgm:spPr/>
    </dgm:pt>
  </dgm:ptLst>
  <dgm:cxnLst>
    <dgm:cxn modelId="{37DFE125-ABC9-4F29-8A77-301FF8B07746}" srcId="{A1CD9BA5-0B4F-4D7F-8702-035A6E30AE5D}" destId="{664764EA-9B2D-47DE-A429-B62F401C97FF}" srcOrd="1" destOrd="0" parTransId="{5F5CB3DF-049C-46A3-8363-A4986F5E9639}" sibTransId="{414AB0A5-0019-4B76-9D56-A269CD18EA1D}"/>
    <dgm:cxn modelId="{F1C9FF77-9A5E-41A8-81D4-43309F91F3AD}" type="presOf" srcId="{664764EA-9B2D-47DE-A429-B62F401C97FF}" destId="{BDA818E7-4B83-4B09-973D-EDE3BA525837}" srcOrd="0" destOrd="0" presId="urn:microsoft.com/office/officeart/2005/8/layout/vList2"/>
    <dgm:cxn modelId="{817906A1-2243-4AF7-B0BE-E813688D8CC6}" srcId="{A1CD9BA5-0B4F-4D7F-8702-035A6E30AE5D}" destId="{AC6E6BEA-A5A0-4AC5-9D17-85CB82C3BDC5}" srcOrd="0" destOrd="0" parTransId="{05563093-0877-4BFA-90B1-6EBD6337677B}" sibTransId="{B89FD4CD-AED6-43BB-AAC7-0266C241B7EC}"/>
    <dgm:cxn modelId="{54D062D2-44FC-426D-98AE-B20A314EADAF}" type="presOf" srcId="{AC6E6BEA-A5A0-4AC5-9D17-85CB82C3BDC5}" destId="{24CDA3E7-5D1D-463E-8FC9-2ECCE7233B2D}" srcOrd="0" destOrd="0" presId="urn:microsoft.com/office/officeart/2005/8/layout/vList2"/>
    <dgm:cxn modelId="{8AEE23DA-2ECF-4078-BAD7-04B9BD2CB60D}" type="presOf" srcId="{A1CD9BA5-0B4F-4D7F-8702-035A6E30AE5D}" destId="{2FCA2FBE-5A7F-4503-969B-2170E5670D90}" srcOrd="0" destOrd="0" presId="urn:microsoft.com/office/officeart/2005/8/layout/vList2"/>
    <dgm:cxn modelId="{EC29043C-0515-4538-9EB7-73C6D674F3F6}" type="presParOf" srcId="{2FCA2FBE-5A7F-4503-969B-2170E5670D90}" destId="{24CDA3E7-5D1D-463E-8FC9-2ECCE7233B2D}" srcOrd="0" destOrd="0" presId="urn:microsoft.com/office/officeart/2005/8/layout/vList2"/>
    <dgm:cxn modelId="{E0147B14-C1B7-4D1E-9BBC-FCC357877349}" type="presParOf" srcId="{2FCA2FBE-5A7F-4503-969B-2170E5670D90}" destId="{35E6983F-18D5-45CC-ABF2-759FCBCDEFAE}" srcOrd="1" destOrd="0" presId="urn:microsoft.com/office/officeart/2005/8/layout/vList2"/>
    <dgm:cxn modelId="{7A2E0A14-A283-45A3-987D-0E541AF595A8}" type="presParOf" srcId="{2FCA2FBE-5A7F-4503-969B-2170E5670D90}" destId="{BDA818E7-4B83-4B09-973D-EDE3BA52583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C6B92E-7627-4A58-B4FE-C8E9AC0C27CC}"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58896BC1-1CAF-40E4-BFE8-6BB29C5F9011}">
      <dgm:prSet/>
      <dgm:spPr/>
      <dgm:t>
        <a:bodyPr/>
        <a:lstStyle/>
        <a:p>
          <a:r>
            <a:rPr lang="en-US"/>
            <a:t>Is beneficial is many ways:</a:t>
          </a:r>
        </a:p>
      </dgm:t>
    </dgm:pt>
    <dgm:pt modelId="{669F395A-7C04-43B9-85AD-F389943422B2}" type="parTrans" cxnId="{0C5C1DBA-6B53-46BF-ABDA-F2A6A10C6472}">
      <dgm:prSet/>
      <dgm:spPr/>
      <dgm:t>
        <a:bodyPr/>
        <a:lstStyle/>
        <a:p>
          <a:endParaRPr lang="en-US"/>
        </a:p>
      </dgm:t>
    </dgm:pt>
    <dgm:pt modelId="{811B242A-245D-4EA0-9FB5-9DFFFD7F7A73}" type="sibTrans" cxnId="{0C5C1DBA-6B53-46BF-ABDA-F2A6A10C6472}">
      <dgm:prSet/>
      <dgm:spPr/>
      <dgm:t>
        <a:bodyPr/>
        <a:lstStyle/>
        <a:p>
          <a:endParaRPr lang="en-US"/>
        </a:p>
      </dgm:t>
    </dgm:pt>
    <dgm:pt modelId="{D3976AF2-934A-437B-A749-AA270F9F8D94}">
      <dgm:prSet/>
      <dgm:spPr/>
      <dgm:t>
        <a:bodyPr/>
        <a:lstStyle/>
        <a:p>
          <a:r>
            <a:rPr lang="en-US"/>
            <a:t>A. Proven Effective</a:t>
          </a:r>
        </a:p>
      </dgm:t>
    </dgm:pt>
    <dgm:pt modelId="{B9715225-4E44-45EC-973A-C7FE1A1B2158}" type="parTrans" cxnId="{7477B568-F74E-4223-9E39-7956FCA38703}">
      <dgm:prSet/>
      <dgm:spPr/>
      <dgm:t>
        <a:bodyPr/>
        <a:lstStyle/>
        <a:p>
          <a:endParaRPr lang="en-US"/>
        </a:p>
      </dgm:t>
    </dgm:pt>
    <dgm:pt modelId="{5A09B010-EE86-4F40-AC5C-D0ABF1EE198D}" type="sibTrans" cxnId="{7477B568-F74E-4223-9E39-7956FCA38703}">
      <dgm:prSet/>
      <dgm:spPr/>
      <dgm:t>
        <a:bodyPr/>
        <a:lstStyle/>
        <a:p>
          <a:endParaRPr lang="en-US"/>
        </a:p>
      </dgm:t>
    </dgm:pt>
    <dgm:pt modelId="{377254C1-B807-4AC7-A429-48DEBD5B9744}">
      <dgm:prSet/>
      <dgm:spPr/>
      <dgm:t>
        <a:bodyPr/>
        <a:lstStyle/>
        <a:p>
          <a:r>
            <a:rPr lang="en-US"/>
            <a:t>B. Brief Therapy 1-2 sessions</a:t>
          </a:r>
        </a:p>
      </dgm:t>
    </dgm:pt>
    <dgm:pt modelId="{F5D85AA2-39DD-43EB-8BE6-E14E882DC5C3}" type="parTrans" cxnId="{19B0643C-E734-4FF3-8E58-C02D99B01447}">
      <dgm:prSet/>
      <dgm:spPr/>
      <dgm:t>
        <a:bodyPr/>
        <a:lstStyle/>
        <a:p>
          <a:endParaRPr lang="en-US"/>
        </a:p>
      </dgm:t>
    </dgm:pt>
    <dgm:pt modelId="{8D149BBA-B602-498A-B633-443AFF4CBB77}" type="sibTrans" cxnId="{19B0643C-E734-4FF3-8E58-C02D99B01447}">
      <dgm:prSet/>
      <dgm:spPr/>
      <dgm:t>
        <a:bodyPr/>
        <a:lstStyle/>
        <a:p>
          <a:endParaRPr lang="en-US"/>
        </a:p>
      </dgm:t>
    </dgm:pt>
    <dgm:pt modelId="{AB31A6EB-AB4D-4C0D-82C7-34C65D89A324}">
      <dgm:prSet/>
      <dgm:spPr/>
      <dgm:t>
        <a:bodyPr/>
        <a:lstStyle/>
        <a:p>
          <a:r>
            <a:rPr lang="en-US" dirty="0"/>
            <a:t>C. People don’t need to verbalize or write about details of the traumatic experience.</a:t>
          </a:r>
        </a:p>
      </dgm:t>
    </dgm:pt>
    <dgm:pt modelId="{0EEAA876-A4AD-4814-BA39-0097198CC0AE}" type="parTrans" cxnId="{9DF57A81-8DA7-40B2-B91B-392014D2DE59}">
      <dgm:prSet/>
      <dgm:spPr/>
      <dgm:t>
        <a:bodyPr/>
        <a:lstStyle/>
        <a:p>
          <a:endParaRPr lang="en-US"/>
        </a:p>
      </dgm:t>
    </dgm:pt>
    <dgm:pt modelId="{8CD8B730-FC66-495B-AB17-AEE1FEF1DFA8}" type="sibTrans" cxnId="{9DF57A81-8DA7-40B2-B91B-392014D2DE59}">
      <dgm:prSet/>
      <dgm:spPr/>
      <dgm:t>
        <a:bodyPr/>
        <a:lstStyle/>
        <a:p>
          <a:endParaRPr lang="en-US"/>
        </a:p>
      </dgm:t>
    </dgm:pt>
    <dgm:pt modelId="{E19FDA17-C5EF-49C0-8276-04429EC4D725}">
      <dgm:prSet/>
      <dgm:spPr/>
      <dgm:t>
        <a:bodyPr/>
        <a:lstStyle/>
        <a:p>
          <a:r>
            <a:rPr lang="en-US"/>
            <a:t>D. Reduces Compassion Fatigue </a:t>
          </a:r>
        </a:p>
      </dgm:t>
    </dgm:pt>
    <dgm:pt modelId="{9B86314D-E1D4-4B41-8995-01A724ADD4C5}" type="parTrans" cxnId="{BB0423B6-B656-4365-BC88-4F806EFEAF45}">
      <dgm:prSet/>
      <dgm:spPr/>
      <dgm:t>
        <a:bodyPr/>
        <a:lstStyle/>
        <a:p>
          <a:endParaRPr lang="en-US"/>
        </a:p>
      </dgm:t>
    </dgm:pt>
    <dgm:pt modelId="{C80C1406-6BE1-4AD1-8F86-C76197490FCA}" type="sibTrans" cxnId="{BB0423B6-B656-4365-BC88-4F806EFEAF45}">
      <dgm:prSet/>
      <dgm:spPr/>
      <dgm:t>
        <a:bodyPr/>
        <a:lstStyle/>
        <a:p>
          <a:endParaRPr lang="en-US"/>
        </a:p>
      </dgm:t>
    </dgm:pt>
    <dgm:pt modelId="{15005E1E-9999-42AC-9243-81315E4DB12F}" type="pres">
      <dgm:prSet presAssocID="{54C6B92E-7627-4A58-B4FE-C8E9AC0C27CC}" presName="linear" presStyleCnt="0">
        <dgm:presLayoutVars>
          <dgm:dir/>
          <dgm:animLvl val="lvl"/>
          <dgm:resizeHandles val="exact"/>
        </dgm:presLayoutVars>
      </dgm:prSet>
      <dgm:spPr/>
    </dgm:pt>
    <dgm:pt modelId="{7673F78B-DE87-4996-BC38-4E1E4B264A37}" type="pres">
      <dgm:prSet presAssocID="{58896BC1-1CAF-40E4-BFE8-6BB29C5F9011}" presName="parentLin" presStyleCnt="0"/>
      <dgm:spPr/>
    </dgm:pt>
    <dgm:pt modelId="{BFC355FC-C8FD-45F4-B4DE-474C3D03E5C1}" type="pres">
      <dgm:prSet presAssocID="{58896BC1-1CAF-40E4-BFE8-6BB29C5F9011}" presName="parentLeftMargin" presStyleLbl="node1" presStyleIdx="0" presStyleCnt="5"/>
      <dgm:spPr/>
    </dgm:pt>
    <dgm:pt modelId="{E95D7B76-7DB0-4E0D-8CBA-3C57926A7234}" type="pres">
      <dgm:prSet presAssocID="{58896BC1-1CAF-40E4-BFE8-6BB29C5F9011}" presName="parentText" presStyleLbl="node1" presStyleIdx="0" presStyleCnt="5">
        <dgm:presLayoutVars>
          <dgm:chMax val="0"/>
          <dgm:bulletEnabled val="1"/>
        </dgm:presLayoutVars>
      </dgm:prSet>
      <dgm:spPr/>
    </dgm:pt>
    <dgm:pt modelId="{FF9F856E-ECBC-479A-B178-7211611275DF}" type="pres">
      <dgm:prSet presAssocID="{58896BC1-1CAF-40E4-BFE8-6BB29C5F9011}" presName="negativeSpace" presStyleCnt="0"/>
      <dgm:spPr/>
    </dgm:pt>
    <dgm:pt modelId="{EDD863A4-371D-459B-BC1B-4CA6C894E7C1}" type="pres">
      <dgm:prSet presAssocID="{58896BC1-1CAF-40E4-BFE8-6BB29C5F9011}" presName="childText" presStyleLbl="conFgAcc1" presStyleIdx="0" presStyleCnt="5">
        <dgm:presLayoutVars>
          <dgm:bulletEnabled val="1"/>
        </dgm:presLayoutVars>
      </dgm:prSet>
      <dgm:spPr/>
    </dgm:pt>
    <dgm:pt modelId="{4959C010-2FFB-47C0-BF53-DBF699621FCF}" type="pres">
      <dgm:prSet presAssocID="{811B242A-245D-4EA0-9FB5-9DFFFD7F7A73}" presName="spaceBetweenRectangles" presStyleCnt="0"/>
      <dgm:spPr/>
    </dgm:pt>
    <dgm:pt modelId="{03F16DC6-2CF9-4CBB-A6E6-76B003B4D396}" type="pres">
      <dgm:prSet presAssocID="{D3976AF2-934A-437B-A749-AA270F9F8D94}" presName="parentLin" presStyleCnt="0"/>
      <dgm:spPr/>
    </dgm:pt>
    <dgm:pt modelId="{D728230E-FD23-4382-925D-798984A1EAE4}" type="pres">
      <dgm:prSet presAssocID="{D3976AF2-934A-437B-A749-AA270F9F8D94}" presName="parentLeftMargin" presStyleLbl="node1" presStyleIdx="0" presStyleCnt="5"/>
      <dgm:spPr/>
    </dgm:pt>
    <dgm:pt modelId="{7904BE0B-52CF-4372-B965-094589A2FC9F}" type="pres">
      <dgm:prSet presAssocID="{D3976AF2-934A-437B-A749-AA270F9F8D94}" presName="parentText" presStyleLbl="node1" presStyleIdx="1" presStyleCnt="5">
        <dgm:presLayoutVars>
          <dgm:chMax val="0"/>
          <dgm:bulletEnabled val="1"/>
        </dgm:presLayoutVars>
      </dgm:prSet>
      <dgm:spPr/>
    </dgm:pt>
    <dgm:pt modelId="{E09A15B9-B252-42AB-A823-AEBE3A4BCDA9}" type="pres">
      <dgm:prSet presAssocID="{D3976AF2-934A-437B-A749-AA270F9F8D94}" presName="negativeSpace" presStyleCnt="0"/>
      <dgm:spPr/>
    </dgm:pt>
    <dgm:pt modelId="{0C72A422-BF20-4359-AC42-E20247B14F6D}" type="pres">
      <dgm:prSet presAssocID="{D3976AF2-934A-437B-A749-AA270F9F8D94}" presName="childText" presStyleLbl="conFgAcc1" presStyleIdx="1" presStyleCnt="5">
        <dgm:presLayoutVars>
          <dgm:bulletEnabled val="1"/>
        </dgm:presLayoutVars>
      </dgm:prSet>
      <dgm:spPr/>
    </dgm:pt>
    <dgm:pt modelId="{C5C0825F-D02B-40BE-8D3D-48ADF34B80B0}" type="pres">
      <dgm:prSet presAssocID="{5A09B010-EE86-4F40-AC5C-D0ABF1EE198D}" presName="spaceBetweenRectangles" presStyleCnt="0"/>
      <dgm:spPr/>
    </dgm:pt>
    <dgm:pt modelId="{15AB2523-213C-4A1F-BD53-AC2439EE8CB6}" type="pres">
      <dgm:prSet presAssocID="{377254C1-B807-4AC7-A429-48DEBD5B9744}" presName="parentLin" presStyleCnt="0"/>
      <dgm:spPr/>
    </dgm:pt>
    <dgm:pt modelId="{519F2B74-06F2-41B2-930E-59B313B1424E}" type="pres">
      <dgm:prSet presAssocID="{377254C1-B807-4AC7-A429-48DEBD5B9744}" presName="parentLeftMargin" presStyleLbl="node1" presStyleIdx="1" presStyleCnt="5"/>
      <dgm:spPr/>
    </dgm:pt>
    <dgm:pt modelId="{109DA61B-01C2-49CF-AEAD-F7585620F805}" type="pres">
      <dgm:prSet presAssocID="{377254C1-B807-4AC7-A429-48DEBD5B9744}" presName="parentText" presStyleLbl="node1" presStyleIdx="2" presStyleCnt="5">
        <dgm:presLayoutVars>
          <dgm:chMax val="0"/>
          <dgm:bulletEnabled val="1"/>
        </dgm:presLayoutVars>
      </dgm:prSet>
      <dgm:spPr/>
    </dgm:pt>
    <dgm:pt modelId="{9A802F05-BA14-4FBB-B623-E6B61B50115A}" type="pres">
      <dgm:prSet presAssocID="{377254C1-B807-4AC7-A429-48DEBD5B9744}" presName="negativeSpace" presStyleCnt="0"/>
      <dgm:spPr/>
    </dgm:pt>
    <dgm:pt modelId="{9A2CDCE8-1348-4A12-B0AD-6AEC809A3E55}" type="pres">
      <dgm:prSet presAssocID="{377254C1-B807-4AC7-A429-48DEBD5B9744}" presName="childText" presStyleLbl="conFgAcc1" presStyleIdx="2" presStyleCnt="5">
        <dgm:presLayoutVars>
          <dgm:bulletEnabled val="1"/>
        </dgm:presLayoutVars>
      </dgm:prSet>
      <dgm:spPr/>
    </dgm:pt>
    <dgm:pt modelId="{1D7B50B2-4E0E-4FFB-BE0B-31FBAE82D1A9}" type="pres">
      <dgm:prSet presAssocID="{8D149BBA-B602-498A-B633-443AFF4CBB77}" presName="spaceBetweenRectangles" presStyleCnt="0"/>
      <dgm:spPr/>
    </dgm:pt>
    <dgm:pt modelId="{856E3ED6-5F5E-4C28-8FC9-45F8680999C0}" type="pres">
      <dgm:prSet presAssocID="{AB31A6EB-AB4D-4C0D-82C7-34C65D89A324}" presName="parentLin" presStyleCnt="0"/>
      <dgm:spPr/>
    </dgm:pt>
    <dgm:pt modelId="{5865A01D-466B-42B8-A4C4-8754B49F650B}" type="pres">
      <dgm:prSet presAssocID="{AB31A6EB-AB4D-4C0D-82C7-34C65D89A324}" presName="parentLeftMargin" presStyleLbl="node1" presStyleIdx="2" presStyleCnt="5"/>
      <dgm:spPr/>
    </dgm:pt>
    <dgm:pt modelId="{EBFA3C9D-7BC7-4509-BCFC-F7DFAF68B279}" type="pres">
      <dgm:prSet presAssocID="{AB31A6EB-AB4D-4C0D-82C7-34C65D89A324}" presName="parentText" presStyleLbl="node1" presStyleIdx="3" presStyleCnt="5">
        <dgm:presLayoutVars>
          <dgm:chMax val="0"/>
          <dgm:bulletEnabled val="1"/>
        </dgm:presLayoutVars>
      </dgm:prSet>
      <dgm:spPr/>
    </dgm:pt>
    <dgm:pt modelId="{76D74E08-625A-4762-8CB7-CEBDD7E84951}" type="pres">
      <dgm:prSet presAssocID="{AB31A6EB-AB4D-4C0D-82C7-34C65D89A324}" presName="negativeSpace" presStyleCnt="0"/>
      <dgm:spPr/>
    </dgm:pt>
    <dgm:pt modelId="{CB3247B7-34C9-47DE-A574-DFAB004B385C}" type="pres">
      <dgm:prSet presAssocID="{AB31A6EB-AB4D-4C0D-82C7-34C65D89A324}" presName="childText" presStyleLbl="conFgAcc1" presStyleIdx="3" presStyleCnt="5">
        <dgm:presLayoutVars>
          <dgm:bulletEnabled val="1"/>
        </dgm:presLayoutVars>
      </dgm:prSet>
      <dgm:spPr/>
    </dgm:pt>
    <dgm:pt modelId="{AF2F010F-59C9-4938-B421-9877BAAEDBA3}" type="pres">
      <dgm:prSet presAssocID="{8CD8B730-FC66-495B-AB17-AEE1FEF1DFA8}" presName="spaceBetweenRectangles" presStyleCnt="0"/>
      <dgm:spPr/>
    </dgm:pt>
    <dgm:pt modelId="{634D726C-1D14-4B47-AA8B-D3EC467E94B2}" type="pres">
      <dgm:prSet presAssocID="{E19FDA17-C5EF-49C0-8276-04429EC4D725}" presName="parentLin" presStyleCnt="0"/>
      <dgm:spPr/>
    </dgm:pt>
    <dgm:pt modelId="{2B613B26-7737-407E-A02E-228C74C224AD}" type="pres">
      <dgm:prSet presAssocID="{E19FDA17-C5EF-49C0-8276-04429EC4D725}" presName="parentLeftMargin" presStyleLbl="node1" presStyleIdx="3" presStyleCnt="5"/>
      <dgm:spPr/>
    </dgm:pt>
    <dgm:pt modelId="{0888739E-E818-4519-B8C7-3A07C23F40E6}" type="pres">
      <dgm:prSet presAssocID="{E19FDA17-C5EF-49C0-8276-04429EC4D725}" presName="parentText" presStyleLbl="node1" presStyleIdx="4" presStyleCnt="5">
        <dgm:presLayoutVars>
          <dgm:chMax val="0"/>
          <dgm:bulletEnabled val="1"/>
        </dgm:presLayoutVars>
      </dgm:prSet>
      <dgm:spPr/>
    </dgm:pt>
    <dgm:pt modelId="{A75AF180-F2B7-4B86-91A7-392EA1ECDCE3}" type="pres">
      <dgm:prSet presAssocID="{E19FDA17-C5EF-49C0-8276-04429EC4D725}" presName="negativeSpace" presStyleCnt="0"/>
      <dgm:spPr/>
    </dgm:pt>
    <dgm:pt modelId="{205E3814-EDA0-4A28-94FA-92AE7A87743A}" type="pres">
      <dgm:prSet presAssocID="{E19FDA17-C5EF-49C0-8276-04429EC4D725}" presName="childText" presStyleLbl="conFgAcc1" presStyleIdx="4" presStyleCnt="5">
        <dgm:presLayoutVars>
          <dgm:bulletEnabled val="1"/>
        </dgm:presLayoutVars>
      </dgm:prSet>
      <dgm:spPr/>
    </dgm:pt>
  </dgm:ptLst>
  <dgm:cxnLst>
    <dgm:cxn modelId="{A059242D-2602-4B76-98C4-F52CD44CA6D1}" type="presOf" srcId="{54C6B92E-7627-4A58-B4FE-C8E9AC0C27CC}" destId="{15005E1E-9999-42AC-9243-81315E4DB12F}" srcOrd="0" destOrd="0" presId="urn:microsoft.com/office/officeart/2005/8/layout/list1"/>
    <dgm:cxn modelId="{D6313430-3D46-4E8F-AEFB-D22BAEB01A79}" type="presOf" srcId="{D3976AF2-934A-437B-A749-AA270F9F8D94}" destId="{7904BE0B-52CF-4372-B965-094589A2FC9F}" srcOrd="1" destOrd="0" presId="urn:microsoft.com/office/officeart/2005/8/layout/list1"/>
    <dgm:cxn modelId="{14AEE335-5272-4A89-981C-62B578EA1025}" type="presOf" srcId="{58896BC1-1CAF-40E4-BFE8-6BB29C5F9011}" destId="{BFC355FC-C8FD-45F4-B4DE-474C3D03E5C1}" srcOrd="0" destOrd="0" presId="urn:microsoft.com/office/officeart/2005/8/layout/list1"/>
    <dgm:cxn modelId="{817EDC3B-EA1D-4EBF-B1D8-B79772774B16}" type="presOf" srcId="{377254C1-B807-4AC7-A429-48DEBD5B9744}" destId="{519F2B74-06F2-41B2-930E-59B313B1424E}" srcOrd="0" destOrd="0" presId="urn:microsoft.com/office/officeart/2005/8/layout/list1"/>
    <dgm:cxn modelId="{19B0643C-E734-4FF3-8E58-C02D99B01447}" srcId="{54C6B92E-7627-4A58-B4FE-C8E9AC0C27CC}" destId="{377254C1-B807-4AC7-A429-48DEBD5B9744}" srcOrd="2" destOrd="0" parTransId="{F5D85AA2-39DD-43EB-8BE6-E14E882DC5C3}" sibTransId="{8D149BBA-B602-498A-B633-443AFF4CBB77}"/>
    <dgm:cxn modelId="{7477B568-F74E-4223-9E39-7956FCA38703}" srcId="{54C6B92E-7627-4A58-B4FE-C8E9AC0C27CC}" destId="{D3976AF2-934A-437B-A749-AA270F9F8D94}" srcOrd="1" destOrd="0" parTransId="{B9715225-4E44-45EC-973A-C7FE1A1B2158}" sibTransId="{5A09B010-EE86-4F40-AC5C-D0ABF1EE198D}"/>
    <dgm:cxn modelId="{9DF57A81-8DA7-40B2-B91B-392014D2DE59}" srcId="{54C6B92E-7627-4A58-B4FE-C8E9AC0C27CC}" destId="{AB31A6EB-AB4D-4C0D-82C7-34C65D89A324}" srcOrd="3" destOrd="0" parTransId="{0EEAA876-A4AD-4814-BA39-0097198CC0AE}" sibTransId="{8CD8B730-FC66-495B-AB17-AEE1FEF1DFA8}"/>
    <dgm:cxn modelId="{22DC71A6-1720-45BE-B34B-D05CD629B755}" type="presOf" srcId="{AB31A6EB-AB4D-4C0D-82C7-34C65D89A324}" destId="{5865A01D-466B-42B8-A4C4-8754B49F650B}" srcOrd="0" destOrd="0" presId="urn:microsoft.com/office/officeart/2005/8/layout/list1"/>
    <dgm:cxn modelId="{BB0423B6-B656-4365-BC88-4F806EFEAF45}" srcId="{54C6B92E-7627-4A58-B4FE-C8E9AC0C27CC}" destId="{E19FDA17-C5EF-49C0-8276-04429EC4D725}" srcOrd="4" destOrd="0" parTransId="{9B86314D-E1D4-4B41-8995-01A724ADD4C5}" sibTransId="{C80C1406-6BE1-4AD1-8F86-C76197490FCA}"/>
    <dgm:cxn modelId="{8E180CB9-0396-4941-84DE-32A48C1B8C3B}" type="presOf" srcId="{AB31A6EB-AB4D-4C0D-82C7-34C65D89A324}" destId="{EBFA3C9D-7BC7-4509-BCFC-F7DFAF68B279}" srcOrd="1" destOrd="0" presId="urn:microsoft.com/office/officeart/2005/8/layout/list1"/>
    <dgm:cxn modelId="{0C5C1DBA-6B53-46BF-ABDA-F2A6A10C6472}" srcId="{54C6B92E-7627-4A58-B4FE-C8E9AC0C27CC}" destId="{58896BC1-1CAF-40E4-BFE8-6BB29C5F9011}" srcOrd="0" destOrd="0" parTransId="{669F395A-7C04-43B9-85AD-F389943422B2}" sibTransId="{811B242A-245D-4EA0-9FB5-9DFFFD7F7A73}"/>
    <dgm:cxn modelId="{B2A247CD-BFEB-4BBD-94AF-C931D669BBC8}" type="presOf" srcId="{E19FDA17-C5EF-49C0-8276-04429EC4D725}" destId="{0888739E-E818-4519-B8C7-3A07C23F40E6}" srcOrd="1" destOrd="0" presId="urn:microsoft.com/office/officeart/2005/8/layout/list1"/>
    <dgm:cxn modelId="{C67171D9-BCA5-4A5C-88EE-1AB31D8A72B9}" type="presOf" srcId="{E19FDA17-C5EF-49C0-8276-04429EC4D725}" destId="{2B613B26-7737-407E-A02E-228C74C224AD}" srcOrd="0" destOrd="0" presId="urn:microsoft.com/office/officeart/2005/8/layout/list1"/>
    <dgm:cxn modelId="{996B78E1-EFA6-4DAA-B877-2045C93C3BDB}" type="presOf" srcId="{58896BC1-1CAF-40E4-BFE8-6BB29C5F9011}" destId="{E95D7B76-7DB0-4E0D-8CBA-3C57926A7234}" srcOrd="1" destOrd="0" presId="urn:microsoft.com/office/officeart/2005/8/layout/list1"/>
    <dgm:cxn modelId="{375046E2-3C0B-429A-9BD6-332BFC95CE3F}" type="presOf" srcId="{377254C1-B807-4AC7-A429-48DEBD5B9744}" destId="{109DA61B-01C2-49CF-AEAD-F7585620F805}" srcOrd="1" destOrd="0" presId="urn:microsoft.com/office/officeart/2005/8/layout/list1"/>
    <dgm:cxn modelId="{5C7E4FFF-0D36-4A3F-BDFB-35233ED54E14}" type="presOf" srcId="{D3976AF2-934A-437B-A749-AA270F9F8D94}" destId="{D728230E-FD23-4382-925D-798984A1EAE4}" srcOrd="0" destOrd="0" presId="urn:microsoft.com/office/officeart/2005/8/layout/list1"/>
    <dgm:cxn modelId="{4CB46300-F6A9-4ED1-9AD2-80818621543E}" type="presParOf" srcId="{15005E1E-9999-42AC-9243-81315E4DB12F}" destId="{7673F78B-DE87-4996-BC38-4E1E4B264A37}" srcOrd="0" destOrd="0" presId="urn:microsoft.com/office/officeart/2005/8/layout/list1"/>
    <dgm:cxn modelId="{BBF3F801-CAF1-4428-B77E-BA5845880C3D}" type="presParOf" srcId="{7673F78B-DE87-4996-BC38-4E1E4B264A37}" destId="{BFC355FC-C8FD-45F4-B4DE-474C3D03E5C1}" srcOrd="0" destOrd="0" presId="urn:microsoft.com/office/officeart/2005/8/layout/list1"/>
    <dgm:cxn modelId="{63F842F1-76CD-4DFF-8E27-AEF7A1A238C9}" type="presParOf" srcId="{7673F78B-DE87-4996-BC38-4E1E4B264A37}" destId="{E95D7B76-7DB0-4E0D-8CBA-3C57926A7234}" srcOrd="1" destOrd="0" presId="urn:microsoft.com/office/officeart/2005/8/layout/list1"/>
    <dgm:cxn modelId="{E3864984-2AEE-4FE2-9B64-A8A332FB3951}" type="presParOf" srcId="{15005E1E-9999-42AC-9243-81315E4DB12F}" destId="{FF9F856E-ECBC-479A-B178-7211611275DF}" srcOrd="1" destOrd="0" presId="urn:microsoft.com/office/officeart/2005/8/layout/list1"/>
    <dgm:cxn modelId="{1FA31D7A-0CD8-40A3-BCE2-88272EA62DC4}" type="presParOf" srcId="{15005E1E-9999-42AC-9243-81315E4DB12F}" destId="{EDD863A4-371D-459B-BC1B-4CA6C894E7C1}" srcOrd="2" destOrd="0" presId="urn:microsoft.com/office/officeart/2005/8/layout/list1"/>
    <dgm:cxn modelId="{6724426F-57FC-41D8-BCC2-8DEAADA0C289}" type="presParOf" srcId="{15005E1E-9999-42AC-9243-81315E4DB12F}" destId="{4959C010-2FFB-47C0-BF53-DBF699621FCF}" srcOrd="3" destOrd="0" presId="urn:microsoft.com/office/officeart/2005/8/layout/list1"/>
    <dgm:cxn modelId="{A7548D20-7A0D-4B38-8760-E1DDF01A8890}" type="presParOf" srcId="{15005E1E-9999-42AC-9243-81315E4DB12F}" destId="{03F16DC6-2CF9-4CBB-A6E6-76B003B4D396}" srcOrd="4" destOrd="0" presId="urn:microsoft.com/office/officeart/2005/8/layout/list1"/>
    <dgm:cxn modelId="{5C61E597-19DE-4FD3-95BE-3885CDE34536}" type="presParOf" srcId="{03F16DC6-2CF9-4CBB-A6E6-76B003B4D396}" destId="{D728230E-FD23-4382-925D-798984A1EAE4}" srcOrd="0" destOrd="0" presId="urn:microsoft.com/office/officeart/2005/8/layout/list1"/>
    <dgm:cxn modelId="{941A89DE-F49E-40B0-86EE-0BE58D766666}" type="presParOf" srcId="{03F16DC6-2CF9-4CBB-A6E6-76B003B4D396}" destId="{7904BE0B-52CF-4372-B965-094589A2FC9F}" srcOrd="1" destOrd="0" presId="urn:microsoft.com/office/officeart/2005/8/layout/list1"/>
    <dgm:cxn modelId="{355EA9A1-3D2F-4181-9AEF-B5ADC022099F}" type="presParOf" srcId="{15005E1E-9999-42AC-9243-81315E4DB12F}" destId="{E09A15B9-B252-42AB-A823-AEBE3A4BCDA9}" srcOrd="5" destOrd="0" presId="urn:microsoft.com/office/officeart/2005/8/layout/list1"/>
    <dgm:cxn modelId="{374836F3-C328-4AE0-97DE-CE2C9630949C}" type="presParOf" srcId="{15005E1E-9999-42AC-9243-81315E4DB12F}" destId="{0C72A422-BF20-4359-AC42-E20247B14F6D}" srcOrd="6" destOrd="0" presId="urn:microsoft.com/office/officeart/2005/8/layout/list1"/>
    <dgm:cxn modelId="{9B3BD6D5-D06E-4D23-942F-BF37690CB6E0}" type="presParOf" srcId="{15005E1E-9999-42AC-9243-81315E4DB12F}" destId="{C5C0825F-D02B-40BE-8D3D-48ADF34B80B0}" srcOrd="7" destOrd="0" presId="urn:microsoft.com/office/officeart/2005/8/layout/list1"/>
    <dgm:cxn modelId="{4789DBD1-FF51-488B-9E6F-41B86917FC7C}" type="presParOf" srcId="{15005E1E-9999-42AC-9243-81315E4DB12F}" destId="{15AB2523-213C-4A1F-BD53-AC2439EE8CB6}" srcOrd="8" destOrd="0" presId="urn:microsoft.com/office/officeart/2005/8/layout/list1"/>
    <dgm:cxn modelId="{8924E4FD-EEA3-457B-B719-E64F31D82D00}" type="presParOf" srcId="{15AB2523-213C-4A1F-BD53-AC2439EE8CB6}" destId="{519F2B74-06F2-41B2-930E-59B313B1424E}" srcOrd="0" destOrd="0" presId="urn:microsoft.com/office/officeart/2005/8/layout/list1"/>
    <dgm:cxn modelId="{1C214585-67A3-4790-810A-DDC4C5891F7B}" type="presParOf" srcId="{15AB2523-213C-4A1F-BD53-AC2439EE8CB6}" destId="{109DA61B-01C2-49CF-AEAD-F7585620F805}" srcOrd="1" destOrd="0" presId="urn:microsoft.com/office/officeart/2005/8/layout/list1"/>
    <dgm:cxn modelId="{44FC542E-21C0-4764-8594-D562E3FF2D22}" type="presParOf" srcId="{15005E1E-9999-42AC-9243-81315E4DB12F}" destId="{9A802F05-BA14-4FBB-B623-E6B61B50115A}" srcOrd="9" destOrd="0" presId="urn:microsoft.com/office/officeart/2005/8/layout/list1"/>
    <dgm:cxn modelId="{8C3BA0EE-DECA-47B6-8AB8-D06346F91671}" type="presParOf" srcId="{15005E1E-9999-42AC-9243-81315E4DB12F}" destId="{9A2CDCE8-1348-4A12-B0AD-6AEC809A3E55}" srcOrd="10" destOrd="0" presId="urn:microsoft.com/office/officeart/2005/8/layout/list1"/>
    <dgm:cxn modelId="{1557D674-C797-4DBA-B98E-E792E713BF0B}" type="presParOf" srcId="{15005E1E-9999-42AC-9243-81315E4DB12F}" destId="{1D7B50B2-4E0E-4FFB-BE0B-31FBAE82D1A9}" srcOrd="11" destOrd="0" presId="urn:microsoft.com/office/officeart/2005/8/layout/list1"/>
    <dgm:cxn modelId="{886BEADB-BD72-421B-B27B-07E38B66CD2D}" type="presParOf" srcId="{15005E1E-9999-42AC-9243-81315E4DB12F}" destId="{856E3ED6-5F5E-4C28-8FC9-45F8680999C0}" srcOrd="12" destOrd="0" presId="urn:microsoft.com/office/officeart/2005/8/layout/list1"/>
    <dgm:cxn modelId="{84F14B96-70DB-42F5-91D7-34FEBCF6E0AB}" type="presParOf" srcId="{856E3ED6-5F5E-4C28-8FC9-45F8680999C0}" destId="{5865A01D-466B-42B8-A4C4-8754B49F650B}" srcOrd="0" destOrd="0" presId="urn:microsoft.com/office/officeart/2005/8/layout/list1"/>
    <dgm:cxn modelId="{369EE301-44DA-47F8-9F35-56A38CB79071}" type="presParOf" srcId="{856E3ED6-5F5E-4C28-8FC9-45F8680999C0}" destId="{EBFA3C9D-7BC7-4509-BCFC-F7DFAF68B279}" srcOrd="1" destOrd="0" presId="urn:microsoft.com/office/officeart/2005/8/layout/list1"/>
    <dgm:cxn modelId="{AE2E86C5-D778-41CB-B697-E390E33F549E}" type="presParOf" srcId="{15005E1E-9999-42AC-9243-81315E4DB12F}" destId="{76D74E08-625A-4762-8CB7-CEBDD7E84951}" srcOrd="13" destOrd="0" presId="urn:microsoft.com/office/officeart/2005/8/layout/list1"/>
    <dgm:cxn modelId="{94FB50A3-DC13-4871-8A11-79CA638F42F0}" type="presParOf" srcId="{15005E1E-9999-42AC-9243-81315E4DB12F}" destId="{CB3247B7-34C9-47DE-A574-DFAB004B385C}" srcOrd="14" destOrd="0" presId="urn:microsoft.com/office/officeart/2005/8/layout/list1"/>
    <dgm:cxn modelId="{C114082C-3E22-4563-9DAA-A8CC2E73981E}" type="presParOf" srcId="{15005E1E-9999-42AC-9243-81315E4DB12F}" destId="{AF2F010F-59C9-4938-B421-9877BAAEDBA3}" srcOrd="15" destOrd="0" presId="urn:microsoft.com/office/officeart/2005/8/layout/list1"/>
    <dgm:cxn modelId="{A60DF62F-023C-4132-8828-39CB802C3DE7}" type="presParOf" srcId="{15005E1E-9999-42AC-9243-81315E4DB12F}" destId="{634D726C-1D14-4B47-AA8B-D3EC467E94B2}" srcOrd="16" destOrd="0" presId="urn:microsoft.com/office/officeart/2005/8/layout/list1"/>
    <dgm:cxn modelId="{15DB501C-8841-4DC1-8015-9B716490EC05}" type="presParOf" srcId="{634D726C-1D14-4B47-AA8B-D3EC467E94B2}" destId="{2B613B26-7737-407E-A02E-228C74C224AD}" srcOrd="0" destOrd="0" presId="urn:microsoft.com/office/officeart/2005/8/layout/list1"/>
    <dgm:cxn modelId="{D94DE2E9-8C88-41FB-B99B-7201CD79BA8D}" type="presParOf" srcId="{634D726C-1D14-4B47-AA8B-D3EC467E94B2}" destId="{0888739E-E818-4519-B8C7-3A07C23F40E6}" srcOrd="1" destOrd="0" presId="urn:microsoft.com/office/officeart/2005/8/layout/list1"/>
    <dgm:cxn modelId="{D7BBD65D-6588-470C-8737-49536F582405}" type="presParOf" srcId="{15005E1E-9999-42AC-9243-81315E4DB12F}" destId="{A75AF180-F2B7-4B86-91A7-392EA1ECDCE3}" srcOrd="17" destOrd="0" presId="urn:microsoft.com/office/officeart/2005/8/layout/list1"/>
    <dgm:cxn modelId="{35A301CA-F0FD-4A1D-AC73-6EAE4542C120}" type="presParOf" srcId="{15005E1E-9999-42AC-9243-81315E4DB12F}" destId="{205E3814-EDA0-4A28-94FA-92AE7A87743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C6B92E-7627-4A58-B4FE-C8E9AC0C27C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8896BC1-1CAF-40E4-BFE8-6BB29C5F9011}">
      <dgm:prSet/>
      <dgm:spPr/>
      <dgm:t>
        <a:bodyPr/>
        <a:lstStyle/>
        <a:p>
          <a:r>
            <a:rPr lang="en-US"/>
            <a:t>Is beneficial is many ways:</a:t>
          </a:r>
        </a:p>
      </dgm:t>
    </dgm:pt>
    <dgm:pt modelId="{669F395A-7C04-43B9-85AD-F389943422B2}" type="parTrans" cxnId="{0C5C1DBA-6B53-46BF-ABDA-F2A6A10C6472}">
      <dgm:prSet/>
      <dgm:spPr/>
      <dgm:t>
        <a:bodyPr/>
        <a:lstStyle/>
        <a:p>
          <a:endParaRPr lang="en-US"/>
        </a:p>
      </dgm:t>
    </dgm:pt>
    <dgm:pt modelId="{811B242A-245D-4EA0-9FB5-9DFFFD7F7A73}" type="sibTrans" cxnId="{0C5C1DBA-6B53-46BF-ABDA-F2A6A10C6472}">
      <dgm:prSet/>
      <dgm:spPr/>
      <dgm:t>
        <a:bodyPr/>
        <a:lstStyle/>
        <a:p>
          <a:endParaRPr lang="en-US"/>
        </a:p>
      </dgm:t>
    </dgm:pt>
    <dgm:pt modelId="{D3976AF2-934A-437B-A749-AA270F9F8D94}">
      <dgm:prSet/>
      <dgm:spPr/>
      <dgm:t>
        <a:bodyPr/>
        <a:lstStyle/>
        <a:p>
          <a:r>
            <a:rPr lang="en-US"/>
            <a:t>A. Proven Effective</a:t>
          </a:r>
        </a:p>
      </dgm:t>
    </dgm:pt>
    <dgm:pt modelId="{B9715225-4E44-45EC-973A-C7FE1A1B2158}" type="parTrans" cxnId="{7477B568-F74E-4223-9E39-7956FCA38703}">
      <dgm:prSet/>
      <dgm:spPr/>
      <dgm:t>
        <a:bodyPr/>
        <a:lstStyle/>
        <a:p>
          <a:endParaRPr lang="en-US"/>
        </a:p>
      </dgm:t>
    </dgm:pt>
    <dgm:pt modelId="{5A09B010-EE86-4F40-AC5C-D0ABF1EE198D}" type="sibTrans" cxnId="{7477B568-F74E-4223-9E39-7956FCA38703}">
      <dgm:prSet/>
      <dgm:spPr/>
      <dgm:t>
        <a:bodyPr/>
        <a:lstStyle/>
        <a:p>
          <a:endParaRPr lang="en-US"/>
        </a:p>
      </dgm:t>
    </dgm:pt>
    <dgm:pt modelId="{377254C1-B807-4AC7-A429-48DEBD5B9744}">
      <dgm:prSet/>
      <dgm:spPr/>
      <dgm:t>
        <a:bodyPr/>
        <a:lstStyle/>
        <a:p>
          <a:r>
            <a:rPr lang="en-US"/>
            <a:t>B. Brief Therapy 1-2 sessions</a:t>
          </a:r>
        </a:p>
      </dgm:t>
    </dgm:pt>
    <dgm:pt modelId="{F5D85AA2-39DD-43EB-8BE6-E14E882DC5C3}" type="parTrans" cxnId="{19B0643C-E734-4FF3-8E58-C02D99B01447}">
      <dgm:prSet/>
      <dgm:spPr/>
      <dgm:t>
        <a:bodyPr/>
        <a:lstStyle/>
        <a:p>
          <a:endParaRPr lang="en-US"/>
        </a:p>
      </dgm:t>
    </dgm:pt>
    <dgm:pt modelId="{8D149BBA-B602-498A-B633-443AFF4CBB77}" type="sibTrans" cxnId="{19B0643C-E734-4FF3-8E58-C02D99B01447}">
      <dgm:prSet/>
      <dgm:spPr/>
      <dgm:t>
        <a:bodyPr/>
        <a:lstStyle/>
        <a:p>
          <a:endParaRPr lang="en-US"/>
        </a:p>
      </dgm:t>
    </dgm:pt>
    <dgm:pt modelId="{AB31A6EB-AB4D-4C0D-82C7-34C65D89A324}">
      <dgm:prSet/>
      <dgm:spPr/>
      <dgm:t>
        <a:bodyPr/>
        <a:lstStyle/>
        <a:p>
          <a:r>
            <a:rPr lang="en-US" dirty="0"/>
            <a:t>C. People don’t need to verbalize or write about details of the traumatic experience.</a:t>
          </a:r>
        </a:p>
      </dgm:t>
    </dgm:pt>
    <dgm:pt modelId="{0EEAA876-A4AD-4814-BA39-0097198CC0AE}" type="parTrans" cxnId="{9DF57A81-8DA7-40B2-B91B-392014D2DE59}">
      <dgm:prSet/>
      <dgm:spPr/>
      <dgm:t>
        <a:bodyPr/>
        <a:lstStyle/>
        <a:p>
          <a:endParaRPr lang="en-US"/>
        </a:p>
      </dgm:t>
    </dgm:pt>
    <dgm:pt modelId="{8CD8B730-FC66-495B-AB17-AEE1FEF1DFA8}" type="sibTrans" cxnId="{9DF57A81-8DA7-40B2-B91B-392014D2DE59}">
      <dgm:prSet/>
      <dgm:spPr/>
      <dgm:t>
        <a:bodyPr/>
        <a:lstStyle/>
        <a:p>
          <a:endParaRPr lang="en-US"/>
        </a:p>
      </dgm:t>
    </dgm:pt>
    <dgm:pt modelId="{E19FDA17-C5EF-49C0-8276-04429EC4D725}">
      <dgm:prSet/>
      <dgm:spPr/>
      <dgm:t>
        <a:bodyPr/>
        <a:lstStyle/>
        <a:p>
          <a:r>
            <a:rPr lang="en-US"/>
            <a:t>D. Reduces Compassion Fatigue </a:t>
          </a:r>
        </a:p>
      </dgm:t>
    </dgm:pt>
    <dgm:pt modelId="{9B86314D-E1D4-4B41-8995-01A724ADD4C5}" type="parTrans" cxnId="{BB0423B6-B656-4365-BC88-4F806EFEAF45}">
      <dgm:prSet/>
      <dgm:spPr/>
      <dgm:t>
        <a:bodyPr/>
        <a:lstStyle/>
        <a:p>
          <a:endParaRPr lang="en-US"/>
        </a:p>
      </dgm:t>
    </dgm:pt>
    <dgm:pt modelId="{C80C1406-6BE1-4AD1-8F86-C76197490FCA}" type="sibTrans" cxnId="{BB0423B6-B656-4365-BC88-4F806EFEAF45}">
      <dgm:prSet/>
      <dgm:spPr/>
      <dgm:t>
        <a:bodyPr/>
        <a:lstStyle/>
        <a:p>
          <a:endParaRPr lang="en-US"/>
        </a:p>
      </dgm:t>
    </dgm:pt>
    <dgm:pt modelId="{F96B07C1-A304-48EF-A6BE-25346856BC04}" type="pres">
      <dgm:prSet presAssocID="{54C6B92E-7627-4A58-B4FE-C8E9AC0C27CC}" presName="diagram" presStyleCnt="0">
        <dgm:presLayoutVars>
          <dgm:dir/>
          <dgm:resizeHandles val="exact"/>
        </dgm:presLayoutVars>
      </dgm:prSet>
      <dgm:spPr/>
    </dgm:pt>
    <dgm:pt modelId="{1B549F78-35C4-47F8-9E42-07A9A53CC3C2}" type="pres">
      <dgm:prSet presAssocID="{58896BC1-1CAF-40E4-BFE8-6BB29C5F9011}" presName="node" presStyleLbl="node1" presStyleIdx="0" presStyleCnt="5">
        <dgm:presLayoutVars>
          <dgm:bulletEnabled val="1"/>
        </dgm:presLayoutVars>
      </dgm:prSet>
      <dgm:spPr/>
    </dgm:pt>
    <dgm:pt modelId="{2298032C-35C7-4E5B-A2F3-009DF8B9ECC4}" type="pres">
      <dgm:prSet presAssocID="{811B242A-245D-4EA0-9FB5-9DFFFD7F7A73}" presName="sibTrans" presStyleCnt="0"/>
      <dgm:spPr/>
    </dgm:pt>
    <dgm:pt modelId="{0FD25EE0-973B-4925-9424-24EB2ABE3C53}" type="pres">
      <dgm:prSet presAssocID="{D3976AF2-934A-437B-A749-AA270F9F8D94}" presName="node" presStyleLbl="node1" presStyleIdx="1" presStyleCnt="5">
        <dgm:presLayoutVars>
          <dgm:bulletEnabled val="1"/>
        </dgm:presLayoutVars>
      </dgm:prSet>
      <dgm:spPr/>
    </dgm:pt>
    <dgm:pt modelId="{3CC62FF6-DFD5-46D1-82B9-2E0945860CDC}" type="pres">
      <dgm:prSet presAssocID="{5A09B010-EE86-4F40-AC5C-D0ABF1EE198D}" presName="sibTrans" presStyleCnt="0"/>
      <dgm:spPr/>
    </dgm:pt>
    <dgm:pt modelId="{72018DC5-899E-409A-9212-49FF623EAAFC}" type="pres">
      <dgm:prSet presAssocID="{377254C1-B807-4AC7-A429-48DEBD5B9744}" presName="node" presStyleLbl="node1" presStyleIdx="2" presStyleCnt="5">
        <dgm:presLayoutVars>
          <dgm:bulletEnabled val="1"/>
        </dgm:presLayoutVars>
      </dgm:prSet>
      <dgm:spPr/>
    </dgm:pt>
    <dgm:pt modelId="{AABA435F-94EF-41B6-A322-3A204B5665CE}" type="pres">
      <dgm:prSet presAssocID="{8D149BBA-B602-498A-B633-443AFF4CBB77}" presName="sibTrans" presStyleCnt="0"/>
      <dgm:spPr/>
    </dgm:pt>
    <dgm:pt modelId="{340EA5F0-CB1D-4101-808F-0A8273283F7F}" type="pres">
      <dgm:prSet presAssocID="{AB31A6EB-AB4D-4C0D-82C7-34C65D89A324}" presName="node" presStyleLbl="node1" presStyleIdx="3" presStyleCnt="5">
        <dgm:presLayoutVars>
          <dgm:bulletEnabled val="1"/>
        </dgm:presLayoutVars>
      </dgm:prSet>
      <dgm:spPr/>
    </dgm:pt>
    <dgm:pt modelId="{18179EBF-AA88-46FD-A679-EC3560394283}" type="pres">
      <dgm:prSet presAssocID="{8CD8B730-FC66-495B-AB17-AEE1FEF1DFA8}" presName="sibTrans" presStyleCnt="0"/>
      <dgm:spPr/>
    </dgm:pt>
    <dgm:pt modelId="{7023A58C-EAB4-4A0D-86A4-0EDD81067BFF}" type="pres">
      <dgm:prSet presAssocID="{E19FDA17-C5EF-49C0-8276-04429EC4D725}" presName="node" presStyleLbl="node1" presStyleIdx="4" presStyleCnt="5">
        <dgm:presLayoutVars>
          <dgm:bulletEnabled val="1"/>
        </dgm:presLayoutVars>
      </dgm:prSet>
      <dgm:spPr/>
    </dgm:pt>
  </dgm:ptLst>
  <dgm:cxnLst>
    <dgm:cxn modelId="{8495662D-F55C-4349-95DF-0CDBB4B556AE}" type="presOf" srcId="{AB31A6EB-AB4D-4C0D-82C7-34C65D89A324}" destId="{340EA5F0-CB1D-4101-808F-0A8273283F7F}" srcOrd="0" destOrd="0" presId="urn:microsoft.com/office/officeart/2005/8/layout/default"/>
    <dgm:cxn modelId="{19B0643C-E734-4FF3-8E58-C02D99B01447}" srcId="{54C6B92E-7627-4A58-B4FE-C8E9AC0C27CC}" destId="{377254C1-B807-4AC7-A429-48DEBD5B9744}" srcOrd="2" destOrd="0" parTransId="{F5D85AA2-39DD-43EB-8BE6-E14E882DC5C3}" sibTransId="{8D149BBA-B602-498A-B633-443AFF4CBB77}"/>
    <dgm:cxn modelId="{7477B568-F74E-4223-9E39-7956FCA38703}" srcId="{54C6B92E-7627-4A58-B4FE-C8E9AC0C27CC}" destId="{D3976AF2-934A-437B-A749-AA270F9F8D94}" srcOrd="1" destOrd="0" parTransId="{B9715225-4E44-45EC-973A-C7FE1A1B2158}" sibTransId="{5A09B010-EE86-4F40-AC5C-D0ABF1EE198D}"/>
    <dgm:cxn modelId="{D209094D-FD54-4330-A612-2BC2BA3F6B47}" type="presOf" srcId="{377254C1-B807-4AC7-A429-48DEBD5B9744}" destId="{72018DC5-899E-409A-9212-49FF623EAAFC}" srcOrd="0" destOrd="0" presId="urn:microsoft.com/office/officeart/2005/8/layout/default"/>
    <dgm:cxn modelId="{9DF57A81-8DA7-40B2-B91B-392014D2DE59}" srcId="{54C6B92E-7627-4A58-B4FE-C8E9AC0C27CC}" destId="{AB31A6EB-AB4D-4C0D-82C7-34C65D89A324}" srcOrd="3" destOrd="0" parTransId="{0EEAA876-A4AD-4814-BA39-0097198CC0AE}" sibTransId="{8CD8B730-FC66-495B-AB17-AEE1FEF1DFA8}"/>
    <dgm:cxn modelId="{285CC3AD-71A8-4627-9DD4-40D18AC0ABAD}" type="presOf" srcId="{58896BC1-1CAF-40E4-BFE8-6BB29C5F9011}" destId="{1B549F78-35C4-47F8-9E42-07A9A53CC3C2}" srcOrd="0" destOrd="0" presId="urn:microsoft.com/office/officeart/2005/8/layout/default"/>
    <dgm:cxn modelId="{BB0423B6-B656-4365-BC88-4F806EFEAF45}" srcId="{54C6B92E-7627-4A58-B4FE-C8E9AC0C27CC}" destId="{E19FDA17-C5EF-49C0-8276-04429EC4D725}" srcOrd="4" destOrd="0" parTransId="{9B86314D-E1D4-4B41-8995-01A724ADD4C5}" sibTransId="{C80C1406-6BE1-4AD1-8F86-C76197490FCA}"/>
    <dgm:cxn modelId="{0C5C1DBA-6B53-46BF-ABDA-F2A6A10C6472}" srcId="{54C6B92E-7627-4A58-B4FE-C8E9AC0C27CC}" destId="{58896BC1-1CAF-40E4-BFE8-6BB29C5F9011}" srcOrd="0" destOrd="0" parTransId="{669F395A-7C04-43B9-85AD-F389943422B2}" sibTransId="{811B242A-245D-4EA0-9FB5-9DFFFD7F7A73}"/>
    <dgm:cxn modelId="{0EC6CFDA-E96C-4A40-88CC-5091629E8CDF}" type="presOf" srcId="{D3976AF2-934A-437B-A749-AA270F9F8D94}" destId="{0FD25EE0-973B-4925-9424-24EB2ABE3C53}" srcOrd="0" destOrd="0" presId="urn:microsoft.com/office/officeart/2005/8/layout/default"/>
    <dgm:cxn modelId="{FB1255FA-667D-4187-B1A1-9530FF505CE6}" type="presOf" srcId="{E19FDA17-C5EF-49C0-8276-04429EC4D725}" destId="{7023A58C-EAB4-4A0D-86A4-0EDD81067BFF}" srcOrd="0" destOrd="0" presId="urn:microsoft.com/office/officeart/2005/8/layout/default"/>
    <dgm:cxn modelId="{59AB77FA-C096-4F5F-A306-A39AAB4DC049}" type="presOf" srcId="{54C6B92E-7627-4A58-B4FE-C8E9AC0C27CC}" destId="{F96B07C1-A304-48EF-A6BE-25346856BC04}" srcOrd="0" destOrd="0" presId="urn:microsoft.com/office/officeart/2005/8/layout/default"/>
    <dgm:cxn modelId="{EEE9B76C-31F2-4160-B64F-CFD28C8A9972}" type="presParOf" srcId="{F96B07C1-A304-48EF-A6BE-25346856BC04}" destId="{1B549F78-35C4-47F8-9E42-07A9A53CC3C2}" srcOrd="0" destOrd="0" presId="urn:microsoft.com/office/officeart/2005/8/layout/default"/>
    <dgm:cxn modelId="{8E003C04-70E4-40F3-B63F-95A4F83935B4}" type="presParOf" srcId="{F96B07C1-A304-48EF-A6BE-25346856BC04}" destId="{2298032C-35C7-4E5B-A2F3-009DF8B9ECC4}" srcOrd="1" destOrd="0" presId="urn:microsoft.com/office/officeart/2005/8/layout/default"/>
    <dgm:cxn modelId="{7CDA3CF3-5D0D-44C4-A982-67A7758F851B}" type="presParOf" srcId="{F96B07C1-A304-48EF-A6BE-25346856BC04}" destId="{0FD25EE0-973B-4925-9424-24EB2ABE3C53}" srcOrd="2" destOrd="0" presId="urn:microsoft.com/office/officeart/2005/8/layout/default"/>
    <dgm:cxn modelId="{B5E1F956-F74B-4D6C-B2F5-82686EBB20DC}" type="presParOf" srcId="{F96B07C1-A304-48EF-A6BE-25346856BC04}" destId="{3CC62FF6-DFD5-46D1-82B9-2E0945860CDC}" srcOrd="3" destOrd="0" presId="urn:microsoft.com/office/officeart/2005/8/layout/default"/>
    <dgm:cxn modelId="{29BEEB0E-521C-447A-B79E-5FDB7C7B0BD7}" type="presParOf" srcId="{F96B07C1-A304-48EF-A6BE-25346856BC04}" destId="{72018DC5-899E-409A-9212-49FF623EAAFC}" srcOrd="4" destOrd="0" presId="urn:microsoft.com/office/officeart/2005/8/layout/default"/>
    <dgm:cxn modelId="{3348CDD5-938A-4F5C-85DC-127FDF506E52}" type="presParOf" srcId="{F96B07C1-A304-48EF-A6BE-25346856BC04}" destId="{AABA435F-94EF-41B6-A322-3A204B5665CE}" srcOrd="5" destOrd="0" presId="urn:microsoft.com/office/officeart/2005/8/layout/default"/>
    <dgm:cxn modelId="{7CD78BA7-E9C0-4459-90A6-C2B3626202C0}" type="presParOf" srcId="{F96B07C1-A304-48EF-A6BE-25346856BC04}" destId="{340EA5F0-CB1D-4101-808F-0A8273283F7F}" srcOrd="6" destOrd="0" presId="urn:microsoft.com/office/officeart/2005/8/layout/default"/>
    <dgm:cxn modelId="{3EDC608D-303A-4131-AB6D-C6C10E524C44}" type="presParOf" srcId="{F96B07C1-A304-48EF-A6BE-25346856BC04}" destId="{18179EBF-AA88-46FD-A679-EC3560394283}" srcOrd="7" destOrd="0" presId="urn:microsoft.com/office/officeart/2005/8/layout/default"/>
    <dgm:cxn modelId="{C4C14A08-1330-493C-A920-716C9DE4B35D}" type="presParOf" srcId="{F96B07C1-A304-48EF-A6BE-25346856BC04}" destId="{7023A58C-EAB4-4A0D-86A4-0EDD81067BF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1F05F-CB4C-4829-AC88-A1D04DFF8023}">
      <dsp:nvSpPr>
        <dsp:cNvPr id="0" name=""/>
        <dsp:cNvSpPr/>
      </dsp:nvSpPr>
      <dsp:spPr>
        <a:xfrm>
          <a:off x="0" y="1998"/>
          <a:ext cx="96181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5EF986-D2BB-419B-95A8-C4B1D71BC3AC}">
      <dsp:nvSpPr>
        <dsp:cNvPr id="0" name=""/>
        <dsp:cNvSpPr/>
      </dsp:nvSpPr>
      <dsp:spPr>
        <a:xfrm>
          <a:off x="0" y="1998"/>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At Preferred we have 5 clinicians trained in </a:t>
          </a:r>
          <a:r>
            <a:rPr lang="en-US" sz="2800" i="1" kern="1200"/>
            <a:t>Accelerated Trauma Resolution Therapy. </a:t>
          </a:r>
          <a:endParaRPr lang="en-US" sz="2800" kern="1200"/>
        </a:p>
      </dsp:txBody>
      <dsp:txXfrm>
        <a:off x="0" y="1998"/>
        <a:ext cx="9618133" cy="1363161"/>
      </dsp:txXfrm>
    </dsp:sp>
    <dsp:sp modelId="{3FA71118-6397-4184-9D27-DB2C58AD8E24}">
      <dsp:nvSpPr>
        <dsp:cNvPr id="0" name=""/>
        <dsp:cNvSpPr/>
      </dsp:nvSpPr>
      <dsp:spPr>
        <a:xfrm>
          <a:off x="0" y="1365160"/>
          <a:ext cx="9618133"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FB428D-5717-49B3-9B26-89635CDA4F5F}">
      <dsp:nvSpPr>
        <dsp:cNvPr id="0" name=""/>
        <dsp:cNvSpPr/>
      </dsp:nvSpPr>
      <dsp:spPr>
        <a:xfrm>
          <a:off x="0" y="1365160"/>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 the last 2-3 years The Crisis Center in Twin Falls (Kim Dopson) has facilitated trainings for 25 clinicians in our area to be trained in Accelerated Resolution Therapy. </a:t>
          </a:r>
        </a:p>
      </dsp:txBody>
      <dsp:txXfrm>
        <a:off x="0" y="1365160"/>
        <a:ext cx="9618133" cy="1363161"/>
      </dsp:txXfrm>
    </dsp:sp>
    <dsp:sp modelId="{CF24669D-EBD0-43B2-98A9-7C4CD2F07C97}">
      <dsp:nvSpPr>
        <dsp:cNvPr id="0" name=""/>
        <dsp:cNvSpPr/>
      </dsp:nvSpPr>
      <dsp:spPr>
        <a:xfrm>
          <a:off x="0" y="2728321"/>
          <a:ext cx="9618133"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6579A-52FC-4882-B3A8-FE5B30073061}">
      <dsp:nvSpPr>
        <dsp:cNvPr id="0" name=""/>
        <dsp:cNvSpPr/>
      </dsp:nvSpPr>
      <dsp:spPr>
        <a:xfrm>
          <a:off x="0" y="2728321"/>
          <a:ext cx="9618133" cy="136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Trauma Integrated Treatment is becoming more available to people in our area.  </a:t>
          </a:r>
        </a:p>
      </dsp:txBody>
      <dsp:txXfrm>
        <a:off x="0" y="2728321"/>
        <a:ext cx="9618133" cy="1363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71131-2AD7-4562-AE55-97EBE8E013ED}">
      <dsp:nvSpPr>
        <dsp:cNvPr id="0" name=""/>
        <dsp:cNvSpPr/>
      </dsp:nvSpPr>
      <dsp:spPr>
        <a:xfrm>
          <a:off x="0" y="80209"/>
          <a:ext cx="6628804" cy="1550707"/>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Acute results from a single incident</a:t>
          </a:r>
        </a:p>
      </dsp:txBody>
      <dsp:txXfrm>
        <a:off x="75699" y="155908"/>
        <a:ext cx="6477406" cy="1399309"/>
      </dsp:txXfrm>
    </dsp:sp>
    <dsp:sp modelId="{467683DF-4706-4522-85F1-A0004BF4E39F}">
      <dsp:nvSpPr>
        <dsp:cNvPr id="0" name=""/>
        <dsp:cNvSpPr/>
      </dsp:nvSpPr>
      <dsp:spPr>
        <a:xfrm>
          <a:off x="0" y="1714436"/>
          <a:ext cx="6628804" cy="1550707"/>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Chronic is repeated and prolonged such as domestic violence or abuse.   </a:t>
          </a:r>
        </a:p>
      </dsp:txBody>
      <dsp:txXfrm>
        <a:off x="75699" y="1790135"/>
        <a:ext cx="6477406" cy="1399309"/>
      </dsp:txXfrm>
    </dsp:sp>
    <dsp:sp modelId="{55A37C6C-E2E5-4408-AD9C-AA935590C2EB}">
      <dsp:nvSpPr>
        <dsp:cNvPr id="0" name=""/>
        <dsp:cNvSpPr/>
      </dsp:nvSpPr>
      <dsp:spPr>
        <a:xfrm>
          <a:off x="0" y="3348664"/>
          <a:ext cx="6628804" cy="1550707"/>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Complex is exposure to varied and multiple traumatic events, often of an invasive, interpersonal nature.   </a:t>
          </a:r>
        </a:p>
      </dsp:txBody>
      <dsp:txXfrm>
        <a:off x="75699" y="3424363"/>
        <a:ext cx="6477406" cy="1399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DA3E7-5D1D-463E-8FC9-2ECCE7233B2D}">
      <dsp:nvSpPr>
        <dsp:cNvPr id="0" name=""/>
        <dsp:cNvSpPr/>
      </dsp:nvSpPr>
      <dsp:spPr>
        <a:xfrm>
          <a:off x="0" y="2362"/>
          <a:ext cx="6628804" cy="2966091"/>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CDC’s Adverse Childhood Experiences Study (ACE Study) uncovered a surprising link between Trauma experienced as a Child and Many of the chronic diseases and mental illness people face today.</a:t>
          </a:r>
        </a:p>
      </dsp:txBody>
      <dsp:txXfrm>
        <a:off x="144793" y="147155"/>
        <a:ext cx="6339218" cy="2676505"/>
      </dsp:txXfrm>
    </dsp:sp>
    <dsp:sp modelId="{BDA818E7-4B83-4B09-973D-EDE3BA525837}">
      <dsp:nvSpPr>
        <dsp:cNvPr id="0" name=""/>
        <dsp:cNvSpPr/>
      </dsp:nvSpPr>
      <dsp:spPr>
        <a:xfrm>
          <a:off x="0" y="2981771"/>
          <a:ext cx="6628804" cy="2966091"/>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More than half of the 17,000 People in the ACE study had an ACE score of at least 1 and 87% of those who had 1 had more than 1. </a:t>
          </a:r>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The CDC found that people who reported 4 or more had increased health risks for alcoholism, drug abuse, depression and suicide.</a:t>
          </a:r>
        </a:p>
        <a:p>
          <a:pPr marL="0" lvl="0" indent="0" algn="l" defTabSz="889000">
            <a:lnSpc>
              <a:spcPct val="90000"/>
            </a:lnSpc>
            <a:spcBef>
              <a:spcPct val="0"/>
            </a:spcBef>
            <a:spcAft>
              <a:spcPct val="35000"/>
            </a:spcAft>
            <a:buNone/>
          </a:pPr>
          <a:endParaRPr lang="en-US" sz="1700" kern="1200" dirty="0"/>
        </a:p>
        <a:p>
          <a:pPr marL="0" lvl="0" indent="0" algn="l" defTabSz="889000">
            <a:lnSpc>
              <a:spcPct val="90000"/>
            </a:lnSpc>
            <a:spcBef>
              <a:spcPct val="0"/>
            </a:spcBef>
            <a:spcAft>
              <a:spcPct val="35000"/>
            </a:spcAft>
            <a:buNone/>
          </a:pPr>
          <a:endParaRPr lang="en-US" sz="1700" kern="1200" dirty="0"/>
        </a:p>
      </dsp:txBody>
      <dsp:txXfrm>
        <a:off x="144793" y="3126564"/>
        <a:ext cx="6339218" cy="2676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863A4-371D-459B-BC1B-4CA6C894E7C1}">
      <dsp:nvSpPr>
        <dsp:cNvPr id="0" name=""/>
        <dsp:cNvSpPr/>
      </dsp:nvSpPr>
      <dsp:spPr>
        <a:xfrm>
          <a:off x="0" y="858810"/>
          <a:ext cx="6628804" cy="4284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5D7B76-7DB0-4E0D-8CBA-3C57926A7234}">
      <dsp:nvSpPr>
        <dsp:cNvPr id="0" name=""/>
        <dsp:cNvSpPr/>
      </dsp:nvSpPr>
      <dsp:spPr>
        <a:xfrm>
          <a:off x="331440" y="607890"/>
          <a:ext cx="4640162" cy="5018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755650">
            <a:lnSpc>
              <a:spcPct val="90000"/>
            </a:lnSpc>
            <a:spcBef>
              <a:spcPct val="0"/>
            </a:spcBef>
            <a:spcAft>
              <a:spcPct val="35000"/>
            </a:spcAft>
            <a:buNone/>
          </a:pPr>
          <a:r>
            <a:rPr lang="en-US" sz="1700" kern="1200"/>
            <a:t>Is beneficial is many ways:</a:t>
          </a:r>
        </a:p>
      </dsp:txBody>
      <dsp:txXfrm>
        <a:off x="355938" y="632388"/>
        <a:ext cx="4591166" cy="452844"/>
      </dsp:txXfrm>
    </dsp:sp>
    <dsp:sp modelId="{0C72A422-BF20-4359-AC42-E20247B14F6D}">
      <dsp:nvSpPr>
        <dsp:cNvPr id="0" name=""/>
        <dsp:cNvSpPr/>
      </dsp:nvSpPr>
      <dsp:spPr>
        <a:xfrm>
          <a:off x="0" y="1629930"/>
          <a:ext cx="6628804" cy="4284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04BE0B-52CF-4372-B965-094589A2FC9F}">
      <dsp:nvSpPr>
        <dsp:cNvPr id="0" name=""/>
        <dsp:cNvSpPr/>
      </dsp:nvSpPr>
      <dsp:spPr>
        <a:xfrm>
          <a:off x="331440" y="1379010"/>
          <a:ext cx="4640162" cy="50184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755650">
            <a:lnSpc>
              <a:spcPct val="90000"/>
            </a:lnSpc>
            <a:spcBef>
              <a:spcPct val="0"/>
            </a:spcBef>
            <a:spcAft>
              <a:spcPct val="35000"/>
            </a:spcAft>
            <a:buNone/>
          </a:pPr>
          <a:r>
            <a:rPr lang="en-US" sz="1700" kern="1200"/>
            <a:t>A. Proven Effective</a:t>
          </a:r>
        </a:p>
      </dsp:txBody>
      <dsp:txXfrm>
        <a:off x="355938" y="1403508"/>
        <a:ext cx="4591166" cy="452844"/>
      </dsp:txXfrm>
    </dsp:sp>
    <dsp:sp modelId="{9A2CDCE8-1348-4A12-B0AD-6AEC809A3E55}">
      <dsp:nvSpPr>
        <dsp:cNvPr id="0" name=""/>
        <dsp:cNvSpPr/>
      </dsp:nvSpPr>
      <dsp:spPr>
        <a:xfrm>
          <a:off x="0" y="2401050"/>
          <a:ext cx="6628804" cy="4284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9DA61B-01C2-49CF-AEAD-F7585620F805}">
      <dsp:nvSpPr>
        <dsp:cNvPr id="0" name=""/>
        <dsp:cNvSpPr/>
      </dsp:nvSpPr>
      <dsp:spPr>
        <a:xfrm>
          <a:off x="331440" y="2150130"/>
          <a:ext cx="4640162" cy="50184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755650">
            <a:lnSpc>
              <a:spcPct val="90000"/>
            </a:lnSpc>
            <a:spcBef>
              <a:spcPct val="0"/>
            </a:spcBef>
            <a:spcAft>
              <a:spcPct val="35000"/>
            </a:spcAft>
            <a:buNone/>
          </a:pPr>
          <a:r>
            <a:rPr lang="en-US" sz="1700" kern="1200"/>
            <a:t>B. Brief Therapy 1-2 sessions</a:t>
          </a:r>
        </a:p>
      </dsp:txBody>
      <dsp:txXfrm>
        <a:off x="355938" y="2174628"/>
        <a:ext cx="4591166" cy="452844"/>
      </dsp:txXfrm>
    </dsp:sp>
    <dsp:sp modelId="{CB3247B7-34C9-47DE-A574-DFAB004B385C}">
      <dsp:nvSpPr>
        <dsp:cNvPr id="0" name=""/>
        <dsp:cNvSpPr/>
      </dsp:nvSpPr>
      <dsp:spPr>
        <a:xfrm>
          <a:off x="0" y="3172170"/>
          <a:ext cx="6628804" cy="428400"/>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FA3C9D-7BC7-4509-BCFC-F7DFAF68B279}">
      <dsp:nvSpPr>
        <dsp:cNvPr id="0" name=""/>
        <dsp:cNvSpPr/>
      </dsp:nvSpPr>
      <dsp:spPr>
        <a:xfrm>
          <a:off x="331440" y="2921250"/>
          <a:ext cx="4640162" cy="50184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755650">
            <a:lnSpc>
              <a:spcPct val="90000"/>
            </a:lnSpc>
            <a:spcBef>
              <a:spcPct val="0"/>
            </a:spcBef>
            <a:spcAft>
              <a:spcPct val="35000"/>
            </a:spcAft>
            <a:buNone/>
          </a:pPr>
          <a:r>
            <a:rPr lang="en-US" sz="1700" kern="1200" dirty="0"/>
            <a:t>C. People don’t need to verbalize or write about details of the traumatic experience.</a:t>
          </a:r>
        </a:p>
      </dsp:txBody>
      <dsp:txXfrm>
        <a:off x="355938" y="2945748"/>
        <a:ext cx="4591166" cy="452844"/>
      </dsp:txXfrm>
    </dsp:sp>
    <dsp:sp modelId="{205E3814-EDA0-4A28-94FA-92AE7A87743A}">
      <dsp:nvSpPr>
        <dsp:cNvPr id="0" name=""/>
        <dsp:cNvSpPr/>
      </dsp:nvSpPr>
      <dsp:spPr>
        <a:xfrm>
          <a:off x="0" y="3943290"/>
          <a:ext cx="6628804" cy="428400"/>
        </a:xfrm>
        <a:prstGeom prst="rect">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88739E-E818-4519-B8C7-3A07C23F40E6}">
      <dsp:nvSpPr>
        <dsp:cNvPr id="0" name=""/>
        <dsp:cNvSpPr/>
      </dsp:nvSpPr>
      <dsp:spPr>
        <a:xfrm>
          <a:off x="331440" y="3692370"/>
          <a:ext cx="4640162" cy="501840"/>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755650">
            <a:lnSpc>
              <a:spcPct val="90000"/>
            </a:lnSpc>
            <a:spcBef>
              <a:spcPct val="0"/>
            </a:spcBef>
            <a:spcAft>
              <a:spcPct val="35000"/>
            </a:spcAft>
            <a:buNone/>
          </a:pPr>
          <a:r>
            <a:rPr lang="en-US" sz="1700" kern="1200"/>
            <a:t>D. Reduces Compassion Fatigue </a:t>
          </a:r>
        </a:p>
      </dsp:txBody>
      <dsp:txXfrm>
        <a:off x="355938" y="3716868"/>
        <a:ext cx="4591166"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49F78-35C4-47F8-9E42-07A9A53CC3C2}">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Is beneficial is many ways:</a:t>
          </a:r>
        </a:p>
      </dsp:txBody>
      <dsp:txXfrm>
        <a:off x="0" y="93057"/>
        <a:ext cx="3005666" cy="1803399"/>
      </dsp:txXfrm>
    </dsp:sp>
    <dsp:sp modelId="{0FD25EE0-973B-4925-9424-24EB2ABE3C53}">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 Proven Effective</a:t>
          </a:r>
        </a:p>
      </dsp:txBody>
      <dsp:txXfrm>
        <a:off x="3306233" y="93057"/>
        <a:ext cx="3005666" cy="1803399"/>
      </dsp:txXfrm>
    </dsp:sp>
    <dsp:sp modelId="{72018DC5-899E-409A-9212-49FF623EAAFC}">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B. Brief Therapy 1-2 sessions</a:t>
          </a:r>
        </a:p>
      </dsp:txBody>
      <dsp:txXfrm>
        <a:off x="6612466" y="93057"/>
        <a:ext cx="3005666" cy="1803399"/>
      </dsp:txXfrm>
    </dsp:sp>
    <dsp:sp modelId="{340EA5F0-CB1D-4101-808F-0A8273283F7F}">
      <dsp:nvSpPr>
        <dsp:cNvPr id="0" name=""/>
        <dsp:cNvSpPr/>
      </dsp:nvSpPr>
      <dsp:spPr>
        <a:xfrm>
          <a:off x="1653116"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 People don’t need to verbalize or write about details of the traumatic experience.</a:t>
          </a:r>
        </a:p>
      </dsp:txBody>
      <dsp:txXfrm>
        <a:off x="1653116" y="2197024"/>
        <a:ext cx="3005666" cy="1803399"/>
      </dsp:txXfrm>
    </dsp:sp>
    <dsp:sp modelId="{7023A58C-EAB4-4A0D-86A4-0EDD81067BFF}">
      <dsp:nvSpPr>
        <dsp:cNvPr id="0" name=""/>
        <dsp:cNvSpPr/>
      </dsp:nvSpPr>
      <dsp:spPr>
        <a:xfrm>
          <a:off x="4959349"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 Reduces Compassion Fatigue </a:t>
          </a:r>
        </a:p>
      </dsp:txBody>
      <dsp:txXfrm>
        <a:off x="4959349" y="2197024"/>
        <a:ext cx="3005666" cy="18033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56584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951E3-958F-4611-B170-D081BA0250F9}" type="datetimeFigureOut">
              <a:rPr lang="en-US" smtClean="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315841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951E3-958F-4611-B170-D081BA0250F9}" type="datetimeFigureOut">
              <a:rPr lang="en-US" smtClean="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4680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951E3-958F-4611-B170-D081BA0250F9}" type="datetimeFigureOut">
              <a:rPr lang="en-US" smtClean="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2181572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951E3-958F-4611-B170-D081BA0250F9}" type="datetimeFigureOut">
              <a:rPr lang="en-US" smtClean="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2791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951E3-958F-4611-B170-D081BA0250F9}" type="datetimeFigureOut">
              <a:rPr lang="en-US" smtClean="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47726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01826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21704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00056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951E3-958F-4611-B170-D081BA0250F9}"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69395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951E3-958F-4611-B170-D081BA0250F9}"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05377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951E3-958F-4611-B170-D081BA0250F9}" type="datetimeFigureOut">
              <a:rPr lang="en-US" smtClean="0"/>
              <a:t>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44009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951E3-958F-4611-B170-D081BA0250F9}" type="datetimeFigureOut">
              <a:rPr lang="en-US" smtClean="0"/>
              <a:t>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67113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951E3-958F-4611-B170-D081BA0250F9}" type="datetimeFigureOut">
              <a:rPr lang="en-US" smtClean="0"/>
              <a:t>5/2/2022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86963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951E3-958F-4611-B170-D081BA0250F9}"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79116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6951E3-958F-4611-B170-D081BA0250F9}"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2300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6951E3-958F-4611-B170-D081BA0250F9}" type="datetimeFigureOut">
              <a:rPr lang="en-US" smtClean="0"/>
              <a:pPr/>
              <a:t>5/2/2022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267463628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xYBUY1kZpf8?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xhere.com/en/photo/1448381"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Q7seb14yXbE?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B0B8AA-A49F-76A7-9C4F-436A8222A065}"/>
              </a:ext>
            </a:extLst>
          </p:cNvPr>
          <p:cNvPicPr>
            <a:picLocks noChangeAspect="1"/>
          </p:cNvPicPr>
          <p:nvPr/>
        </p:nvPicPr>
        <p:blipFill rotWithShape="1">
          <a:blip r:embed="rId2"/>
          <a:srcRect l="17578" r="12866" b="3659"/>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CC29844-9585-44F9-B05C-0609F60CE196}"/>
              </a:ext>
            </a:extLst>
          </p:cNvPr>
          <p:cNvSpPr>
            <a:spLocks noGrp="1"/>
          </p:cNvSpPr>
          <p:nvPr>
            <p:ph type="ctrTitle"/>
          </p:nvPr>
        </p:nvSpPr>
        <p:spPr>
          <a:xfrm>
            <a:off x="668867" y="1678666"/>
            <a:ext cx="4088190" cy="2369093"/>
          </a:xfrm>
        </p:spPr>
        <p:txBody>
          <a:bodyPr>
            <a:normAutofit/>
          </a:bodyPr>
          <a:lstStyle/>
          <a:p>
            <a:r>
              <a:rPr lang="en-US" sz="4800"/>
              <a:t>Trauma Integrated Treatment</a:t>
            </a:r>
          </a:p>
        </p:txBody>
      </p:sp>
      <p:sp>
        <p:nvSpPr>
          <p:cNvPr id="3" name="Subtitle 2">
            <a:extLst>
              <a:ext uri="{FF2B5EF4-FFF2-40B4-BE49-F238E27FC236}">
                <a16:creationId xmlns:a16="http://schemas.microsoft.com/office/drawing/2014/main" id="{1304FD0B-142A-4F71-A223-754D965E9884}"/>
              </a:ext>
            </a:extLst>
          </p:cNvPr>
          <p:cNvSpPr>
            <a:spLocks noGrp="1"/>
          </p:cNvSpPr>
          <p:nvPr>
            <p:ph type="subTitle" idx="1"/>
          </p:nvPr>
        </p:nvSpPr>
        <p:spPr>
          <a:xfrm>
            <a:off x="677335" y="4050831"/>
            <a:ext cx="4079721" cy="1096901"/>
          </a:xfrm>
        </p:spPr>
        <p:txBody>
          <a:bodyPr>
            <a:normAutofit/>
          </a:bodyPr>
          <a:lstStyle/>
          <a:p>
            <a:r>
              <a:rPr lang="en-US" sz="1600"/>
              <a:t>Sonia Fry MA LCPC QP</a:t>
            </a:r>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6083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26">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 name="Straight Connector 4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2" name="Rectangle 5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14594-E6AB-4F71-91D4-B86E6CF8A978}"/>
              </a:ext>
            </a:extLst>
          </p:cNvPr>
          <p:cNvSpPr>
            <a:spLocks noGrp="1"/>
          </p:cNvSpPr>
          <p:nvPr>
            <p:ph type="title"/>
          </p:nvPr>
        </p:nvSpPr>
        <p:spPr>
          <a:xfrm>
            <a:off x="652481" y="1382486"/>
            <a:ext cx="3547581" cy="4093028"/>
          </a:xfrm>
        </p:spPr>
        <p:txBody>
          <a:bodyPr anchor="ctr">
            <a:normAutofit/>
          </a:bodyPr>
          <a:lstStyle/>
          <a:p>
            <a:r>
              <a:rPr lang="en-US" sz="4400"/>
              <a:t>ACE Study</a:t>
            </a:r>
          </a:p>
        </p:txBody>
      </p:sp>
      <p:graphicFrame>
        <p:nvGraphicFramePr>
          <p:cNvPr id="5" name="Content Placeholder 2">
            <a:extLst>
              <a:ext uri="{FF2B5EF4-FFF2-40B4-BE49-F238E27FC236}">
                <a16:creationId xmlns:a16="http://schemas.microsoft.com/office/drawing/2014/main" id="{711E1C76-CF8F-1F34-6BB0-A6195AF4859A}"/>
              </a:ext>
            </a:extLst>
          </p:cNvPr>
          <p:cNvGraphicFramePr>
            <a:graphicFrameLocks noGrp="1"/>
          </p:cNvGraphicFramePr>
          <p:nvPr>
            <p:ph idx="1"/>
            <p:extLst>
              <p:ext uri="{D42A27DB-BD31-4B8C-83A1-F6EECF244321}">
                <p14:modId xmlns:p14="http://schemas.microsoft.com/office/powerpoint/2010/main" val="1582354521"/>
              </p:ext>
            </p:extLst>
          </p:nvPr>
        </p:nvGraphicFramePr>
        <p:xfrm>
          <a:off x="4916553" y="424070"/>
          <a:ext cx="6628804" cy="5950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87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hildhood Trauma and the Brain | UK Trauma Council">
            <a:hlinkClick r:id="" action="ppaction://media"/>
            <a:extLst>
              <a:ext uri="{FF2B5EF4-FFF2-40B4-BE49-F238E27FC236}">
                <a16:creationId xmlns:a16="http://schemas.microsoft.com/office/drawing/2014/main" id="{CFF28EE0-000F-424C-A088-982F9AB1005E}"/>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314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BE1568B-4E4A-47D9-B4B4-4354525711C7}"/>
              </a:ext>
            </a:extLst>
          </p:cNvPr>
          <p:cNvSpPr>
            <a:spLocks noGrp="1"/>
          </p:cNvSpPr>
          <p:nvPr>
            <p:ph type="title"/>
          </p:nvPr>
        </p:nvSpPr>
        <p:spPr>
          <a:xfrm>
            <a:off x="1507066" y="999460"/>
            <a:ext cx="5698067" cy="4479852"/>
          </a:xfrm>
        </p:spPr>
        <p:txBody>
          <a:bodyPr vert="horz" lIns="91440" tIns="45720" rIns="91440" bIns="45720" rtlCol="0" anchor="ctr">
            <a:normAutofit/>
          </a:bodyPr>
          <a:lstStyle/>
          <a:p>
            <a:pPr algn="r">
              <a:lnSpc>
                <a:spcPct val="90000"/>
              </a:lnSpc>
            </a:pPr>
            <a:r>
              <a:rPr lang="en-US" sz="2600" dirty="0"/>
              <a:t>“Trauma is the invisible force that shapes our lives. It shapes the way we live; it shapes the way we love and the way we make sense of the world. It is the root of our deepest wounds.”</a:t>
            </a:r>
            <a:br>
              <a:rPr lang="en-US" sz="2600" dirty="0"/>
            </a:br>
            <a:br>
              <a:rPr lang="en-US" sz="2600" dirty="0"/>
            </a:br>
            <a:r>
              <a:rPr lang="en-US" sz="2600" dirty="0"/>
              <a:t>“Trauma is not what happens to you, Trauma is what happens inside you, as a result of what happens to you.”</a:t>
            </a:r>
          </a:p>
        </p:txBody>
      </p:sp>
      <p:sp>
        <p:nvSpPr>
          <p:cNvPr id="6" name="Text Placeholder 5">
            <a:extLst>
              <a:ext uri="{FF2B5EF4-FFF2-40B4-BE49-F238E27FC236}">
                <a16:creationId xmlns:a16="http://schemas.microsoft.com/office/drawing/2014/main" id="{4CDEE3EE-30D7-4BA1-8363-736EBFC931E4}"/>
              </a:ext>
            </a:extLst>
          </p:cNvPr>
          <p:cNvSpPr>
            <a:spLocks noGrp="1"/>
          </p:cNvSpPr>
          <p:nvPr>
            <p:ph type="body" idx="1"/>
          </p:nvPr>
        </p:nvSpPr>
        <p:spPr>
          <a:xfrm>
            <a:off x="7871971" y="999460"/>
            <a:ext cx="3123620" cy="4479852"/>
          </a:xfrm>
        </p:spPr>
        <p:txBody>
          <a:bodyPr vert="horz" lIns="91440" tIns="45720" rIns="91440" bIns="45720" rtlCol="0" anchor="ctr">
            <a:normAutofit/>
          </a:bodyPr>
          <a:lstStyle/>
          <a:p>
            <a:r>
              <a:rPr lang="en-US" dirty="0">
                <a:solidFill>
                  <a:schemeClr val="tx1">
                    <a:lumMod val="50000"/>
                    <a:lumOff val="50000"/>
                  </a:schemeClr>
                </a:solidFill>
              </a:rPr>
              <a:t>Gabor Mate` The Wisdom of Trauma</a:t>
            </a:r>
          </a:p>
        </p:txBody>
      </p:sp>
      <p:sp>
        <p:nvSpPr>
          <p:cNvPr id="25" name="Isosceles Triangle 24">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81863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3">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15">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3">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CC29844-9585-44F9-B05C-0609F60CE196}"/>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5400" cap="none" spc="0"/>
              <a:t>Accelerated Resolution Therapy</a:t>
            </a:r>
          </a:p>
        </p:txBody>
      </p:sp>
      <p:sp>
        <p:nvSpPr>
          <p:cNvPr id="3" name="Subtitle 2">
            <a:extLst>
              <a:ext uri="{FF2B5EF4-FFF2-40B4-BE49-F238E27FC236}">
                <a16:creationId xmlns:a16="http://schemas.microsoft.com/office/drawing/2014/main" id="{1304FD0B-142A-4F71-A223-754D965E9884}"/>
              </a:ext>
            </a:extLst>
          </p:cNvPr>
          <p:cNvSpPr>
            <a:spLocks noGrp="1"/>
          </p:cNvSpPr>
          <p:nvPr>
            <p:ph type="body" sz="half" idx="4294967295"/>
          </p:nvPr>
        </p:nvSpPr>
        <p:spPr>
          <a:xfrm>
            <a:off x="609600" y="5702709"/>
            <a:ext cx="10923638" cy="521109"/>
          </a:xfrm>
        </p:spPr>
        <p:txBody>
          <a:bodyPr vert="horz" lIns="91440" tIns="45720" rIns="91440" bIns="45720" rtlCol="0" anchor="t">
            <a:normAutofit/>
          </a:bodyPr>
          <a:lstStyle/>
          <a:p>
            <a:pPr marL="0" indent="0">
              <a:buNone/>
            </a:pPr>
            <a:r>
              <a:rPr lang="en-US" cap="all" spc="300">
                <a:solidFill>
                  <a:schemeClr val="tx1">
                    <a:lumMod val="50000"/>
                    <a:lumOff val="50000"/>
                  </a:schemeClr>
                </a:solidFill>
              </a:rPr>
              <a:t>Laney Rosenzsweig Founder</a:t>
            </a:r>
          </a:p>
        </p:txBody>
      </p:sp>
      <p:sp>
        <p:nvSpPr>
          <p:cNvPr id="42" name="Rectangle 25">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9" name="Picture Placeholder 8" descr="A person giving a presentation&#10;&#10;Description automatically generated with medium confidence">
            <a:extLst>
              <a:ext uri="{FF2B5EF4-FFF2-40B4-BE49-F238E27FC236}">
                <a16:creationId xmlns:a16="http://schemas.microsoft.com/office/drawing/2014/main" id="{7BBE97D1-EF0B-40D4-878F-58F665BC0326}"/>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r="2" b="5418"/>
          <a:stretch/>
        </p:blipFill>
        <p:spPr>
          <a:xfrm>
            <a:off x="20" y="3"/>
            <a:ext cx="6050260" cy="4091667"/>
          </a:xfrm>
          <a:prstGeom prst="rect">
            <a:avLst/>
          </a:prstGeom>
        </p:spPr>
      </p:pic>
      <p:pic>
        <p:nvPicPr>
          <p:cNvPr id="4" name="Picture 3" descr="A bright light in the dark&#10;&#10;Description automatically generated with low confidence">
            <a:extLst>
              <a:ext uri="{FF2B5EF4-FFF2-40B4-BE49-F238E27FC236}">
                <a16:creationId xmlns:a16="http://schemas.microsoft.com/office/drawing/2014/main" id="{47B0B8AA-A49F-76A7-9C4F-436A8222A065}"/>
              </a:ext>
            </a:extLst>
          </p:cNvPr>
          <p:cNvPicPr>
            <a:picLocks noChangeAspect="1"/>
          </p:cNvPicPr>
          <p:nvPr/>
        </p:nvPicPr>
        <p:blipFill rotWithShape="1">
          <a:blip r:embed="rId3"/>
          <a:srcRect l="1964" r="5631" b="-2"/>
          <a:stretch/>
        </p:blipFill>
        <p:spPr>
          <a:xfrm>
            <a:off x="6141719" y="-683"/>
            <a:ext cx="6050280" cy="4092348"/>
          </a:xfrm>
          <a:prstGeom prst="rect">
            <a:avLst/>
          </a:prstGeom>
        </p:spPr>
      </p:pic>
    </p:spTree>
    <p:extLst>
      <p:ext uri="{BB962C8B-B14F-4D97-AF65-F5344CB8AC3E}">
        <p14:creationId xmlns:p14="http://schemas.microsoft.com/office/powerpoint/2010/main" val="7693985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79CD8D-8310-49FA-9CEB-7AA2A10F1480}"/>
              </a:ext>
            </a:extLst>
          </p:cNvPr>
          <p:cNvSpPr>
            <a:spLocks noGrp="1"/>
          </p:cNvSpPr>
          <p:nvPr>
            <p:ph type="title"/>
          </p:nvPr>
        </p:nvSpPr>
        <p:spPr>
          <a:xfrm>
            <a:off x="643467" y="816638"/>
            <a:ext cx="3367359" cy="5224724"/>
          </a:xfrm>
        </p:spPr>
        <p:txBody>
          <a:bodyPr anchor="ctr">
            <a:normAutofit/>
          </a:bodyPr>
          <a:lstStyle/>
          <a:p>
            <a:r>
              <a:rPr lang="en-US" dirty="0"/>
              <a:t>The premise of Accelerated Resolution Therapy (ART)</a:t>
            </a:r>
          </a:p>
        </p:txBody>
      </p:sp>
      <p:sp>
        <p:nvSpPr>
          <p:cNvPr id="3" name="Content Placeholder 2">
            <a:extLst>
              <a:ext uri="{FF2B5EF4-FFF2-40B4-BE49-F238E27FC236}">
                <a16:creationId xmlns:a16="http://schemas.microsoft.com/office/drawing/2014/main" id="{22BA088D-31FD-4019-B00B-0281737A1C4E}"/>
              </a:ext>
            </a:extLst>
          </p:cNvPr>
          <p:cNvSpPr>
            <a:spLocks noGrp="1"/>
          </p:cNvSpPr>
          <p:nvPr>
            <p:ph idx="1"/>
          </p:nvPr>
        </p:nvSpPr>
        <p:spPr>
          <a:xfrm>
            <a:off x="4654295" y="816638"/>
            <a:ext cx="4938592" cy="5517660"/>
          </a:xfrm>
        </p:spPr>
        <p:txBody>
          <a:bodyPr anchor="ctr">
            <a:normAutofit/>
          </a:bodyPr>
          <a:lstStyle/>
          <a:p>
            <a:r>
              <a:rPr lang="en-US" dirty="0"/>
              <a:t>The premise of ART is that effective resolution of psychological distress does not necessarily require an extensive amount of work or time. </a:t>
            </a:r>
          </a:p>
          <a:p>
            <a:r>
              <a:rPr lang="en-US" dirty="0"/>
              <a:t>Many trained ART therapist report a rapid rate of recovery from trauma and other mental health problems. </a:t>
            </a:r>
          </a:p>
          <a:p>
            <a:r>
              <a:rPr lang="en-US" dirty="0"/>
              <a:t>ART therapist guide clients through the process in a directive way, empowering them to take control over the content of the changes they choose to make in order to uniquely resolve their problems. (pg.3)</a:t>
            </a:r>
          </a:p>
          <a:p>
            <a:endParaRPr lang="en-US" dirty="0"/>
          </a:p>
          <a:p>
            <a:endParaRPr lang="en-US" dirty="0"/>
          </a:p>
          <a:p>
            <a:pPr marL="0" indent="0">
              <a:buNone/>
            </a:pPr>
            <a:r>
              <a:rPr lang="en-US" sz="1200" dirty="0"/>
              <a:t>                            ART training Manual Laney Rosenzweig (2017)</a:t>
            </a:r>
          </a:p>
        </p:txBody>
      </p:sp>
    </p:spTree>
    <p:extLst>
      <p:ext uri="{BB962C8B-B14F-4D97-AF65-F5344CB8AC3E}">
        <p14:creationId xmlns:p14="http://schemas.microsoft.com/office/powerpoint/2010/main" val="17458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C8A72056-9742-4809-8A72-12D2F8A3E924}"/>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800"/>
              <a:t>ART utilizes therapeutic eye movements </a:t>
            </a:r>
          </a:p>
        </p:txBody>
      </p:sp>
      <p:sp>
        <p:nvSpPr>
          <p:cNvPr id="6" name="Text Placeholder 5">
            <a:extLst>
              <a:ext uri="{FF2B5EF4-FFF2-40B4-BE49-F238E27FC236}">
                <a16:creationId xmlns:a16="http://schemas.microsoft.com/office/drawing/2014/main" id="{5609A54B-DED4-485D-B57B-8FDA1098009F}"/>
              </a:ext>
            </a:extLst>
          </p:cNvPr>
          <p:cNvSpPr>
            <a:spLocks noGrp="1"/>
          </p:cNvSpPr>
          <p:nvPr>
            <p:ph type="body" sz="half" idx="2"/>
          </p:nvPr>
        </p:nvSpPr>
        <p:spPr>
          <a:xfrm>
            <a:off x="5209563" y="2160590"/>
            <a:ext cx="4064439" cy="3176588"/>
          </a:xfrm>
        </p:spPr>
        <p:txBody>
          <a:bodyPr vert="horz" lIns="91440" tIns="45720" rIns="91440" bIns="45720" rtlCol="0">
            <a:normAutofit/>
          </a:bodyPr>
          <a:lstStyle/>
          <a:p>
            <a:pPr>
              <a:buFont typeface="Wingdings 3" charset="2"/>
              <a:buChar char=""/>
            </a:pPr>
            <a:r>
              <a:rPr lang="en-US" sz="2000" dirty="0"/>
              <a:t>Therapeutic eye movement can be found within Ancient Ayurvedic Medicine practices. They are becoming more recognized and credible and respected in our western culture. Examples are Eye Movement Desensitization Reprocessing (EMDR) and Neuro Linguistic Programming (NLP). </a:t>
            </a:r>
          </a:p>
          <a:p>
            <a:pPr>
              <a:buFont typeface="Wingdings 3" charset="2"/>
              <a:buChar char=""/>
            </a:pPr>
            <a:endParaRPr lang="en-US" dirty="0"/>
          </a:p>
        </p:txBody>
      </p:sp>
      <p:pic>
        <p:nvPicPr>
          <p:cNvPr id="8" name="Content Placeholder 7">
            <a:extLst>
              <a:ext uri="{FF2B5EF4-FFF2-40B4-BE49-F238E27FC236}">
                <a16:creationId xmlns:a16="http://schemas.microsoft.com/office/drawing/2014/main" id="{8A0C1E2C-FBD1-45F5-937B-092CB21D54A8}"/>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208" r="22679"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3" name="Isosceles Triangle 4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9029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3" name="Rectangle 4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Isosceles Triangle 4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C8A72056-9742-4809-8A72-12D2F8A3E924}"/>
              </a:ext>
            </a:extLst>
          </p:cNvPr>
          <p:cNvSpPr>
            <a:spLocks noGrp="1"/>
          </p:cNvSpPr>
          <p:nvPr>
            <p:ph type="title"/>
          </p:nvPr>
        </p:nvSpPr>
        <p:spPr>
          <a:xfrm>
            <a:off x="673754" y="643467"/>
            <a:ext cx="4203045" cy="1375608"/>
          </a:xfrm>
        </p:spPr>
        <p:txBody>
          <a:bodyPr vert="horz" lIns="91440" tIns="45720" rIns="91440" bIns="45720" rtlCol="0" anchor="ctr">
            <a:normAutofit/>
          </a:bodyPr>
          <a:lstStyle/>
          <a:p>
            <a:pPr>
              <a:lnSpc>
                <a:spcPct val="90000"/>
              </a:lnSpc>
            </a:pPr>
            <a:r>
              <a:rPr lang="en-US" sz="3100">
                <a:solidFill>
                  <a:schemeClr val="bg1"/>
                </a:solidFill>
              </a:rPr>
              <a:t>ART utilizes therapeutic eye movements </a:t>
            </a:r>
          </a:p>
        </p:txBody>
      </p:sp>
      <p:sp>
        <p:nvSpPr>
          <p:cNvPr id="6" name="Text Placeholder 5">
            <a:extLst>
              <a:ext uri="{FF2B5EF4-FFF2-40B4-BE49-F238E27FC236}">
                <a16:creationId xmlns:a16="http://schemas.microsoft.com/office/drawing/2014/main" id="{5609A54B-DED4-485D-B57B-8FDA1098009F}"/>
              </a:ext>
            </a:extLst>
          </p:cNvPr>
          <p:cNvSpPr>
            <a:spLocks noGrp="1"/>
          </p:cNvSpPr>
          <p:nvPr>
            <p:ph type="body" sz="half" idx="2"/>
          </p:nvPr>
        </p:nvSpPr>
        <p:spPr>
          <a:xfrm>
            <a:off x="673754" y="2160590"/>
            <a:ext cx="3973943" cy="3440110"/>
          </a:xfrm>
        </p:spPr>
        <p:txBody>
          <a:bodyPr vert="horz" lIns="91440" tIns="45720" rIns="91440" bIns="45720" rtlCol="0">
            <a:normAutofit/>
          </a:bodyPr>
          <a:lstStyle/>
          <a:p>
            <a:pPr>
              <a:buFont typeface="Wingdings 3" charset="2"/>
              <a:buChar char=""/>
            </a:pPr>
            <a:r>
              <a:rPr lang="en-US" sz="1800" dirty="0">
                <a:solidFill>
                  <a:schemeClr val="bg1"/>
                </a:solidFill>
              </a:rPr>
              <a:t>  ART takes a more directive approach. The ART clinician directs each step, integrating eye movements into known and trusted therapeutic interventions. </a:t>
            </a:r>
          </a:p>
          <a:p>
            <a:pPr>
              <a:buFont typeface="Wingdings 3" charset="2"/>
              <a:buChar char=""/>
            </a:pPr>
            <a:r>
              <a:rPr lang="en-US" sz="1800" dirty="0">
                <a:solidFill>
                  <a:schemeClr val="bg1"/>
                </a:solidFill>
              </a:rPr>
              <a:t>One such intervention is </a:t>
            </a:r>
            <a:r>
              <a:rPr lang="en-US" sz="1800" i="1" dirty="0">
                <a:solidFill>
                  <a:schemeClr val="bg1"/>
                </a:solidFill>
              </a:rPr>
              <a:t>Voluntary Image Replacement </a:t>
            </a:r>
            <a:r>
              <a:rPr lang="en-US" sz="1800" dirty="0">
                <a:solidFill>
                  <a:schemeClr val="bg1"/>
                </a:solidFill>
              </a:rPr>
              <a:t>allowing the client to achieve emotional relief and cognitive resolution in a very creative way, using their own positive images. </a:t>
            </a:r>
          </a:p>
        </p:txBody>
      </p:sp>
      <p:pic>
        <p:nvPicPr>
          <p:cNvPr id="8" name="Content Placeholder 7" descr="A picture containing person, outdoor&#10;&#10;Description automatically generated">
            <a:extLst>
              <a:ext uri="{FF2B5EF4-FFF2-40B4-BE49-F238E27FC236}">
                <a16:creationId xmlns:a16="http://schemas.microsoft.com/office/drawing/2014/main" id="{8A0C1E2C-FBD1-45F5-937B-092CB21D54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376"/>
          <a:stretch/>
        </p:blipFill>
        <p:spPr>
          <a:xfrm>
            <a:off x="6096001" y="1581770"/>
            <a:ext cx="5143500" cy="3681944"/>
          </a:xfrm>
          <a:prstGeom prst="rect">
            <a:avLst/>
          </a:prstGeom>
        </p:spPr>
      </p:pic>
      <p:sp>
        <p:nvSpPr>
          <p:cNvPr id="49" name="Isosceles Triangle 4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751153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Veterans Alternative and Accelerated Resolution Therapy">
            <a:hlinkClick r:id="" action="ppaction://media"/>
            <a:extLst>
              <a:ext uri="{FF2B5EF4-FFF2-40B4-BE49-F238E27FC236}">
                <a16:creationId xmlns:a16="http://schemas.microsoft.com/office/drawing/2014/main" id="{CFCE59C5-5348-4D26-99B0-ADF429130C7A}"/>
              </a:ext>
            </a:extLst>
          </p:cNvPr>
          <p:cNvPicPr>
            <a:picLocks noRot="1" noChangeAspect="1"/>
          </p:cNvPicPr>
          <p:nvPr>
            <a:videoFile r:link="rId1"/>
          </p:nvPr>
        </p:nvPicPr>
        <p:blipFill>
          <a:blip r:embed="rId3"/>
          <a:stretch>
            <a:fillRect/>
          </a:stretch>
        </p:blipFill>
        <p:spPr>
          <a:xfrm>
            <a:off x="0" y="0"/>
            <a:ext cx="7366000" cy="6858000"/>
          </a:xfrm>
          <a:prstGeom prst="rect">
            <a:avLst/>
          </a:prstGeom>
        </p:spPr>
      </p:pic>
    </p:spTree>
    <p:extLst>
      <p:ext uri="{BB962C8B-B14F-4D97-AF65-F5344CB8AC3E}">
        <p14:creationId xmlns:p14="http://schemas.microsoft.com/office/powerpoint/2010/main" val="5004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EDDAD-EDE9-49F8-87CA-FB6465C36D02}"/>
              </a:ext>
            </a:extLst>
          </p:cNvPr>
          <p:cNvSpPr>
            <a:spLocks noGrp="1"/>
          </p:cNvSpPr>
          <p:nvPr>
            <p:ph type="title"/>
          </p:nvPr>
        </p:nvSpPr>
        <p:spPr>
          <a:xfrm>
            <a:off x="652481" y="1382486"/>
            <a:ext cx="3547581" cy="4093028"/>
          </a:xfrm>
        </p:spPr>
        <p:txBody>
          <a:bodyPr anchor="ctr">
            <a:normAutofit/>
          </a:bodyPr>
          <a:lstStyle/>
          <a:p>
            <a:r>
              <a:rPr lang="en-US" sz="4400"/>
              <a:t>Accelerated Resolution Therapy</a:t>
            </a:r>
          </a:p>
        </p:txBody>
      </p:sp>
      <p:grpSp>
        <p:nvGrpSpPr>
          <p:cNvPr id="29" name="Group 28">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0" name="Straight Connector 29">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 name="Rectangle 39">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B90A4B0-1A11-8D95-DC8B-BC7706D1199B}"/>
              </a:ext>
            </a:extLst>
          </p:cNvPr>
          <p:cNvGraphicFramePr>
            <a:graphicFrameLocks noGrp="1"/>
          </p:cNvGraphicFramePr>
          <p:nvPr>
            <p:ph idx="1"/>
            <p:extLst>
              <p:ext uri="{D42A27DB-BD31-4B8C-83A1-F6EECF244321}">
                <p14:modId xmlns:p14="http://schemas.microsoft.com/office/powerpoint/2010/main" val="118197065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7845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BF35-F8C5-4A54-BA68-C26F56BC51EA}"/>
              </a:ext>
            </a:extLst>
          </p:cNvPr>
          <p:cNvSpPr>
            <a:spLocks noGrp="1"/>
          </p:cNvSpPr>
          <p:nvPr>
            <p:ph type="title"/>
          </p:nvPr>
        </p:nvSpPr>
        <p:spPr>
          <a:xfrm>
            <a:off x="677334" y="609600"/>
            <a:ext cx="8596668" cy="834887"/>
          </a:xfrm>
        </p:spPr>
        <p:txBody>
          <a:bodyPr/>
          <a:lstStyle/>
          <a:p>
            <a:r>
              <a:rPr lang="en-US" dirty="0"/>
              <a:t>Evidenced Based</a:t>
            </a:r>
          </a:p>
        </p:txBody>
      </p:sp>
      <p:sp>
        <p:nvSpPr>
          <p:cNvPr id="3" name="Content Placeholder 2">
            <a:extLst>
              <a:ext uri="{FF2B5EF4-FFF2-40B4-BE49-F238E27FC236}">
                <a16:creationId xmlns:a16="http://schemas.microsoft.com/office/drawing/2014/main" id="{3A926B6E-B5F8-4861-830C-F0DF12118EB5}"/>
              </a:ext>
            </a:extLst>
          </p:cNvPr>
          <p:cNvSpPr>
            <a:spLocks noGrp="1"/>
          </p:cNvSpPr>
          <p:nvPr>
            <p:ph idx="1"/>
          </p:nvPr>
        </p:nvSpPr>
        <p:spPr/>
        <p:txBody>
          <a:bodyPr>
            <a:normAutofit lnSpcReduction="10000"/>
          </a:bodyPr>
          <a:lstStyle/>
          <a:p>
            <a:r>
              <a:rPr lang="en-US" sz="2800" dirty="0"/>
              <a:t>There are many research studies on the Accelerated Resolution Therapy(ART) website, but the most recent study was presented in the Annual ART conference. </a:t>
            </a:r>
          </a:p>
          <a:p>
            <a:r>
              <a:rPr lang="en-US" sz="2800" dirty="0"/>
              <a:t>The University of South Florida examined the effectiveness of Accelerated Resolution Therapy in Treating PTSD and Other Mental Health Symptoms in Military Adults with a History of Suicidal Ideation.</a:t>
            </a:r>
          </a:p>
        </p:txBody>
      </p:sp>
    </p:spTree>
    <p:extLst>
      <p:ext uri="{BB962C8B-B14F-4D97-AF65-F5344CB8AC3E}">
        <p14:creationId xmlns:p14="http://schemas.microsoft.com/office/powerpoint/2010/main" val="161526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1FE5C1-5557-46C7-BED8-80172DD88AE6}"/>
              </a:ext>
            </a:extLst>
          </p:cNvPr>
          <p:cNvSpPr txBox="1"/>
          <p:nvPr/>
        </p:nvSpPr>
        <p:spPr>
          <a:xfrm>
            <a:off x="1371600" y="862149"/>
            <a:ext cx="7445829" cy="5816977"/>
          </a:xfrm>
          <a:prstGeom prst="rect">
            <a:avLst/>
          </a:prstGeom>
          <a:noFill/>
        </p:spPr>
        <p:txBody>
          <a:bodyPr wrap="square" rtlCol="0">
            <a:spAutoFit/>
          </a:bodyPr>
          <a:lstStyle/>
          <a:p>
            <a:r>
              <a:rPr lang="en-US" sz="2400" dirty="0"/>
              <a:t>My name is Sonia Fry. I’m a Trauma Resolution Therapist. I have been working in the field of mental health and substance use disorders in some compacity for 30 years. </a:t>
            </a:r>
          </a:p>
          <a:p>
            <a:r>
              <a:rPr lang="en-US" sz="2400" dirty="0"/>
              <a:t>I have specialized in trauma for 15 years. </a:t>
            </a:r>
          </a:p>
          <a:p>
            <a:r>
              <a:rPr lang="en-US" sz="2400" dirty="0"/>
              <a:t>I became a Master ART Clinician in 2019. </a:t>
            </a:r>
          </a:p>
          <a:p>
            <a:r>
              <a:rPr lang="en-US" sz="2400" dirty="0"/>
              <a:t>I’m currently the Clinical Director at Preferred Child and Family Services in Twin Falls, Idaho. We also have a satellite office in Burley. </a:t>
            </a:r>
          </a:p>
          <a:p>
            <a:endParaRPr lang="en-US" sz="2400" dirty="0"/>
          </a:p>
          <a:p>
            <a:r>
              <a:rPr lang="en-US" sz="2400" dirty="0"/>
              <a:t>I have been member of the Fifth District Mental Health Court Team for 10 years. Our Judge is Judge Calvin Campbell. We appreciate him and his dedication to the MHC program. </a:t>
            </a:r>
          </a:p>
          <a:p>
            <a:endParaRPr lang="en-US" dirty="0"/>
          </a:p>
          <a:p>
            <a:endParaRPr lang="en-US" dirty="0"/>
          </a:p>
        </p:txBody>
      </p:sp>
    </p:spTree>
    <p:extLst>
      <p:ext uri="{BB962C8B-B14F-4D97-AF65-F5344CB8AC3E}">
        <p14:creationId xmlns:p14="http://schemas.microsoft.com/office/powerpoint/2010/main" val="2435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F5EE7928-628E-4052-9BD5-72FA21491775}"/>
              </a:ext>
            </a:extLst>
          </p:cNvPr>
          <p:cNvSpPr>
            <a:spLocks noGrp="1"/>
          </p:cNvSpPr>
          <p:nvPr>
            <p:ph idx="1"/>
          </p:nvPr>
        </p:nvSpPr>
        <p:spPr>
          <a:xfrm>
            <a:off x="677334" y="1253067"/>
            <a:ext cx="6155266" cy="4351866"/>
          </a:xfrm>
        </p:spPr>
        <p:txBody>
          <a:bodyPr anchor="ctr">
            <a:noAutofit/>
          </a:bodyPr>
          <a:lstStyle/>
          <a:p>
            <a:r>
              <a:rPr lang="en-US" sz="2400" dirty="0"/>
              <a:t>Data from 2 studies on ART with Veterans and Military Service Members were merged (N+249) to compare health outcomes in those with and without a prior history of suicide Ideation(SI).</a:t>
            </a:r>
          </a:p>
          <a:p>
            <a:r>
              <a:rPr lang="en-US" sz="2400" dirty="0"/>
              <a:t>It is important to note that no subjects expressed active (SI) when ART treatment commenced, although one group (the test group) did have a history of SI.</a:t>
            </a:r>
          </a:p>
          <a:p>
            <a:r>
              <a:rPr lang="en-US" sz="2400" dirty="0"/>
              <a:t>1-5 Sessions of ART were administered to study participants during the original research studies.  </a:t>
            </a:r>
          </a:p>
        </p:txBody>
      </p:sp>
      <p:sp>
        <p:nvSpPr>
          <p:cNvPr id="10" name="Rectangle 13">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 name="Straight Connector 15">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7">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3">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31">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itle 5">
            <a:extLst>
              <a:ext uri="{FF2B5EF4-FFF2-40B4-BE49-F238E27FC236}">
                <a16:creationId xmlns:a16="http://schemas.microsoft.com/office/drawing/2014/main" id="{4E551DCF-85C7-4537-807D-215BCBEB9165}"/>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Methods</a:t>
            </a:r>
          </a:p>
        </p:txBody>
      </p:sp>
    </p:spTree>
    <p:extLst>
      <p:ext uri="{BB962C8B-B14F-4D97-AF65-F5344CB8AC3E}">
        <p14:creationId xmlns:p14="http://schemas.microsoft.com/office/powerpoint/2010/main" val="2942770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327BA9-E789-4BCF-AB80-0F9AB93F1485}"/>
              </a:ext>
            </a:extLst>
          </p:cNvPr>
          <p:cNvSpPr>
            <a:spLocks noGrp="1"/>
          </p:cNvSpPr>
          <p:nvPr>
            <p:ph idx="1"/>
          </p:nvPr>
        </p:nvSpPr>
        <p:spPr>
          <a:xfrm>
            <a:off x="677334" y="1253067"/>
            <a:ext cx="6155266" cy="4898351"/>
          </a:xfrm>
        </p:spPr>
        <p:txBody>
          <a:bodyPr anchor="ctr">
            <a:normAutofit lnSpcReduction="10000"/>
          </a:bodyPr>
          <a:lstStyle/>
          <a:p>
            <a:r>
              <a:rPr lang="en-US" sz="2400" dirty="0"/>
              <a:t>Data was collected from participants using effective measurement tools that have been proven in previous practice and thus are considered to be </a:t>
            </a:r>
            <a:r>
              <a:rPr lang="en-US" sz="2400" u="sng" dirty="0"/>
              <a:t>“standardized”</a:t>
            </a:r>
            <a:endParaRPr lang="en-US" sz="2400" dirty="0"/>
          </a:p>
          <a:p>
            <a:endParaRPr lang="en-US" sz="2400" dirty="0"/>
          </a:p>
          <a:p>
            <a:r>
              <a:rPr lang="en-US" sz="2400" dirty="0"/>
              <a:t>Data was collected from participants at </a:t>
            </a:r>
            <a:r>
              <a:rPr lang="en-US" sz="2400" u="sng" dirty="0"/>
              <a:t>Three different time points:</a:t>
            </a:r>
          </a:p>
          <a:p>
            <a:pPr lvl="1"/>
            <a:r>
              <a:rPr lang="en-US" sz="2400" dirty="0"/>
              <a:t>Before ART therapy treatment began</a:t>
            </a:r>
          </a:p>
          <a:p>
            <a:pPr lvl="1"/>
            <a:r>
              <a:rPr lang="en-US" sz="2400" dirty="0"/>
              <a:t>At the end of the final ART treatment (1-5 sessions)</a:t>
            </a:r>
          </a:p>
          <a:p>
            <a:pPr lvl="1"/>
            <a:r>
              <a:rPr lang="en-US" sz="2400" dirty="0"/>
              <a:t>3-6 months post-ART treatment</a:t>
            </a:r>
          </a:p>
          <a:p>
            <a:pPr lvl="1"/>
            <a:endParaRPr lang="en-US" dirty="0"/>
          </a:p>
          <a:p>
            <a:pPr lvl="1"/>
            <a:endParaRPr lang="en-US" dirty="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108FB40-1032-4A57-AC48-E8BF1BD8A1B0}"/>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Data Collection</a:t>
            </a:r>
          </a:p>
        </p:txBody>
      </p:sp>
    </p:spTree>
    <p:extLst>
      <p:ext uri="{BB962C8B-B14F-4D97-AF65-F5344CB8AC3E}">
        <p14:creationId xmlns:p14="http://schemas.microsoft.com/office/powerpoint/2010/main" val="198292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9DE0-31DE-41FE-8F4E-A467A7070ABC}"/>
              </a:ext>
            </a:extLst>
          </p:cNvPr>
          <p:cNvSpPr>
            <a:spLocks noGrp="1"/>
          </p:cNvSpPr>
          <p:nvPr>
            <p:ph type="title"/>
          </p:nvPr>
        </p:nvSpPr>
        <p:spPr/>
        <p:txBody>
          <a:bodyPr anchor="ctr">
            <a:normAutofit/>
          </a:bodyPr>
          <a:lstStyle/>
          <a:p>
            <a:r>
              <a:rPr lang="en-US" dirty="0">
                <a:solidFill>
                  <a:schemeClr val="tx1">
                    <a:lumMod val="85000"/>
                    <a:lumOff val="15000"/>
                  </a:schemeClr>
                </a:solidFill>
              </a:rPr>
              <a:t>Results: End of Treatment</a:t>
            </a:r>
          </a:p>
        </p:txBody>
      </p:sp>
      <p:sp>
        <p:nvSpPr>
          <p:cNvPr id="3" name="Content Placeholder 2">
            <a:extLst>
              <a:ext uri="{FF2B5EF4-FFF2-40B4-BE49-F238E27FC236}">
                <a16:creationId xmlns:a16="http://schemas.microsoft.com/office/drawing/2014/main" id="{869171B1-5968-44AB-88D7-6A014E7AF62A}"/>
              </a:ext>
            </a:extLst>
          </p:cNvPr>
          <p:cNvSpPr>
            <a:spLocks noGrp="1"/>
          </p:cNvSpPr>
          <p:nvPr>
            <p:ph idx="1"/>
          </p:nvPr>
        </p:nvSpPr>
        <p:spPr/>
        <p:txBody>
          <a:bodyPr anchor="ctr">
            <a:normAutofit/>
          </a:bodyPr>
          <a:lstStyle/>
          <a:p>
            <a:r>
              <a:rPr lang="en-US" sz="3200" dirty="0">
                <a:solidFill>
                  <a:srgbClr val="FFFFFF"/>
                </a:solidFill>
              </a:rPr>
              <a:t>Both Veterans and Active Service Military Service members with and without a history of suicidal ideation, experienced substantial clinical meaningful improvements in symptoms of PTSD and other mental health issues.</a:t>
            </a:r>
          </a:p>
        </p:txBody>
      </p:sp>
    </p:spTree>
    <p:extLst>
      <p:ext uri="{BB962C8B-B14F-4D97-AF65-F5344CB8AC3E}">
        <p14:creationId xmlns:p14="http://schemas.microsoft.com/office/powerpoint/2010/main" val="266146710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98D47C-EC21-4B06-846C-91EFF4199123}"/>
              </a:ext>
            </a:extLst>
          </p:cNvPr>
          <p:cNvSpPr>
            <a:spLocks noGrp="1"/>
          </p:cNvSpPr>
          <p:nvPr>
            <p:ph idx="1"/>
          </p:nvPr>
        </p:nvSpPr>
        <p:spPr>
          <a:xfrm>
            <a:off x="677334" y="1253067"/>
            <a:ext cx="6155266" cy="4351866"/>
          </a:xfrm>
        </p:spPr>
        <p:txBody>
          <a:bodyPr anchor="ctr">
            <a:normAutofit/>
          </a:bodyPr>
          <a:lstStyle/>
          <a:p>
            <a:r>
              <a:rPr lang="en-US" sz="2800" dirty="0"/>
              <a:t>Improvements in symptoms of PTSD and other mental health issues for both Veterans and Active Military Service Members, with and without a history of suicidal ideation, were maintained over time as exemplified by 6-months follow-up testing</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ED086B0-E5CF-4106-9DED-8F0D4C446B7B}"/>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Results: 3-6 Months After Treatment</a:t>
            </a:r>
          </a:p>
        </p:txBody>
      </p:sp>
    </p:spTree>
    <p:extLst>
      <p:ext uri="{BB962C8B-B14F-4D97-AF65-F5344CB8AC3E}">
        <p14:creationId xmlns:p14="http://schemas.microsoft.com/office/powerpoint/2010/main" val="973371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FD8EA45-8C18-4089-A834-28EEFECB89F7}"/>
              </a:ext>
            </a:extLst>
          </p:cNvPr>
          <p:cNvSpPr>
            <a:spLocks noGrp="1"/>
          </p:cNvSpPr>
          <p:nvPr>
            <p:ph type="title"/>
          </p:nvPr>
        </p:nvSpPr>
        <p:spPr>
          <a:xfrm>
            <a:off x="677334" y="609600"/>
            <a:ext cx="8596668" cy="1320800"/>
          </a:xfrm>
        </p:spPr>
        <p:txBody>
          <a:bodyPr>
            <a:normAutofit/>
          </a:bodyPr>
          <a:lstStyle/>
          <a:p>
            <a:r>
              <a:rPr lang="en-US" dirty="0"/>
              <a:t>Main Finding</a:t>
            </a:r>
          </a:p>
        </p:txBody>
      </p:sp>
      <p:sp>
        <p:nvSpPr>
          <p:cNvPr id="3" name="Content Placeholder 2">
            <a:extLst>
              <a:ext uri="{FF2B5EF4-FFF2-40B4-BE49-F238E27FC236}">
                <a16:creationId xmlns:a16="http://schemas.microsoft.com/office/drawing/2014/main" id="{FB74909C-85B7-40F6-BF06-C597AE0B9982}"/>
              </a:ext>
            </a:extLst>
          </p:cNvPr>
          <p:cNvSpPr>
            <a:spLocks noGrp="1"/>
          </p:cNvSpPr>
          <p:nvPr>
            <p:ph idx="1"/>
          </p:nvPr>
        </p:nvSpPr>
        <p:spPr>
          <a:xfrm>
            <a:off x="677334" y="2160589"/>
            <a:ext cx="8596668" cy="3880773"/>
          </a:xfrm>
        </p:spPr>
        <p:txBody>
          <a:bodyPr>
            <a:normAutofit/>
          </a:bodyPr>
          <a:lstStyle/>
          <a:p>
            <a:r>
              <a:rPr lang="en-US" sz="3600" dirty="0"/>
              <a:t>Accelerated Resolution Therapy (ART) is a viable therapy option for Veterans and Active-Duty Military personnel who have previously expressed suicidal ideation and are currently suffering from symptoms of PTSD.</a:t>
            </a:r>
          </a:p>
        </p:txBody>
      </p:sp>
    </p:spTree>
    <p:extLst>
      <p:ext uri="{BB962C8B-B14F-4D97-AF65-F5344CB8AC3E}">
        <p14:creationId xmlns:p14="http://schemas.microsoft.com/office/powerpoint/2010/main" val="260712712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FCED8A-F5EB-4453-B2F1-146AD3676424}"/>
              </a:ext>
            </a:extLst>
          </p:cNvPr>
          <p:cNvSpPr>
            <a:spLocks noGrp="1"/>
          </p:cNvSpPr>
          <p:nvPr>
            <p:ph type="title"/>
          </p:nvPr>
        </p:nvSpPr>
        <p:spPr>
          <a:xfrm>
            <a:off x="7181723" y="609600"/>
            <a:ext cx="4512989" cy="2227730"/>
          </a:xfrm>
        </p:spPr>
        <p:txBody>
          <a:bodyPr anchor="ctr">
            <a:normAutofit/>
          </a:bodyPr>
          <a:lstStyle/>
          <a:p>
            <a:pPr>
              <a:lnSpc>
                <a:spcPct val="90000"/>
              </a:lnSpc>
            </a:pPr>
            <a:r>
              <a:rPr lang="en-US" sz="2000" dirty="0">
                <a:solidFill>
                  <a:srgbClr val="FFFFFF"/>
                </a:solidFill>
              </a:rPr>
              <a:t>Although additional replication of results is needed, preliminary results indicate ART should be considered as a treatment option of the military community, particularly in those at high risk of suicide. </a:t>
            </a:r>
          </a:p>
        </p:txBody>
      </p:sp>
      <p:pic>
        <p:nvPicPr>
          <p:cNvPr id="1026" name="Picture 2" descr="University of South Florida">
            <a:extLst>
              <a:ext uri="{FF2B5EF4-FFF2-40B4-BE49-F238E27FC236}">
                <a16:creationId xmlns:a16="http://schemas.microsoft.com/office/drawing/2014/main" id="{628D7D54-1948-411D-AC42-EBEF23FB138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757251" y="2986577"/>
            <a:ext cx="3856774" cy="9737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A1014A4-EE33-48F6-A8A3-F2E0C92C7CF1}"/>
              </a:ext>
            </a:extLst>
          </p:cNvPr>
          <p:cNvSpPr>
            <a:spLocks noGrp="1"/>
          </p:cNvSpPr>
          <p:nvPr>
            <p:ph idx="1"/>
          </p:nvPr>
        </p:nvSpPr>
        <p:spPr>
          <a:xfrm>
            <a:off x="7181725" y="3589867"/>
            <a:ext cx="4512988" cy="2565400"/>
          </a:xfrm>
        </p:spPr>
        <p:txBody>
          <a:bodyPr anchor="t">
            <a:normAutofit/>
          </a:bodyPr>
          <a:lstStyle/>
          <a:p>
            <a:pPr marL="0" indent="0">
              <a:buNone/>
            </a:pPr>
            <a:r>
              <a:rPr lang="en-US" sz="1600" dirty="0">
                <a:solidFill>
                  <a:srgbClr val="FFFFFF"/>
                </a:solidFill>
              </a:rPr>
              <a:t>Authors: </a:t>
            </a:r>
          </a:p>
          <a:p>
            <a:r>
              <a:rPr lang="en-US" sz="2200" dirty="0">
                <a:solidFill>
                  <a:srgbClr val="FFFFFF"/>
                </a:solidFill>
              </a:rPr>
              <a:t>Jessica </a:t>
            </a:r>
            <a:r>
              <a:rPr lang="en-US" sz="2200" dirty="0" err="1">
                <a:solidFill>
                  <a:srgbClr val="FFFFFF"/>
                </a:solidFill>
              </a:rPr>
              <a:t>Berumen</a:t>
            </a:r>
            <a:r>
              <a:rPr lang="en-US" sz="2200" dirty="0">
                <a:solidFill>
                  <a:srgbClr val="FFFFFF"/>
                </a:solidFill>
              </a:rPr>
              <a:t>, MPH CPH</a:t>
            </a:r>
          </a:p>
          <a:p>
            <a:r>
              <a:rPr lang="en-US" sz="2200" dirty="0" err="1">
                <a:solidFill>
                  <a:srgbClr val="FFFFFF"/>
                </a:solidFill>
              </a:rPr>
              <a:t>Tiantian</a:t>
            </a:r>
            <a:r>
              <a:rPr lang="en-US" sz="2200" dirty="0">
                <a:solidFill>
                  <a:srgbClr val="FFFFFF"/>
                </a:solidFill>
              </a:rPr>
              <a:t> Pang, MPH CPH</a:t>
            </a:r>
          </a:p>
          <a:p>
            <a:r>
              <a:rPr lang="en-US" sz="2200" dirty="0">
                <a:solidFill>
                  <a:srgbClr val="FFFFFF"/>
                </a:solidFill>
              </a:rPr>
              <a:t>Kevin Kip, PhD., FAAAS, FAHA</a:t>
            </a:r>
          </a:p>
          <a:p>
            <a:r>
              <a:rPr lang="en-US" sz="2200" dirty="0">
                <a:solidFill>
                  <a:srgbClr val="FFFFFF"/>
                </a:solidFill>
              </a:rPr>
              <a:t>University of South Florida</a:t>
            </a:r>
          </a:p>
          <a:p>
            <a:pPr lvl="4"/>
            <a:endParaRPr lang="en-US" sz="1600" dirty="0">
              <a:solidFill>
                <a:srgbClr val="FFFFFF"/>
              </a:solidFill>
            </a:endParaRPr>
          </a:p>
        </p:txBody>
      </p:sp>
    </p:spTree>
    <p:extLst>
      <p:ext uri="{BB962C8B-B14F-4D97-AF65-F5344CB8AC3E}">
        <p14:creationId xmlns:p14="http://schemas.microsoft.com/office/powerpoint/2010/main" val="1487253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EDDAD-EDE9-49F8-87CA-FB6465C36D02}"/>
              </a:ext>
            </a:extLst>
          </p:cNvPr>
          <p:cNvSpPr>
            <a:spLocks noGrp="1"/>
          </p:cNvSpPr>
          <p:nvPr>
            <p:ph type="title"/>
          </p:nvPr>
        </p:nvSpPr>
        <p:spPr>
          <a:xfrm>
            <a:off x="1286933" y="609600"/>
            <a:ext cx="10197494" cy="1099457"/>
          </a:xfrm>
        </p:spPr>
        <p:txBody>
          <a:bodyPr>
            <a:normAutofit/>
          </a:bodyPr>
          <a:lstStyle/>
          <a:p>
            <a:r>
              <a:rPr lang="en-US"/>
              <a:t>Accelerated Resolution Therapy</a:t>
            </a:r>
          </a:p>
        </p:txBody>
      </p:sp>
      <p:sp>
        <p:nvSpPr>
          <p:cNvPr id="47" name="Isosceles Triangle 4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B90A4B0-1A11-8D95-DC8B-BC7706D1199B}"/>
              </a:ext>
            </a:extLst>
          </p:cNvPr>
          <p:cNvGraphicFramePr>
            <a:graphicFrameLocks noGrp="1"/>
          </p:cNvGraphicFramePr>
          <p:nvPr>
            <p:ph idx="1"/>
            <p:extLst>
              <p:ext uri="{D42A27DB-BD31-4B8C-83A1-F6EECF244321}">
                <p14:modId xmlns:p14="http://schemas.microsoft.com/office/powerpoint/2010/main" val="8984993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1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A49BDA-6383-4A76-A95E-E60E21B21F7D}"/>
              </a:ext>
            </a:extLst>
          </p:cNvPr>
          <p:cNvSpPr>
            <a:spLocks noGrp="1"/>
          </p:cNvSpPr>
          <p:nvPr>
            <p:ph idx="1"/>
          </p:nvPr>
        </p:nvSpPr>
        <p:spPr>
          <a:xfrm>
            <a:off x="677334" y="1253067"/>
            <a:ext cx="6155266" cy="4351866"/>
          </a:xfrm>
        </p:spPr>
        <p:txBody>
          <a:bodyPr anchor="ctr">
            <a:normAutofit/>
          </a:bodyPr>
          <a:lstStyle/>
          <a:p>
            <a:r>
              <a:rPr lang="en-US" dirty="0"/>
              <a:t>ART often resolves a client’s issues concluding treatment in 1-5 sessions. The Study at the University of South Florida showed an average of 3-4 sessions to conclude treatment. It is often 1 session per problem that the client wishes to address. </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A80FC76-413E-406D-8921-B082092FE4C2}"/>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Brief</a:t>
            </a:r>
          </a:p>
        </p:txBody>
      </p:sp>
    </p:spTree>
    <p:extLst>
      <p:ext uri="{BB962C8B-B14F-4D97-AF65-F5344CB8AC3E}">
        <p14:creationId xmlns:p14="http://schemas.microsoft.com/office/powerpoint/2010/main" val="462701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1ED4611-D4DB-4355-A5EF-A6238EEA05A7}"/>
              </a:ext>
            </a:extLst>
          </p:cNvPr>
          <p:cNvSpPr>
            <a:spLocks noGrp="1"/>
          </p:cNvSpPr>
          <p:nvPr>
            <p:ph type="title"/>
          </p:nvPr>
        </p:nvSpPr>
        <p:spPr>
          <a:xfrm>
            <a:off x="643467" y="816638"/>
            <a:ext cx="3367359" cy="5224724"/>
          </a:xfrm>
        </p:spPr>
        <p:txBody>
          <a:bodyPr anchor="ctr">
            <a:normAutofit/>
          </a:bodyPr>
          <a:lstStyle/>
          <a:p>
            <a:r>
              <a:rPr lang="en-US" dirty="0"/>
              <a:t>No Need for Details</a:t>
            </a:r>
          </a:p>
        </p:txBody>
      </p:sp>
      <p:sp>
        <p:nvSpPr>
          <p:cNvPr id="3" name="Content Placeholder 2">
            <a:extLst>
              <a:ext uri="{FF2B5EF4-FFF2-40B4-BE49-F238E27FC236}">
                <a16:creationId xmlns:a16="http://schemas.microsoft.com/office/drawing/2014/main" id="{1BABEE34-D1FA-48EB-9FF3-E75959139729}"/>
              </a:ext>
            </a:extLst>
          </p:cNvPr>
          <p:cNvSpPr>
            <a:spLocks noGrp="1"/>
          </p:cNvSpPr>
          <p:nvPr>
            <p:ph idx="1"/>
          </p:nvPr>
        </p:nvSpPr>
        <p:spPr>
          <a:xfrm>
            <a:off x="4654295" y="816638"/>
            <a:ext cx="4619706" cy="5224724"/>
          </a:xfrm>
        </p:spPr>
        <p:txBody>
          <a:bodyPr anchor="ctr">
            <a:normAutofit/>
          </a:bodyPr>
          <a:lstStyle/>
          <a:p>
            <a:r>
              <a:rPr lang="en-US" sz="2400" dirty="0"/>
              <a:t>An </a:t>
            </a:r>
            <a:r>
              <a:rPr lang="en-US" sz="2400" b="1" i="1" dirty="0"/>
              <a:t>ART</a:t>
            </a:r>
            <a:r>
              <a:rPr lang="en-US" sz="2400" dirty="0"/>
              <a:t> session can be completed without knowing details of the problem. Clinicians have completed successful sessions with clients without ever knowing what the problem was because the </a:t>
            </a:r>
            <a:r>
              <a:rPr lang="en-US" sz="2400" b="1" i="1" dirty="0"/>
              <a:t>ART</a:t>
            </a:r>
            <a:r>
              <a:rPr lang="en-US" sz="2400" dirty="0"/>
              <a:t> therapeutic process can be completed without the client giving details of the trauma; if this is what the client prefers. (Rosenzweig 2017 </a:t>
            </a:r>
            <a:r>
              <a:rPr lang="en-US" sz="2400" dirty="0" err="1"/>
              <a:t>pg</a:t>
            </a:r>
            <a:r>
              <a:rPr lang="en-US" sz="2400" dirty="0"/>
              <a:t> 13). </a:t>
            </a:r>
          </a:p>
        </p:txBody>
      </p:sp>
    </p:spTree>
    <p:extLst>
      <p:ext uri="{BB962C8B-B14F-4D97-AF65-F5344CB8AC3E}">
        <p14:creationId xmlns:p14="http://schemas.microsoft.com/office/powerpoint/2010/main" val="2792584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CEF2C7-D3AC-410C-8069-4324EBEF796E}"/>
              </a:ext>
            </a:extLst>
          </p:cNvPr>
          <p:cNvSpPr>
            <a:spLocks noGrp="1"/>
          </p:cNvSpPr>
          <p:nvPr>
            <p:ph type="title"/>
          </p:nvPr>
        </p:nvSpPr>
        <p:spPr>
          <a:xfrm>
            <a:off x="1333502" y="609600"/>
            <a:ext cx="8596668" cy="1320800"/>
          </a:xfrm>
        </p:spPr>
        <p:txBody>
          <a:bodyPr>
            <a:normAutofit/>
          </a:bodyPr>
          <a:lstStyle/>
          <a:p>
            <a:r>
              <a:rPr lang="en-US" dirty="0"/>
              <a:t>Reduces Compassion Fatigue </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6EB5232-B6E0-4090-9256-9735C245DE45}"/>
              </a:ext>
            </a:extLst>
          </p:cNvPr>
          <p:cNvSpPr>
            <a:spLocks noGrp="1"/>
          </p:cNvSpPr>
          <p:nvPr>
            <p:ph idx="1"/>
          </p:nvPr>
        </p:nvSpPr>
        <p:spPr>
          <a:xfrm>
            <a:off x="1333502" y="2160590"/>
            <a:ext cx="8470898" cy="3429260"/>
          </a:xfrm>
        </p:spPr>
        <p:txBody>
          <a:bodyPr>
            <a:normAutofit/>
          </a:bodyPr>
          <a:lstStyle/>
          <a:p>
            <a:r>
              <a:rPr lang="en-US" dirty="0"/>
              <a:t>Using conventional trauma therapies Trauma Resolution therapists listen to and absorb client’s stories, this can cause an accumulation of stress that may carry over into the therapist’s work and quality of life, causing “burnout”. </a:t>
            </a:r>
          </a:p>
          <a:p>
            <a:r>
              <a:rPr lang="en-US" dirty="0"/>
              <a:t>After many years of treating people with PTSD many clinicians report experiencing vicarious trauma or compassion fatigue. </a:t>
            </a:r>
          </a:p>
          <a:p>
            <a:r>
              <a:rPr lang="en-US" dirty="0"/>
              <a:t>ART trained therapists find a renewed sense of accomplishment and joy in trauma cases due to the success of helping someone find relief from the binds of their trauma. </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4138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3535" y="1022464"/>
            <a:ext cx="6716684" cy="4524315"/>
          </a:xfrm>
          <a:prstGeom prst="rect">
            <a:avLst/>
          </a:prstGeom>
        </p:spPr>
        <p:txBody>
          <a:bodyPr wrap="square">
            <a:spAutoFit/>
          </a:bodyPr>
          <a:lstStyle/>
          <a:p>
            <a:r>
              <a:rPr lang="en-US" sz="2400" dirty="0"/>
              <a:t>We are in The Fifth District. </a:t>
            </a:r>
          </a:p>
          <a:p>
            <a:endParaRPr lang="en-US" sz="2400" dirty="0"/>
          </a:p>
          <a:p>
            <a:r>
              <a:rPr lang="en-US" sz="2400" dirty="0"/>
              <a:t>Preferred is the Substance Use Treatment provider for</a:t>
            </a:r>
          </a:p>
          <a:p>
            <a:r>
              <a:rPr lang="en-US" sz="2400" dirty="0"/>
              <a:t>The Fifth District Mental Health Court (TF)</a:t>
            </a:r>
          </a:p>
          <a:p>
            <a:r>
              <a:rPr lang="en-US" sz="2400" dirty="0"/>
              <a:t>The Fifth District DUI court (TF)</a:t>
            </a:r>
          </a:p>
          <a:p>
            <a:r>
              <a:rPr lang="en-US" sz="2400" dirty="0"/>
              <a:t>The Fifth District Drug Court (Burley)</a:t>
            </a:r>
          </a:p>
          <a:p>
            <a:r>
              <a:rPr lang="en-US" sz="2400" dirty="0"/>
              <a:t>The Fifth District Juvenile Drug Court (Burley)</a:t>
            </a:r>
          </a:p>
          <a:p>
            <a:endParaRPr lang="en-US" sz="2400" dirty="0"/>
          </a:p>
          <a:p>
            <a:r>
              <a:rPr lang="en-US" sz="2400" dirty="0"/>
              <a:t>Since 2019 Trauma Resolution Therapy has been a key part of the SUD program at Preferred. </a:t>
            </a:r>
          </a:p>
        </p:txBody>
      </p:sp>
    </p:spTree>
    <p:extLst>
      <p:ext uri="{BB962C8B-B14F-4D97-AF65-F5344CB8AC3E}">
        <p14:creationId xmlns:p14="http://schemas.microsoft.com/office/powerpoint/2010/main" val="3540601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Shape 22">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5" name="Straight Connector 24">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29" name="Isosceles Triangle 28">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BC4361A-F540-4E1C-8EC0-2F5455250E63}"/>
              </a:ext>
            </a:extLst>
          </p:cNvPr>
          <p:cNvSpPr>
            <a:spLocks noGrp="1"/>
          </p:cNvSpPr>
          <p:nvPr>
            <p:ph type="title"/>
          </p:nvPr>
        </p:nvSpPr>
        <p:spPr>
          <a:xfrm>
            <a:off x="829734" y="854529"/>
            <a:ext cx="5799665" cy="5148943"/>
          </a:xfrm>
        </p:spPr>
        <p:txBody>
          <a:bodyPr vert="horz" lIns="91440" tIns="45720" rIns="91440" bIns="45720" rtlCol="0" anchor="ctr">
            <a:normAutofit/>
          </a:bodyPr>
          <a:lstStyle/>
          <a:p>
            <a:pPr algn="r"/>
            <a:r>
              <a:rPr lang="en-US" sz="6000"/>
              <a:t>Case Studies</a:t>
            </a:r>
          </a:p>
        </p:txBody>
      </p:sp>
    </p:spTree>
    <p:extLst>
      <p:ext uri="{BB962C8B-B14F-4D97-AF65-F5344CB8AC3E}">
        <p14:creationId xmlns:p14="http://schemas.microsoft.com/office/powerpoint/2010/main" val="767620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9" name="Group 6">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0" name="Rectangle 1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0">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2" name="Straight Connector 22">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30">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EAF0A023-810E-41AE-84E6-70612C993769}"/>
              </a:ext>
            </a:extLst>
          </p:cNvPr>
          <p:cNvSpPr txBox="1"/>
          <p:nvPr/>
        </p:nvSpPr>
        <p:spPr>
          <a:xfrm>
            <a:off x="677334" y="665019"/>
            <a:ext cx="8596668" cy="5376344"/>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In closing, I would like to thank Scott Ronan, Ileen Gerstenberger &amp; Ryan Porter for this opportunity to talk about trauma and Accelerated Resolution Therapy. It is wonderful to see how support of treatment courts has grown over the years. Treatment courts are effective, beneficial and lifesaving. </a:t>
            </a:r>
          </a:p>
          <a:p>
            <a:pPr>
              <a:lnSpc>
                <a:spcPct val="90000"/>
              </a:lnSpc>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If you don’t have trauma trained treatment provider, I encourage you to move in that direction. Support a willing Clinician to attend a training. </a:t>
            </a:r>
          </a:p>
          <a:p>
            <a:pPr>
              <a:lnSpc>
                <a:spcPct val="90000"/>
              </a:lnSpc>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Trauma changes the way the brain works. Helping people heal from trauma helps them find themselves, find happiness, and rediscover joy in this human experience.                                  </a:t>
            </a:r>
          </a:p>
          <a:p>
            <a:pPr>
              <a:lnSpc>
                <a:spcPct val="90000"/>
              </a:lnSpc>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There is no greater gift.</a:t>
            </a:r>
          </a:p>
        </p:txBody>
      </p:sp>
    </p:spTree>
    <p:extLst>
      <p:ext uri="{BB962C8B-B14F-4D97-AF65-F5344CB8AC3E}">
        <p14:creationId xmlns:p14="http://schemas.microsoft.com/office/powerpoint/2010/main" val="151024763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2CEB-3246-4D71-9826-6CA416C21592}"/>
              </a:ext>
            </a:extLst>
          </p:cNvPr>
          <p:cNvSpPr>
            <a:spLocks noGrp="1"/>
          </p:cNvSpPr>
          <p:nvPr>
            <p:ph type="title"/>
          </p:nvPr>
        </p:nvSpPr>
        <p:spPr/>
        <p:txBody>
          <a:bodyPr/>
          <a:lstStyle/>
          <a:p>
            <a:r>
              <a:rPr lang="en-US" dirty="0"/>
              <a:t>Websites for more information </a:t>
            </a:r>
            <a:br>
              <a:rPr lang="en-US" dirty="0"/>
            </a:br>
            <a:r>
              <a:rPr lang="en-US" dirty="0"/>
              <a:t>Accelerated Resolution Therapy</a:t>
            </a:r>
          </a:p>
        </p:txBody>
      </p:sp>
      <p:sp>
        <p:nvSpPr>
          <p:cNvPr id="3" name="Content Placeholder 2">
            <a:extLst>
              <a:ext uri="{FF2B5EF4-FFF2-40B4-BE49-F238E27FC236}">
                <a16:creationId xmlns:a16="http://schemas.microsoft.com/office/drawing/2014/main" id="{98D589FE-7BA6-44AA-B2BB-507BE45FD3E9}"/>
              </a:ext>
            </a:extLst>
          </p:cNvPr>
          <p:cNvSpPr>
            <a:spLocks noGrp="1"/>
          </p:cNvSpPr>
          <p:nvPr>
            <p:ph sz="half" idx="1"/>
          </p:nvPr>
        </p:nvSpPr>
        <p:spPr>
          <a:xfrm>
            <a:off x="265044" y="2160589"/>
            <a:ext cx="4596326" cy="3021011"/>
          </a:xfrm>
        </p:spPr>
        <p:txBody>
          <a:bodyPr>
            <a:normAutofit/>
          </a:bodyPr>
          <a:lstStyle/>
          <a:p>
            <a:pPr marL="0" indent="0">
              <a:buNone/>
            </a:pPr>
            <a:r>
              <a:rPr lang="en-US" sz="2400" dirty="0" err="1"/>
              <a:t>Acceleratedresolutiontherapy</a:t>
            </a:r>
            <a:r>
              <a:rPr lang="en-US" sz="2400"/>
              <a:t>. com</a:t>
            </a:r>
            <a:endParaRPr lang="en-US" sz="2400" dirty="0"/>
          </a:p>
        </p:txBody>
      </p:sp>
      <p:sp>
        <p:nvSpPr>
          <p:cNvPr id="4" name="Content Placeholder 3">
            <a:extLst>
              <a:ext uri="{FF2B5EF4-FFF2-40B4-BE49-F238E27FC236}">
                <a16:creationId xmlns:a16="http://schemas.microsoft.com/office/drawing/2014/main" id="{842311E4-F37E-4039-9B4E-AF64B9E43329}"/>
              </a:ext>
            </a:extLst>
          </p:cNvPr>
          <p:cNvSpPr>
            <a:spLocks noGrp="1"/>
          </p:cNvSpPr>
          <p:nvPr>
            <p:ph sz="half" idx="2"/>
          </p:nvPr>
        </p:nvSpPr>
        <p:spPr>
          <a:xfrm>
            <a:off x="5565913" y="2160589"/>
            <a:ext cx="3708090" cy="1987341"/>
          </a:xfrm>
        </p:spPr>
        <p:txBody>
          <a:bodyPr>
            <a:normAutofit/>
          </a:bodyPr>
          <a:lstStyle/>
          <a:p>
            <a:pPr marL="0" indent="0">
              <a:buNone/>
            </a:pPr>
            <a:r>
              <a:rPr lang="en-US" sz="2800" dirty="0"/>
              <a:t>          IS-ART.org</a:t>
            </a:r>
          </a:p>
        </p:txBody>
      </p:sp>
      <p:pic>
        <p:nvPicPr>
          <p:cNvPr id="6" name="Picture 5" descr="A picture containing text&#10;&#10;Description automatically generated">
            <a:extLst>
              <a:ext uri="{FF2B5EF4-FFF2-40B4-BE49-F238E27FC236}">
                <a16:creationId xmlns:a16="http://schemas.microsoft.com/office/drawing/2014/main" id="{BA0DB0D4-41CA-41EA-B621-D9D88AB88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859" y="3614771"/>
            <a:ext cx="3724275" cy="666750"/>
          </a:xfrm>
          <a:prstGeom prst="rect">
            <a:avLst/>
          </a:prstGeom>
        </p:spPr>
      </p:pic>
      <p:pic>
        <p:nvPicPr>
          <p:cNvPr id="8" name="Picture 7" descr="Text, letter&#10;&#10;Description automatically generated">
            <a:extLst>
              <a:ext uri="{FF2B5EF4-FFF2-40B4-BE49-F238E27FC236}">
                <a16:creationId xmlns:a16="http://schemas.microsoft.com/office/drawing/2014/main" id="{AC506F58-0024-4E7D-914E-DF652C117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2650" y="3175276"/>
            <a:ext cx="2835965" cy="991635"/>
          </a:xfrm>
          <a:prstGeom prst="rect">
            <a:avLst/>
          </a:prstGeom>
        </p:spPr>
      </p:pic>
    </p:spTree>
    <p:extLst>
      <p:ext uri="{BB962C8B-B14F-4D97-AF65-F5344CB8AC3E}">
        <p14:creationId xmlns:p14="http://schemas.microsoft.com/office/powerpoint/2010/main" val="415143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TextBox 1">
            <a:extLst>
              <a:ext uri="{FF2B5EF4-FFF2-40B4-BE49-F238E27FC236}">
                <a16:creationId xmlns:a16="http://schemas.microsoft.com/office/drawing/2014/main" id="{C4216B4D-E03B-DB46-C5E7-F9EC0076ADCA}"/>
              </a:ext>
            </a:extLst>
          </p:cNvPr>
          <p:cNvGraphicFramePr/>
          <p:nvPr>
            <p:extLst>
              <p:ext uri="{D42A27DB-BD31-4B8C-83A1-F6EECF244321}">
                <p14:modId xmlns:p14="http://schemas.microsoft.com/office/powerpoint/2010/main" val="151024360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0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4" name="Straight Connector 63">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6"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72">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5" name="Rectangle 74">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78" name="Straight Connector 77">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06DC7E8-90A5-4337-A512-D421F14A4500}"/>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a:t>What is Trauma?</a:t>
            </a:r>
          </a:p>
        </p:txBody>
      </p:sp>
      <p:sp>
        <p:nvSpPr>
          <p:cNvPr id="86" name="Freeform: Shape 85">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066137C7-F9C4-45B1-B66C-2505299AE558}"/>
              </a:ext>
            </a:extLst>
          </p:cNvPr>
          <p:cNvSpPr>
            <a:spLocks noGrp="1"/>
          </p:cNvSpPr>
          <p:nvPr>
            <p:ph type="body" idx="1"/>
          </p:nvPr>
        </p:nvSpPr>
        <p:spPr>
          <a:xfrm>
            <a:off x="6867555" y="1080655"/>
            <a:ext cx="5260714" cy="4330930"/>
          </a:xfrm>
        </p:spPr>
        <p:txBody>
          <a:bodyPr vert="horz" lIns="91440" tIns="45720" rIns="91440" bIns="45720" rtlCol="0" anchor="ctr">
            <a:normAutofit/>
          </a:bodyPr>
          <a:lstStyle/>
          <a:p>
            <a:r>
              <a:rPr lang="en-US" sz="2800" dirty="0">
                <a:solidFill>
                  <a:srgbClr val="FFFFFF"/>
                </a:solidFill>
              </a:rPr>
              <a:t>Trauma is the end result of events or experiences that leave us feeling deeply unsafe and often helpless. It can result from a single event or be part of an ongoing experiences.  </a:t>
            </a:r>
          </a:p>
        </p:txBody>
      </p:sp>
    </p:spTree>
    <p:extLst>
      <p:ext uri="{BB962C8B-B14F-4D97-AF65-F5344CB8AC3E}">
        <p14:creationId xmlns:p14="http://schemas.microsoft.com/office/powerpoint/2010/main" val="293714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70BE0-2505-443F-BF8E-07D61444BAF2}"/>
              </a:ext>
            </a:extLst>
          </p:cNvPr>
          <p:cNvSpPr>
            <a:spLocks noGrp="1"/>
          </p:cNvSpPr>
          <p:nvPr>
            <p:ph type="title"/>
          </p:nvPr>
        </p:nvSpPr>
        <p:spPr>
          <a:xfrm>
            <a:off x="652481" y="1382486"/>
            <a:ext cx="3547581" cy="4093028"/>
          </a:xfrm>
        </p:spPr>
        <p:txBody>
          <a:bodyPr anchor="ctr">
            <a:normAutofit/>
          </a:bodyPr>
          <a:lstStyle/>
          <a:p>
            <a:r>
              <a:rPr lang="en-US" sz="4400"/>
              <a:t>There are Three Types of Trauma</a:t>
            </a:r>
          </a:p>
        </p:txBody>
      </p:sp>
      <p:grpSp>
        <p:nvGrpSpPr>
          <p:cNvPr id="22" name="Group 2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3" name="Straight Connector 2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3" name="Rectangle 3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2DCE93AC-5F56-B3FE-A096-3A82501F301F}"/>
              </a:ext>
            </a:extLst>
          </p:cNvPr>
          <p:cNvGraphicFramePr>
            <a:graphicFrameLocks noGrp="1"/>
          </p:cNvGraphicFramePr>
          <p:nvPr>
            <p:ph idx="1"/>
            <p:extLst>
              <p:ext uri="{D42A27DB-BD31-4B8C-83A1-F6EECF244321}">
                <p14:modId xmlns:p14="http://schemas.microsoft.com/office/powerpoint/2010/main" val="203374509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43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0" name="Straight Connector 5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26E4D22-A65C-4A1A-A636-881614BE46C2}"/>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a:t>Bessel Van Der Kolk, MD </a:t>
            </a:r>
            <a:r>
              <a:rPr lang="en-US" sz="3600"/>
              <a:t>Author of the Body Keeps the Score</a:t>
            </a:r>
          </a:p>
        </p:txBody>
      </p:sp>
      <p:sp>
        <p:nvSpPr>
          <p:cNvPr id="36" name="Text Placeholder 3">
            <a:extLst>
              <a:ext uri="{FF2B5EF4-FFF2-40B4-BE49-F238E27FC236}">
                <a16:creationId xmlns:a16="http://schemas.microsoft.com/office/drawing/2014/main" id="{3FB0B236-AE44-49CA-B84D-5F3AB2EA3BED}"/>
              </a:ext>
            </a:extLst>
          </p:cNvPr>
          <p:cNvSpPr>
            <a:spLocks noGrp="1"/>
          </p:cNvSpPr>
          <p:nvPr>
            <p:ph type="body" sz="half" idx="2"/>
          </p:nvPr>
        </p:nvSpPr>
        <p:spPr>
          <a:xfrm>
            <a:off x="6336287" y="1930401"/>
            <a:ext cx="2934714" cy="4111292"/>
          </a:xfrm>
        </p:spPr>
        <p:txBody>
          <a:bodyPr vert="horz" lIns="91440" tIns="45720" rIns="91440" bIns="45720" rtlCol="0">
            <a:normAutofit fontScale="77500" lnSpcReduction="20000"/>
          </a:bodyPr>
          <a:lstStyle/>
          <a:p>
            <a:pPr marL="0" marR="0" lvl="0" indent="0" fontAlgn="auto">
              <a:buFont typeface="Wingdings 3" charset="2"/>
              <a:buChar char=""/>
              <a:tabLst/>
              <a:defRPr/>
            </a:pPr>
            <a:r>
              <a:rPr lang="en-US" sz="2100" dirty="0"/>
              <a:t>“We have </a:t>
            </a:r>
            <a:r>
              <a:rPr kumimoji="0" lang="en-US" sz="2100" b="0" i="0" u="none" strike="noStrike" cap="none" spc="0" normalizeH="0" baseline="0" noProof="0" dirty="0">
                <a:ln>
                  <a:noFill/>
                </a:ln>
                <a:effectLst/>
                <a:uLnTx/>
                <a:uFillTx/>
              </a:rPr>
              <a:t> have learned that trauma is not just an event that took place sometime in the past; it is also the imprint left by that experience on mind, brain, and body. This imprint has ongoing consequences for how the human organism manages to survive in the present. Trauma results in a fundamental reorganization of the way mind and brain manage perceptions. It changes not only how we think and what we think about, but also our very capacity to think.”</a:t>
            </a:r>
          </a:p>
          <a:p>
            <a:pPr>
              <a:buFont typeface="Wingdings 3" charset="2"/>
              <a:buChar char=""/>
            </a:pPr>
            <a:endParaRPr lang="en-US" sz="1800" dirty="0"/>
          </a:p>
        </p:txBody>
      </p:sp>
      <p:pic>
        <p:nvPicPr>
          <p:cNvPr id="38" name="Picture 37" descr="Computer Generated Lights">
            <a:extLst>
              <a:ext uri="{FF2B5EF4-FFF2-40B4-BE49-F238E27FC236}">
                <a16:creationId xmlns:a16="http://schemas.microsoft.com/office/drawing/2014/main" id="{DCFABC84-DBB4-805A-2089-E3DA5EC2504F}"/>
              </a:ext>
            </a:extLst>
          </p:cNvPr>
          <p:cNvPicPr>
            <a:picLocks noChangeAspect="1"/>
          </p:cNvPicPr>
          <p:nvPr/>
        </p:nvPicPr>
        <p:blipFill rotWithShape="1">
          <a:blip r:embed="rId2"/>
          <a:srcRect r="3" b="3267"/>
          <a:stretch/>
        </p:blipFill>
        <p:spPr>
          <a:xfrm>
            <a:off x="677334" y="2159331"/>
            <a:ext cx="5423429" cy="3882362"/>
          </a:xfrm>
          <a:prstGeom prst="rect">
            <a:avLst/>
          </a:prstGeom>
        </p:spPr>
      </p:pic>
    </p:spTree>
    <p:extLst>
      <p:ext uri="{BB962C8B-B14F-4D97-AF65-F5344CB8AC3E}">
        <p14:creationId xmlns:p14="http://schemas.microsoft.com/office/powerpoint/2010/main" val="13537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 name="Straight Connector 5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Close-up of a tiger in the forest">
            <a:extLst>
              <a:ext uri="{FF2B5EF4-FFF2-40B4-BE49-F238E27FC236}">
                <a16:creationId xmlns:a16="http://schemas.microsoft.com/office/drawing/2014/main" id="{0E49110F-F723-55BA-5F6E-F88A58E7F013}"/>
              </a:ext>
            </a:extLst>
          </p:cNvPr>
          <p:cNvPicPr>
            <a:picLocks noChangeAspect="1"/>
          </p:cNvPicPr>
          <p:nvPr/>
        </p:nvPicPr>
        <p:blipFill rotWithShape="1">
          <a:blip r:embed="rId2">
            <a:duotone>
              <a:prstClr val="black"/>
              <a:prstClr val="white"/>
            </a:duotone>
          </a:blip>
          <a:srcRect l="23280" r="10026" b="2651"/>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927D5C22-94EA-4706-B638-9F21BCB8CE99}"/>
              </a:ext>
            </a:extLst>
          </p:cNvPr>
          <p:cNvSpPr>
            <a:spLocks noGrp="1"/>
          </p:cNvSpPr>
          <p:nvPr>
            <p:ph type="title"/>
          </p:nvPr>
        </p:nvSpPr>
        <p:spPr>
          <a:xfrm>
            <a:off x="668866" y="631768"/>
            <a:ext cx="5341236" cy="5170516"/>
          </a:xfrm>
        </p:spPr>
        <p:txBody>
          <a:bodyPr vert="horz" lIns="91440" tIns="45720" rIns="91440" bIns="45720" rtlCol="0" anchor="b">
            <a:normAutofit/>
          </a:bodyPr>
          <a:lstStyle/>
          <a:p>
            <a:pPr algn="r">
              <a:lnSpc>
                <a:spcPct val="90000"/>
              </a:lnSpc>
            </a:pPr>
            <a:r>
              <a:rPr lang="en-US" sz="2400" dirty="0"/>
              <a:t>Pete Levine </a:t>
            </a:r>
            <a:br>
              <a:rPr lang="en-US" sz="2400" dirty="0"/>
            </a:br>
            <a:r>
              <a:rPr lang="en-US" sz="2400" dirty="0"/>
              <a:t>Author of Waking the Tiger </a:t>
            </a:r>
            <a:br>
              <a:rPr lang="en-US" sz="2400" dirty="0"/>
            </a:br>
            <a:br>
              <a:rPr lang="en-US" sz="2400" dirty="0"/>
            </a:br>
            <a:r>
              <a:rPr lang="en-US" sz="2400" dirty="0"/>
              <a:t>  “Trauma happens when any experience stuns us like a bolt out of the blue; it overwhelms us, leaving us altered and disconnected”</a:t>
            </a:r>
            <a:br>
              <a:rPr lang="en-US" sz="2400" dirty="0"/>
            </a:br>
            <a:br>
              <a:rPr lang="en-US" sz="2400" dirty="0"/>
            </a:br>
            <a:br>
              <a:rPr lang="en-US" sz="2400" dirty="0"/>
            </a:br>
            <a:r>
              <a:rPr lang="en-US" sz="2400" dirty="0"/>
              <a:t>― Peter A. Levine, Trauma Through a Child's Eyes: Awakening the Ordinary Miracle of Healing</a:t>
            </a:r>
          </a:p>
        </p:txBody>
      </p:sp>
      <p:cxnSp>
        <p:nvCxnSpPr>
          <p:cNvPr id="62" name="Straight Connector 6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0467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CE0283-7986-4CF1-8AD3-3B323AE90829}"/>
              </a:ext>
            </a:extLst>
          </p:cNvPr>
          <p:cNvSpPr>
            <a:spLocks noGrp="1"/>
          </p:cNvSpPr>
          <p:nvPr>
            <p:ph idx="1"/>
          </p:nvPr>
        </p:nvSpPr>
        <p:spPr>
          <a:xfrm>
            <a:off x="677334" y="1253067"/>
            <a:ext cx="6155266" cy="4351866"/>
          </a:xfrm>
        </p:spPr>
        <p:txBody>
          <a:bodyPr anchor="ctr">
            <a:normAutofit/>
          </a:bodyPr>
          <a:lstStyle/>
          <a:p>
            <a:pPr marL="0" indent="0">
              <a:lnSpc>
                <a:spcPct val="90000"/>
              </a:lnSpc>
              <a:buNone/>
            </a:pPr>
            <a:endParaRPr lang="en-US" sz="1100" dirty="0"/>
          </a:p>
          <a:p>
            <a:pPr marL="0" indent="0">
              <a:lnSpc>
                <a:spcPct val="90000"/>
              </a:lnSpc>
              <a:buNone/>
            </a:pPr>
            <a:endParaRPr lang="en-US" sz="1100" dirty="0"/>
          </a:p>
          <a:p>
            <a:pPr marL="0" indent="0">
              <a:lnSpc>
                <a:spcPct val="90000"/>
              </a:lnSpc>
              <a:buNone/>
            </a:pPr>
            <a:endParaRPr lang="en-US" sz="1100" dirty="0"/>
          </a:p>
          <a:p>
            <a:pPr marL="0" indent="0">
              <a:lnSpc>
                <a:spcPct val="90000"/>
              </a:lnSpc>
              <a:buNone/>
            </a:pPr>
            <a:endParaRPr lang="en-US" sz="1100" dirty="0"/>
          </a:p>
          <a:p>
            <a:pPr marL="0" indent="0">
              <a:lnSpc>
                <a:spcPct val="90000"/>
              </a:lnSpc>
              <a:buNone/>
            </a:pPr>
            <a:r>
              <a:rPr lang="en-US" sz="1100" dirty="0"/>
              <a:t>A 10-question questionnaire about adverse childhood experiences was mailed out 13,494 adults. Seven categories of adverse childhood experiences were studied: </a:t>
            </a:r>
          </a:p>
          <a:p>
            <a:pPr marL="514350" indent="-514350">
              <a:lnSpc>
                <a:spcPct val="90000"/>
              </a:lnSpc>
              <a:buAutoNum type="alphaLcParenR"/>
            </a:pPr>
            <a:r>
              <a:rPr lang="en-US" sz="1100" dirty="0"/>
              <a:t>Psychological</a:t>
            </a:r>
          </a:p>
          <a:p>
            <a:pPr marL="514350" indent="-514350">
              <a:lnSpc>
                <a:spcPct val="90000"/>
              </a:lnSpc>
              <a:buAutoNum type="alphaLcParenR"/>
            </a:pPr>
            <a:r>
              <a:rPr lang="en-US" sz="1100" dirty="0"/>
              <a:t>Physical </a:t>
            </a:r>
          </a:p>
          <a:p>
            <a:pPr marL="514350" indent="-514350">
              <a:lnSpc>
                <a:spcPct val="90000"/>
              </a:lnSpc>
              <a:buAutoNum type="alphaLcParenR"/>
            </a:pPr>
            <a:r>
              <a:rPr lang="en-US" sz="1100" dirty="0"/>
              <a:t>Sexual abuse</a:t>
            </a:r>
          </a:p>
          <a:p>
            <a:pPr marL="514350" indent="-514350">
              <a:lnSpc>
                <a:spcPct val="90000"/>
              </a:lnSpc>
              <a:buAutoNum type="alphaLcParenR"/>
            </a:pPr>
            <a:r>
              <a:rPr lang="en-US" sz="1100" dirty="0"/>
              <a:t>Violence against mother</a:t>
            </a:r>
          </a:p>
          <a:p>
            <a:pPr marL="514350" indent="-514350">
              <a:lnSpc>
                <a:spcPct val="90000"/>
              </a:lnSpc>
              <a:buAutoNum type="alphaLcParenR"/>
            </a:pPr>
            <a:r>
              <a:rPr lang="en-US" sz="1100" dirty="0"/>
              <a:t>Living with substance abuse </a:t>
            </a:r>
          </a:p>
          <a:p>
            <a:pPr marL="514350" indent="-514350">
              <a:lnSpc>
                <a:spcPct val="90000"/>
              </a:lnSpc>
              <a:buAutoNum type="alphaLcParenR"/>
            </a:pPr>
            <a:r>
              <a:rPr lang="en-US" sz="1100" dirty="0"/>
              <a:t>Living with Mental ill</a:t>
            </a:r>
          </a:p>
          <a:p>
            <a:pPr marL="514350" indent="-514350">
              <a:lnSpc>
                <a:spcPct val="90000"/>
              </a:lnSpc>
              <a:buAutoNum type="alphaLcParenR"/>
            </a:pPr>
            <a:r>
              <a:rPr lang="en-US" sz="1100" dirty="0"/>
              <a:t>Parent in prison</a:t>
            </a:r>
          </a:p>
          <a:p>
            <a:pPr marL="514350" indent="-514350">
              <a:lnSpc>
                <a:spcPct val="90000"/>
              </a:lnSpc>
              <a:buAutoNum type="alphaLcParenR"/>
            </a:pPr>
            <a:endParaRPr lang="en-US" sz="1100" dirty="0"/>
          </a:p>
          <a:p>
            <a:pPr marL="0" indent="0">
              <a:lnSpc>
                <a:spcPct val="90000"/>
              </a:lnSpc>
              <a:buNone/>
            </a:pPr>
            <a:endParaRPr lang="en-US" sz="1100" dirty="0"/>
          </a:p>
          <a:p>
            <a:pPr marL="0" indent="0">
              <a:lnSpc>
                <a:spcPct val="90000"/>
              </a:lnSpc>
              <a:buNone/>
            </a:pPr>
            <a:r>
              <a:rPr lang="en-US" sz="1100" dirty="0"/>
              <a:t>https://www.ajpmonline.org/article/S0749-3797(98)00017-8/fulltext</a:t>
            </a:r>
          </a:p>
          <a:p>
            <a:pPr marL="0" indent="0">
              <a:lnSpc>
                <a:spcPct val="90000"/>
              </a:lnSpc>
              <a:buNone/>
            </a:pPr>
            <a:endParaRPr lang="en-US" sz="1100" dirty="0"/>
          </a:p>
          <a:p>
            <a:pPr marL="0" indent="0">
              <a:lnSpc>
                <a:spcPct val="90000"/>
              </a:lnSpc>
              <a:buNone/>
            </a:pPr>
            <a:endParaRPr lang="en-US" sz="1100" dirty="0"/>
          </a:p>
          <a:p>
            <a:pPr marL="0" indent="0">
              <a:lnSpc>
                <a:spcPct val="90000"/>
              </a:lnSpc>
              <a:buNone/>
            </a:pPr>
            <a:endParaRPr lang="en-US" sz="1100" dirty="0"/>
          </a:p>
        </p:txBody>
      </p:sp>
      <p:sp>
        <p:nvSpPr>
          <p:cNvPr id="26" name="Rectangle 25">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8" name="Straight Connector 27">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2FAC3DF-97E2-4290-8821-6694FCA38A8B}"/>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CDC-Kaiser ACE Study details</a:t>
            </a:r>
          </a:p>
        </p:txBody>
      </p:sp>
    </p:spTree>
    <p:extLst>
      <p:ext uri="{BB962C8B-B14F-4D97-AF65-F5344CB8AC3E}">
        <p14:creationId xmlns:p14="http://schemas.microsoft.com/office/powerpoint/2010/main" val="34346799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2228</TotalTime>
  <Words>1705</Words>
  <Application>Microsoft Office PowerPoint</Application>
  <PresentationFormat>Widescreen</PresentationFormat>
  <Paragraphs>125</Paragraphs>
  <Slides>32</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Trebuchet MS</vt:lpstr>
      <vt:lpstr>Wingdings 3</vt:lpstr>
      <vt:lpstr>Facet</vt:lpstr>
      <vt:lpstr>Trauma Integrated Treatment</vt:lpstr>
      <vt:lpstr>PowerPoint Presentation</vt:lpstr>
      <vt:lpstr>PowerPoint Presentation</vt:lpstr>
      <vt:lpstr>PowerPoint Presentation</vt:lpstr>
      <vt:lpstr>What is Trauma?</vt:lpstr>
      <vt:lpstr>There are Three Types of Trauma</vt:lpstr>
      <vt:lpstr>Bessel Van Der Kolk, MD Author of the Body Keeps the Score</vt:lpstr>
      <vt:lpstr>Pete Levine  Author of Waking the Tiger     “Trauma happens when any experience stuns us like a bolt out of the blue; it overwhelms us, leaving us altered and disconnected”   ― Peter A. Levine, Trauma Through a Child's Eyes: Awakening the Ordinary Miracle of Healing</vt:lpstr>
      <vt:lpstr>CDC-Kaiser ACE Study details</vt:lpstr>
      <vt:lpstr>ACE Study</vt:lpstr>
      <vt:lpstr>PowerPoint Presentation</vt:lpstr>
      <vt:lpstr>“Trauma is the invisible force that shapes our lives. It shapes the way we live; it shapes the way we love and the way we make sense of the world. It is the root of our deepest wounds.”  “Trauma is not what happens to you, Trauma is what happens inside you, as a result of what happens to you.”</vt:lpstr>
      <vt:lpstr>Accelerated Resolution Therapy</vt:lpstr>
      <vt:lpstr>The premise of Accelerated Resolution Therapy (ART)</vt:lpstr>
      <vt:lpstr>ART utilizes therapeutic eye movements </vt:lpstr>
      <vt:lpstr>ART utilizes therapeutic eye movements </vt:lpstr>
      <vt:lpstr>PowerPoint Presentation</vt:lpstr>
      <vt:lpstr>Accelerated Resolution Therapy</vt:lpstr>
      <vt:lpstr>Evidenced Based</vt:lpstr>
      <vt:lpstr>Methods</vt:lpstr>
      <vt:lpstr>Data Collection</vt:lpstr>
      <vt:lpstr>Results: End of Treatment</vt:lpstr>
      <vt:lpstr>Results: 3-6 Months After Treatment</vt:lpstr>
      <vt:lpstr>Main Finding</vt:lpstr>
      <vt:lpstr>Although additional replication of results is needed, preliminary results indicate ART should be considered as a treatment option of the military community, particularly in those at high risk of suicide. </vt:lpstr>
      <vt:lpstr>Accelerated Resolution Therapy</vt:lpstr>
      <vt:lpstr>Brief</vt:lpstr>
      <vt:lpstr>No Need for Details</vt:lpstr>
      <vt:lpstr>Reduces Compassion Fatigue </vt:lpstr>
      <vt:lpstr>Case Studies</vt:lpstr>
      <vt:lpstr>PowerPoint Presentation</vt:lpstr>
      <vt:lpstr>Websites for more information  Accelerated Resolution Therapy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Accelerated Resolution Therapy</dc:title>
  <dc:creator>Sonia Fry</dc:creator>
  <cp:lastModifiedBy>Lorrie Byerly</cp:lastModifiedBy>
  <cp:revision>4</cp:revision>
  <dcterms:created xsi:type="dcterms:W3CDTF">2022-04-04T22:20:11Z</dcterms:created>
  <dcterms:modified xsi:type="dcterms:W3CDTF">2022-05-02T21:39:38Z</dcterms:modified>
</cp:coreProperties>
</file>