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60" r:id="rId2"/>
    <p:sldId id="261" r:id="rId3"/>
    <p:sldId id="267" r:id="rId4"/>
    <p:sldId id="268" r:id="rId5"/>
    <p:sldId id="269" r:id="rId6"/>
    <p:sldId id="256" r:id="rId7"/>
    <p:sldId id="265" r:id="rId8"/>
    <p:sldId id="271" r:id="rId9"/>
    <p:sldId id="270" r:id="rId10"/>
    <p:sldId id="258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3" autoAdjust="0"/>
    <p:restoredTop sz="86473" autoAdjust="0"/>
  </p:normalViewPr>
  <p:slideViewPr>
    <p:cSldViewPr>
      <p:cViewPr varScale="1">
        <p:scale>
          <a:sx n="72" d="100"/>
          <a:sy n="72" d="100"/>
        </p:scale>
        <p:origin x="-84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" y="3082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A75093-A2BC-405F-858E-C9EB49AA4107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CA6B15-17FA-49CA-89F9-E6C878B6E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1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Center for Court Innovation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A6B15-17FA-49CA-89F9-E6C878B6E5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11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A6B15-17FA-49CA-89F9-E6C878B6E5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65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A60C-4C48-4777-A02F-22194EF7E065}" type="datetime1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9DC8-DA56-4566-86C3-B2A6B1371966}" type="datetime1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AB00-9557-4CF0-9024-56AC4ECA3728}" type="datetime1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6C42-6BA5-4C6C-A24D-F10091EE493C}" type="datetime1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FF84-512D-49C9-A38E-8B68DD888C41}" type="datetime1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ED0-637E-42E3-AD86-A2C085AC6B42}" type="datetime1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7718-39BE-460A-8526-784F707F5B80}" type="datetime1">
              <a:rPr lang="en-US" smtClean="0"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B004-6D60-450A-8F0C-5DF6179D7F9A}" type="datetime1">
              <a:rPr lang="en-US" smtClean="0"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5B79-7EBF-4303-AB65-89BFA48B02C9}" type="datetime1">
              <a:rPr lang="en-US" smtClean="0"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7A0-6267-4BAF-99C8-FD92257CD847}" type="datetime1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95E7-6E92-48DD-A0CB-A0B908D6CCAE}" type="datetime1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7BDFEF-E224-42A8-A8F3-76E6E26AA395}" type="datetime1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39E5F26-5052-47A9-88BE-451373DAF79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feature=player_embedded&amp;v=p3JPa2mvSQ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ugcourtonlin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551837"/>
            <a:ext cx="8153400" cy="2031325"/>
          </a:xfrm>
          <a:prstGeom prst="rect">
            <a:avLst/>
          </a:prstGeom>
        </p:spPr>
        <p:txBody>
          <a:bodyPr wrap="square" lIns="91440" tIns="0" anchor="t" anchorCtr="1">
            <a:noAutofit/>
          </a:bodyPr>
          <a:lstStyle/>
          <a:p>
            <a:endParaRPr lang="en-US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371600" y="533400"/>
            <a:ext cx="6934200" cy="201843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Building and using an incentives and sanctions</a:t>
            </a:r>
            <a:br>
              <a:rPr lang="en-US" sz="3600" b="1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n-US" sz="3600" b="1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 matrix</a:t>
            </a:r>
            <a:endParaRPr lang="en-US" sz="3600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724082"/>
            <a:ext cx="6724650" cy="243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98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28343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BUILDING AND USING incentives and sanctions matrix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Source: national drug court institute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Step 1-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Begin by building a solid foundation of target behaviors.  The team must consider what the target behaviors are in relation to proximal/distal behaviors.</a:t>
            </a:r>
          </a:p>
          <a:p>
            <a:pPr lvl="1"/>
            <a:r>
              <a:rPr lang="en-US" dirty="0" smtClean="0"/>
              <a:t>Are they realistic to accomplish? Can the person accomplish them?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www.youtube.com/watch?feature=player_embedded&amp;v=p3JPa2mvSQ4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The team should prioritize the behaviors they want to primarily shape in each phase of their program and design their incentive/sanction matrix to reflect these different priorities.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443841"/>
            <a:ext cx="64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4991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AND USING incentives and sanctions matrix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Source: National Drug court institute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</a:p>
          <a:p>
            <a:endParaRPr lang="en-US" dirty="0"/>
          </a:p>
          <a:p>
            <a:r>
              <a:rPr lang="en-US" dirty="0" smtClean="0"/>
              <a:t>Review the National Drug Court Institute list of incentives and sanctions</a:t>
            </a:r>
          </a:p>
          <a:p>
            <a:r>
              <a:rPr lang="en-US" dirty="0" smtClean="0"/>
              <a:t>Determine as a team your scope and access to resources to implement incentives and sanctions</a:t>
            </a:r>
          </a:p>
          <a:p>
            <a:r>
              <a:rPr lang="en-US" dirty="0" smtClean="0"/>
              <a:t>Request feedback from graduates on what motivated their behavior change and suggestions for incentives and sanctions that would be effective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6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AND USING incentives and sanctions matrix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Source: national drug court institute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</a:p>
          <a:p>
            <a:pPr lvl="1"/>
            <a:r>
              <a:rPr lang="en-US" dirty="0" smtClean="0"/>
              <a:t>Utilizing the local and national resources, the team will need to develop a range of consequences for any given behavior </a:t>
            </a:r>
          </a:p>
          <a:p>
            <a:pPr lvl="1"/>
            <a:r>
              <a:rPr lang="en-US" dirty="0" smtClean="0"/>
              <a:t>Determine if the responses will be delineated by Phase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200400"/>
            <a:ext cx="6096000" cy="288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7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9762"/>
          </a:xfrm>
        </p:spPr>
        <p:txBody>
          <a:bodyPr/>
          <a:lstStyle/>
          <a:p>
            <a:pPr algn="ctr"/>
            <a:r>
              <a:rPr lang="en-US" dirty="0" smtClean="0"/>
              <a:t>EXAMPLE of an incentive matrix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Source: Denver drug court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04442694"/>
              </p:ext>
            </p:extLst>
          </p:nvPr>
        </p:nvGraphicFramePr>
        <p:xfrm>
          <a:off x="228600" y="1600200"/>
          <a:ext cx="8458200" cy="411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048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RESPONSES TO BEHAVIOR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ACHIEVEMENTS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INCENTIVES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6616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Attending all court appearances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Negative drug test results for period of time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Attendance and participation in treatment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Attendance and participation in support meetings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Completion of GED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College enrollment and attendance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Job promotion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Compliance with treatment/supervision plan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Voluntary Speaking Engagements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Artwork, Essays, Journals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Phase Advancement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Recognition and Praise by the Judge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Courtroom recognition/STAR Board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Certificates of achievement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Buss Passes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Movie/Event tickets or gift cards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Reduction in Fines and Costs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Decreased </a:t>
                      </a:r>
                      <a:r>
                        <a:rPr lang="en-US" sz="1200" dirty="0">
                          <a:effectLst/>
                        </a:rPr>
                        <a:t>court appearances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Phase advancement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Voucher Assistance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#1 on Docket of Choice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Haircut/manicure/pedicure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</a:rPr>
                        <a:t>Food /Grab Box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57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9762"/>
          </a:xfrm>
        </p:spPr>
        <p:txBody>
          <a:bodyPr/>
          <a:lstStyle/>
          <a:p>
            <a:pPr algn="ctr"/>
            <a:r>
              <a:rPr lang="en-US" dirty="0" smtClean="0"/>
              <a:t>Example of a sanctions matrix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dirty="0" err="1" smtClean="0"/>
              <a:t>denver</a:t>
            </a:r>
            <a:r>
              <a:rPr lang="en-US" dirty="0" smtClean="0"/>
              <a:t> drug court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47935471"/>
              </p:ext>
            </p:extLst>
          </p:nvPr>
        </p:nvGraphicFramePr>
        <p:xfrm>
          <a:off x="304800" y="1295400"/>
          <a:ext cx="8610600" cy="441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2548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CHOICES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SANCTIONS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6471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Missed court appearances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Missed appointment with probation officer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Missed support meetings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Violation of court order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Positive drug test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Missed drug test (considered a positive drug test)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Tampered drug test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Missed treatment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Inappropriate behavior at treatment facility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New DUI or felony conviction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Driving while license suspended/revoked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Failure to perform sanctions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Noncompliance with treatment plan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Dishonesty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Reprimand from the Judge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Increased court appearances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Increased drug testing 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Day </a:t>
                      </a:r>
                      <a:r>
                        <a:rPr lang="en-US" sz="1400" dirty="0">
                          <a:effectLst/>
                        </a:rPr>
                        <a:t>Reporting to Probation, Court or facility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Curfew Imposed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Increase Probation Office Visits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Work Release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Additional community service hours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Essay presented to Judge or gallery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Attendance at Orientation, Graduation or docket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Area/Association Restriction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Placement </a:t>
                      </a:r>
                      <a:r>
                        <a:rPr lang="en-US" sz="1400" dirty="0" smtClean="0">
                          <a:effectLst/>
                        </a:rPr>
                        <a:t>on, </a:t>
                      </a:r>
                      <a:r>
                        <a:rPr lang="en-US" sz="1400" dirty="0">
                          <a:effectLst/>
                        </a:rPr>
                        <a:t>GPS or SCRAM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Saturday Work Program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effectLst/>
                        </a:rPr>
                        <a:t>Sentence to </a:t>
                      </a:r>
                      <a:r>
                        <a:rPr lang="en-US" sz="1400" dirty="0" smtClean="0">
                          <a:effectLst/>
                        </a:rPr>
                        <a:t>Jail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Increase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</a:rPr>
                        <a:t> contact in </a:t>
                      </a:r>
                      <a:r>
                        <a:rPr lang="en-US" sz="1400" baseline="0" smtClean="0">
                          <a:effectLst/>
                          <a:latin typeface="+mn-lt"/>
                          <a:ea typeface="+mn-ea"/>
                        </a:rPr>
                        <a:t>current phase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03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Center for Court Innovation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Balance positive reinforcement with punishment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Considerations of imposing incentives and sanctions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Trust But Verify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Timing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Immediate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Fairness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Apply 10 principles that will enhance behavior change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Understand Target Behavior!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 a team, develop a realistic matrix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8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997839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0" y="1447800"/>
            <a:ext cx="4038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Learning </a:t>
            </a:r>
            <a:r>
              <a:rPr lang="en-US" dirty="0"/>
              <a:t>to lead a drug-free life style for the chronically addicted often involves repeated relapses and related frustrations before drug-free behavior becomes ingrained. Some enter Drug Court, at best, ambivalent towards recovery and, at worst, with little or no motivation to change. </a:t>
            </a:r>
            <a:r>
              <a:rPr lang="en-US" dirty="0" smtClean="0"/>
              <a:t>Promoting </a:t>
            </a:r>
            <a:r>
              <a:rPr lang="en-US" dirty="0"/>
              <a:t>change, much less sustained prosocial, desirable behaviors amongst seriously addicted users, is a daunting task for even the most seasoned practitioner. Those who are motivated as well are equally challenging. 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The daunting task</a:t>
            </a:r>
            <a:endParaRPr lang="en-US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Source: Center for Court Innovation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219199"/>
            <a:ext cx="5029200" cy="415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04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44562"/>
          </a:xfrm>
        </p:spPr>
        <p:txBody>
          <a:bodyPr/>
          <a:lstStyle/>
          <a:p>
            <a:pPr algn="ctr"/>
            <a:r>
              <a:rPr lang="en-US" dirty="0" smtClean="0"/>
              <a:t>Using incentives and sanctions for behavior modification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Source: Center for Court Innovation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The Carrot and the Stick:  Balance positive reinforcement with punishment to reduce undesired behaviors and replace them with desired prosocial behaviors.</a:t>
            </a:r>
          </a:p>
          <a:p>
            <a:endParaRPr lang="en-US" b="1" dirty="0" smtClean="0"/>
          </a:p>
          <a:p>
            <a:r>
              <a:rPr lang="en-US" b="1" dirty="0" smtClean="0"/>
              <a:t>Incentives and Sanctions serve different, but complementary, functions.  When used together, they can have synergistic effects that produce better outcomes than applying either technique alone (Marlow-2009)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dirty="0" smtClean="0"/>
          </a:p>
          <a:p>
            <a:pPr marL="400050" indent="-285750"/>
            <a:endParaRPr lang="en-US" dirty="0"/>
          </a:p>
          <a:p>
            <a:pPr marL="400050" indent="-285750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civerson\AppData\Local\Microsoft\Windows\Temporary Internet Files\Content.IE5\WZ0SJRE1\Carrot-StickCMYK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102" y="4267200"/>
            <a:ext cx="2423160" cy="190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95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incentives and sanctions for behavior modification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Source: National drug court institute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TRUST BUT VERIFY!</a:t>
            </a:r>
          </a:p>
          <a:p>
            <a:pPr lvl="1"/>
            <a:r>
              <a:rPr lang="en-US" dirty="0" smtClean="0"/>
              <a:t>The most influential factor in modifying behavior is certainty.!  </a:t>
            </a:r>
          </a:p>
          <a:p>
            <a:pPr lvl="1"/>
            <a:r>
              <a:rPr lang="en-US" dirty="0" smtClean="0"/>
              <a:t>Conduct urine testing on a truly random basis, including on weekends and holidays</a:t>
            </a:r>
          </a:p>
          <a:p>
            <a:pPr lvl="1"/>
            <a:r>
              <a:rPr lang="en-US" dirty="0" smtClean="0"/>
              <a:t>Community Supervision:  Drug Courts that include LE/Community Corrections on their teams also tend to have better outcomes (Carey, 2008).  Activities must include conducting random home contacts, verifying employment/school attendance, enforcing restrictions and monitoring compliance with probation requirements.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86200"/>
            <a:ext cx="4305300" cy="286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7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incentives and sanctions for behavior modification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Source: blended learning toolkit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Timing is Everything!</a:t>
            </a:r>
          </a:p>
          <a:p>
            <a:endParaRPr lang="en-US" dirty="0"/>
          </a:p>
          <a:p>
            <a:pPr marL="2743200" lvl="6" indent="0">
              <a:buNone/>
            </a:pPr>
            <a:r>
              <a:rPr lang="en-US" dirty="0"/>
              <a:t>Go To:  </a:t>
            </a:r>
            <a:r>
              <a:rPr lang="en-US" dirty="0" smtClean="0">
                <a:hlinkClick r:id="rId2"/>
              </a:rPr>
              <a:t>www.drugcourtonline.org</a:t>
            </a:r>
            <a:endParaRPr lang="en-US" dirty="0" smtClean="0"/>
          </a:p>
          <a:p>
            <a:pPr marL="2743200" lvl="6" indent="0">
              <a:buNone/>
            </a:pPr>
            <a:r>
              <a:rPr lang="en-US" dirty="0" smtClean="0"/>
              <a:t>Doug Marlow-Timing of Supervision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9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720840"/>
            <a:ext cx="6477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 smtClean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To Be Most EFFECTIVE, incentives and sanctions need to be……..</a:t>
            </a:r>
            <a:br>
              <a:rPr lang="en-US" b="1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endParaRPr lang="en-US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Source: Center for Court Innovation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4953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 smtClean="0"/>
              <a:t>Certain: Avoid Surprises.  Ensure that the participant is educated on the response (positive/negative) to the behavior.  The matrix should be in the participant handbook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 smtClean="0"/>
              <a:t>Immediate:  Respond immediately to each accomplishment/negative behavior so that the participant will associate the incentive or sanction with the behavior that is encouraged or discouraged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 smtClean="0"/>
              <a:t>Procedural Fairness</a:t>
            </a:r>
          </a:p>
        </p:txBody>
      </p:sp>
    </p:spTree>
    <p:extLst>
      <p:ext uri="{BB962C8B-B14F-4D97-AF65-F5344CB8AC3E}">
        <p14:creationId xmlns:p14="http://schemas.microsoft.com/office/powerpoint/2010/main" val="251637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720840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Further consideration</a:t>
            </a:r>
            <a:endParaRPr lang="en-US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Source: Center for Court Innovation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Staying Centered: Magnitude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Targeting Behaviors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Don’t expect too much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Learned helplessness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Don’t expect too little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Habituation</a:t>
            </a:r>
          </a:p>
          <a:p>
            <a:pPr marL="457200" lvl="1" indent="0">
              <a:buNone/>
            </a:pPr>
            <a:endParaRPr lang="en-US" sz="2000" dirty="0"/>
          </a:p>
          <a:p>
            <a:pPr lvl="3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914400" lvl="2" indent="0">
              <a:buNone/>
            </a:pPr>
            <a:endParaRPr lang="en-US" sz="2000" dirty="0"/>
          </a:p>
          <a:p>
            <a:pPr lvl="2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914400" lvl="2" indent="0">
              <a:buNone/>
            </a:pPr>
            <a:endParaRPr lang="en-US" sz="2000" dirty="0"/>
          </a:p>
          <a:p>
            <a:endParaRPr lang="en-US" dirty="0"/>
          </a:p>
        </p:txBody>
      </p:sp>
      <p:pic>
        <p:nvPicPr>
          <p:cNvPr id="5122" name="Picture 2" descr="C:\Users\civerson\AppData\Local\Microsoft\Windows\Temporary Internet Files\Content.IE5\PV9E0Y68\bullsey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5185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93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BEFORE YOU BEGIN…………..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Source: national drug court institute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team should ask the following critical questions prior to establishing a matrix:</a:t>
            </a:r>
          </a:p>
          <a:p>
            <a:pPr lvl="1"/>
            <a:r>
              <a:rPr lang="en-US" dirty="0" smtClean="0"/>
              <a:t>What are the proximal and distal behaviors you are trying to shape?</a:t>
            </a:r>
          </a:p>
          <a:p>
            <a:pPr lvl="1"/>
            <a:r>
              <a:rPr lang="en-US" dirty="0" smtClean="0"/>
              <a:t>Have you prioritized your target behaviors by phase?</a:t>
            </a:r>
          </a:p>
          <a:p>
            <a:pPr lvl="1"/>
            <a:r>
              <a:rPr lang="en-US" dirty="0" smtClean="0"/>
              <a:t>Are the responses for addicts of a different magnitude than for abusers considering the proximal and distal target behavior goals?</a:t>
            </a:r>
          </a:p>
          <a:p>
            <a:pPr lvl="1"/>
            <a:r>
              <a:rPr lang="en-US" dirty="0" smtClean="0"/>
              <a:t>Have you used available local and national resources to expand your range of consequences?</a:t>
            </a:r>
          </a:p>
          <a:p>
            <a:pPr lvl="1"/>
            <a:r>
              <a:rPr lang="en-US" dirty="0" smtClean="0"/>
              <a:t>Does your list of responses reflect the importance of incentives?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7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Things to consider:</a:t>
            </a:r>
            <a:br>
              <a:rPr lang="en-US" dirty="0" smtClean="0"/>
            </a:br>
            <a:r>
              <a:rPr lang="en-US" dirty="0" smtClean="0"/>
              <a:t>Delivering responses effectively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Source: national drug court institute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9600" y="1447800"/>
            <a:ext cx="79248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Applying the 10 principles will enhance the probability of meaningful behavior change</a:t>
            </a:r>
          </a:p>
          <a:p>
            <a:pPr lvl="1"/>
            <a:r>
              <a:rPr lang="en-US" dirty="0" smtClean="0"/>
              <a:t>Responses are in the eyes of the behavior</a:t>
            </a:r>
          </a:p>
          <a:p>
            <a:pPr lvl="1"/>
            <a:r>
              <a:rPr lang="en-US" dirty="0" smtClean="0"/>
              <a:t>Sanctions should not be painful, humiliating or injurious</a:t>
            </a:r>
          </a:p>
          <a:p>
            <a:pPr lvl="1"/>
            <a:r>
              <a:rPr lang="en-US" dirty="0" smtClean="0"/>
              <a:t>Responses must be of sufficient intensity</a:t>
            </a:r>
          </a:p>
          <a:p>
            <a:pPr lvl="1"/>
            <a:r>
              <a:rPr lang="en-US" dirty="0" smtClean="0"/>
              <a:t>Responses should be delivered for every target behavior</a:t>
            </a:r>
          </a:p>
          <a:p>
            <a:pPr lvl="1"/>
            <a:r>
              <a:rPr lang="en-US" dirty="0" smtClean="0"/>
              <a:t>Undesirable behavior must be reliably detected</a:t>
            </a:r>
          </a:p>
          <a:p>
            <a:pPr lvl="1"/>
            <a:r>
              <a:rPr lang="en-US" dirty="0" smtClean="0"/>
              <a:t>Responses should be delivered immediately</a:t>
            </a:r>
          </a:p>
          <a:p>
            <a:pPr lvl="1"/>
            <a:r>
              <a:rPr lang="en-US" dirty="0" smtClean="0"/>
              <a:t>Responses must be predictable and controllable</a:t>
            </a:r>
          </a:p>
          <a:p>
            <a:pPr lvl="1"/>
            <a:r>
              <a:rPr lang="en-US" dirty="0" smtClean="0"/>
              <a:t>Responses may have unintentional side effects</a:t>
            </a:r>
          </a:p>
          <a:p>
            <a:pPr lvl="1"/>
            <a:r>
              <a:rPr lang="en-US" dirty="0" smtClean="0"/>
              <a:t>Behavior does not change by punishment alone</a:t>
            </a:r>
          </a:p>
          <a:p>
            <a:pPr lvl="1"/>
            <a:r>
              <a:rPr lang="en-US" dirty="0" smtClean="0"/>
              <a:t>The method of delivery of the response is as important as the response itself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615</TotalTime>
  <Words>1009</Words>
  <Application>Microsoft Office PowerPoint</Application>
  <PresentationFormat>On-screen Show (4:3)</PresentationFormat>
  <Paragraphs>184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Horizon</vt:lpstr>
      <vt:lpstr>Building and using an incentives and sanctions  matrix</vt:lpstr>
      <vt:lpstr>The daunting task</vt:lpstr>
      <vt:lpstr>Using incentives and sanctions for behavior modification</vt:lpstr>
      <vt:lpstr>Using incentives and sanctions for behavior modification</vt:lpstr>
      <vt:lpstr>Using incentives and sanctions for behavior modification</vt:lpstr>
      <vt:lpstr>To Be Most EFFECTIVE, incentives and sanctions need to be…….. </vt:lpstr>
      <vt:lpstr>Further consideration</vt:lpstr>
      <vt:lpstr>BEFORE YOU BEGIN…………..</vt:lpstr>
      <vt:lpstr>Things to consider: Delivering responses effectively</vt:lpstr>
      <vt:lpstr> BUILDING AND USING incentives and sanctions matrix </vt:lpstr>
      <vt:lpstr>BUILDING AND USING incentives and sanctions matrix</vt:lpstr>
      <vt:lpstr>BUILDING AND USING incentives and sanctions matrix</vt:lpstr>
      <vt:lpstr>EXAMPLE of an incentive matrix</vt:lpstr>
      <vt:lpstr>Example of a sanctions matrix</vt:lpstr>
      <vt:lpstr>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Iverson</dc:creator>
  <cp:lastModifiedBy>Christina Iverson</cp:lastModifiedBy>
  <cp:revision>36</cp:revision>
  <cp:lastPrinted>2015-05-27T18:56:42Z</cp:lastPrinted>
  <dcterms:created xsi:type="dcterms:W3CDTF">2014-12-24T16:06:51Z</dcterms:created>
  <dcterms:modified xsi:type="dcterms:W3CDTF">2015-06-18T15:38:25Z</dcterms:modified>
</cp:coreProperties>
</file>