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9" r:id="rId3"/>
    <p:sldId id="267" r:id="rId4"/>
    <p:sldId id="273" r:id="rId5"/>
    <p:sldId id="270" r:id="rId6"/>
    <p:sldId id="271" r:id="rId7"/>
    <p:sldId id="272" r:id="rId8"/>
    <p:sldId id="277" r:id="rId9"/>
    <p:sldId id="278" r:id="rId10"/>
    <p:sldId id="274" r:id="rId11"/>
    <p:sldId id="279" r:id="rId12"/>
    <p:sldId id="280" r:id="rId13"/>
    <p:sldId id="284" r:id="rId14"/>
    <p:sldId id="285" r:id="rId15"/>
    <p:sldId id="266" r:id="rId16"/>
    <p:sldId id="282" r:id="rId17"/>
    <p:sldId id="283" r:id="rId18"/>
    <p:sldId id="268" r:id="rId19"/>
    <p:sldId id="276" r:id="rId20"/>
    <p:sldId id="275" r:id="rId21"/>
    <p:sldId id="286" r:id="rId22"/>
    <p:sldId id="287" r:id="rId23"/>
    <p:sldId id="28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1E19B02-2EAF-46A5-B809-E9B7B10B8B3D}" type="datetimeFigureOut">
              <a:rPr lang="en-US" smtClean="0"/>
              <a:t>8/24/2015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635DB6D-7897-4B70-8ECD-5DD5453370C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E19B02-2EAF-46A5-B809-E9B7B10B8B3D}"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5DB6D-7897-4B70-8ECD-5DD5453370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E19B02-2EAF-46A5-B809-E9B7B10B8B3D}"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5DB6D-7897-4B70-8ECD-5DD5453370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E19B02-2EAF-46A5-B809-E9B7B10B8B3D}"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5DB6D-7897-4B70-8ECD-5DD5453370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1E19B02-2EAF-46A5-B809-E9B7B10B8B3D}"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5DB6D-7897-4B70-8ECD-5DD5453370C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E19B02-2EAF-46A5-B809-E9B7B10B8B3D}"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5DB6D-7897-4B70-8ECD-5DD5453370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1E19B02-2EAF-46A5-B809-E9B7B10B8B3D}" type="datetimeFigureOut">
              <a:rPr lang="en-US" smtClean="0"/>
              <a:t>8/24/2015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35DB6D-7897-4B70-8ECD-5DD5453370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1E19B02-2EAF-46A5-B809-E9B7B10B8B3D}" type="datetimeFigureOut">
              <a:rPr lang="en-US" smtClean="0"/>
              <a:t>8/24/2015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35DB6D-7897-4B70-8ECD-5DD5453370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19B02-2EAF-46A5-B809-E9B7B10B8B3D}" type="datetimeFigureOut">
              <a:rPr lang="en-US" smtClean="0"/>
              <a:t>8/24/2015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35DB6D-7897-4B70-8ECD-5DD5453370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E19B02-2EAF-46A5-B809-E9B7B10B8B3D}"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5DB6D-7897-4B70-8ECD-5DD5453370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1E19B02-2EAF-46A5-B809-E9B7B10B8B3D}"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635DB6D-7897-4B70-8ECD-5DD5453370C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1E19B02-2EAF-46A5-B809-E9B7B10B8B3D}" type="datetimeFigureOut">
              <a:rPr lang="en-US" smtClean="0"/>
              <a:t>8/24/2015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35DB6D-7897-4B70-8ECD-5DD5453370C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ndcrc.org/sites/default/files/adult_drug_court_best_practice_standards_volume_ii.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dci.org/sites/default/files/nadcp/DCR_best-practices-in-drug-courts.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dci.org/sites/default/files/nadcp/DCR_best-practices-in-drug-court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ndcrc.org/sites/default/files/adult_drug_court_best_practice_standards_volume_ii.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isc.idaho.gov/psc/DCMHCC_Guidelines_and_Standards_Rev12-201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7927848" cy="3352800"/>
          </a:xfrm>
        </p:spPr>
        <p:txBody>
          <a:bodyPr>
            <a:normAutofit fontScale="90000"/>
          </a:bodyPr>
          <a:lstStyle/>
          <a:p>
            <a:r>
              <a:rPr lang="en-US" i="1" dirty="0" smtClean="0">
                <a:effectLst/>
              </a:rPr>
              <a:t>Effective Evaluation to </a:t>
            </a:r>
            <a:r>
              <a:rPr lang="en-US" i="1" dirty="0">
                <a:effectLst/>
              </a:rPr>
              <a:t>Improve </a:t>
            </a:r>
            <a:r>
              <a:rPr lang="en-US" i="1" dirty="0" smtClean="0">
                <a:effectLst/>
              </a:rPr>
              <a:t>Problem-solving Court Outcomes</a:t>
            </a:r>
            <a:r>
              <a:rPr lang="en-US" dirty="0" smtClean="0"/>
              <a:t>, and More!</a:t>
            </a:r>
            <a:endParaRPr lang="en-US" dirty="0"/>
          </a:p>
        </p:txBody>
      </p:sp>
      <p:sp>
        <p:nvSpPr>
          <p:cNvPr id="3" name="Subtitle 2"/>
          <p:cNvSpPr>
            <a:spLocks noGrp="1"/>
          </p:cNvSpPr>
          <p:nvPr>
            <p:ph type="subTitle" idx="1"/>
          </p:nvPr>
        </p:nvSpPr>
        <p:spPr>
          <a:xfrm>
            <a:off x="685800" y="4267200"/>
            <a:ext cx="7854696" cy="2286000"/>
          </a:xfrm>
        </p:spPr>
        <p:txBody>
          <a:bodyPr>
            <a:normAutofit fontScale="92500" lnSpcReduction="20000"/>
          </a:bodyPr>
          <a:lstStyle/>
          <a:p>
            <a:endParaRPr lang="en-US" dirty="0" smtClean="0"/>
          </a:p>
          <a:p>
            <a:r>
              <a:rPr lang="en-US" dirty="0" smtClean="0"/>
              <a:t>8/21/2015</a:t>
            </a:r>
          </a:p>
          <a:p>
            <a:r>
              <a:rPr lang="en-US" dirty="0" smtClean="0"/>
              <a:t>Scott Ronan</a:t>
            </a:r>
          </a:p>
          <a:p>
            <a:r>
              <a:rPr lang="en-US" dirty="0"/>
              <a:t>Idaho Supreme Court</a:t>
            </a:r>
          </a:p>
          <a:p>
            <a:r>
              <a:rPr lang="en-US" dirty="0"/>
              <a:t>Senior Manager, Problem-Solving Courts and Sentencing Alternatives</a:t>
            </a:r>
          </a:p>
          <a:p>
            <a:endParaRPr lang="en-US" dirty="0"/>
          </a:p>
        </p:txBody>
      </p:sp>
    </p:spTree>
    <p:extLst>
      <p:ext uri="{BB962C8B-B14F-4D97-AF65-F5344CB8AC3E}">
        <p14:creationId xmlns:p14="http://schemas.microsoft.com/office/powerpoint/2010/main" val="17464197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normAutofit/>
          </a:bodyPr>
          <a:lstStyle/>
          <a:p>
            <a:pPr marL="0" indent="0">
              <a:buNone/>
            </a:pPr>
            <a:r>
              <a:rPr lang="en-US" sz="3600" dirty="0" smtClean="0"/>
              <a:t>What Data?</a:t>
            </a:r>
          </a:p>
          <a:p>
            <a:pPr marL="0" indent="0">
              <a:buNone/>
            </a:pPr>
            <a:endParaRPr lang="en-US" sz="3600" dirty="0" smtClean="0"/>
          </a:p>
          <a:p>
            <a:r>
              <a:rPr lang="en-US" dirty="0" smtClean="0"/>
              <a:t>ISTARS </a:t>
            </a:r>
            <a:r>
              <a:rPr lang="en-US" dirty="0"/>
              <a:t>data-dashboard </a:t>
            </a:r>
            <a:r>
              <a:rPr lang="en-US" dirty="0" smtClean="0"/>
              <a:t>data </a:t>
            </a:r>
          </a:p>
          <a:p>
            <a:r>
              <a:rPr lang="en-US" dirty="0"/>
              <a:t>P</a:t>
            </a:r>
            <a:r>
              <a:rPr lang="en-US" dirty="0" smtClean="0"/>
              <a:t>eer </a:t>
            </a:r>
            <a:r>
              <a:rPr lang="en-US" dirty="0"/>
              <a:t>review </a:t>
            </a:r>
            <a:r>
              <a:rPr lang="en-US" dirty="0" smtClean="0"/>
              <a:t>recommendations</a:t>
            </a:r>
          </a:p>
          <a:p>
            <a:r>
              <a:rPr lang="en-US" dirty="0" smtClean="0"/>
              <a:t>Idaho </a:t>
            </a:r>
            <a:r>
              <a:rPr lang="en-US" dirty="0"/>
              <a:t>Outcome Evaluations</a:t>
            </a:r>
            <a:endParaRPr lang="en-US" dirty="0" smtClean="0"/>
          </a:p>
        </p:txBody>
      </p:sp>
    </p:spTree>
    <p:extLst>
      <p:ext uri="{BB962C8B-B14F-4D97-AF65-F5344CB8AC3E}">
        <p14:creationId xmlns:p14="http://schemas.microsoft.com/office/powerpoint/2010/main" val="523922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2667000" cy="323088"/>
          </a:xfrm>
        </p:spPr>
        <p:txBody>
          <a:bodyPr>
            <a:normAutofit fontScale="90000"/>
          </a:bodyPr>
          <a:lstStyle/>
          <a:p>
            <a:r>
              <a:rPr lang="en-US" sz="2000" dirty="0" smtClean="0"/>
              <a:t>ISTARS Data Dashboard Report Sample:</a:t>
            </a:r>
            <a:endParaRPr lang="en-US" sz="20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7400" y="555534"/>
            <a:ext cx="4724400" cy="61500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8932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58873" y="304800"/>
            <a:ext cx="4593663"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5787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 Findings-strengths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Typical types of findings resulting from a peer review:</a:t>
            </a:r>
          </a:p>
          <a:p>
            <a:pPr lvl="0"/>
            <a:r>
              <a:rPr lang="en-US" dirty="0" smtClean="0"/>
              <a:t>Strengths-</a:t>
            </a:r>
          </a:p>
          <a:p>
            <a:pPr lvl="0"/>
            <a:r>
              <a:rPr lang="en-US" dirty="0" smtClean="0"/>
              <a:t>[</a:t>
            </a:r>
            <a:r>
              <a:rPr lang="en-US" dirty="0"/>
              <a:t>1.7] Fees are required</a:t>
            </a:r>
          </a:p>
          <a:p>
            <a:pPr lvl="0"/>
            <a:r>
              <a:rPr lang="en-US" dirty="0"/>
              <a:t>[2.3] Candidates undergo a criminogenic risk assessment</a:t>
            </a:r>
          </a:p>
          <a:p>
            <a:pPr lvl="0"/>
            <a:r>
              <a:rPr lang="en-US" dirty="0"/>
              <a:t>[3.7] Treatment services offered include: a cognitive, behavioral model and addresses criminal thinking</a:t>
            </a:r>
          </a:p>
          <a:p>
            <a:pPr lvl="0"/>
            <a:r>
              <a:rPr lang="en-US" dirty="0"/>
              <a:t>Participants spend a minimum of 3 minutes with the Judge per court appearance on average</a:t>
            </a:r>
          </a:p>
          <a:p>
            <a:pPr lvl="0"/>
            <a:r>
              <a:rPr lang="en-US" dirty="0"/>
              <a:t>[4.21] Program protects against unauthorized sharing of sensitive participant information</a:t>
            </a:r>
          </a:p>
          <a:p>
            <a:pPr lvl="0"/>
            <a:r>
              <a:rPr lang="en-US" dirty="0"/>
              <a:t>In order to graduate, participants must have a sober housing environment. </a:t>
            </a:r>
          </a:p>
          <a:p>
            <a:endParaRPr lang="en-US" dirty="0" smtClean="0"/>
          </a:p>
          <a:p>
            <a:endParaRPr lang="en-US" dirty="0"/>
          </a:p>
        </p:txBody>
      </p:sp>
    </p:spTree>
    <p:extLst>
      <p:ext uri="{BB962C8B-B14F-4D97-AF65-F5344CB8AC3E}">
        <p14:creationId xmlns:p14="http://schemas.microsoft.com/office/powerpoint/2010/main" val="3084196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Peer Review-Areas </a:t>
            </a:r>
            <a:r>
              <a:rPr lang="en-US" dirty="0"/>
              <a:t>for </a:t>
            </a:r>
            <a:r>
              <a:rPr lang="en-US" dirty="0" smtClean="0"/>
              <a:t>improvement-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i="1" dirty="0" smtClean="0"/>
              <a:t>Practices </a:t>
            </a:r>
            <a:r>
              <a:rPr lang="en-US" i="1" dirty="0"/>
              <a:t>Based on Idaho Standards and Guidelines:  </a:t>
            </a:r>
            <a:endParaRPr lang="en-US" dirty="0"/>
          </a:p>
          <a:p>
            <a:pPr lvl="0"/>
            <a:r>
              <a:rPr lang="en-US" dirty="0"/>
              <a:t>[1.8] Participant pays for treatment, but on a sliding scale </a:t>
            </a:r>
          </a:p>
          <a:p>
            <a:pPr lvl="0"/>
            <a:r>
              <a:rPr lang="en-US" dirty="0"/>
              <a:t>[5.10] Client feedback obtained twice per year using statewide format; data used by team to consider changes in court operations. </a:t>
            </a:r>
          </a:p>
          <a:p>
            <a:pPr lvl="0"/>
            <a:r>
              <a:rPr lang="en-US" dirty="0"/>
              <a:t>[5.12] Program evaluation results/recommendations reviewed and implemented, used to make program modifications </a:t>
            </a:r>
          </a:p>
          <a:p>
            <a:pPr lvl="0"/>
            <a:r>
              <a:rPr lang="en-US" dirty="0"/>
              <a:t>[6.4] Trial Court Administrator in each District convenes an annual meeting to discuss district-wide issues affecting program operations and outcomes. </a:t>
            </a:r>
          </a:p>
          <a:p>
            <a:pPr lvl="0"/>
            <a:r>
              <a:rPr lang="en-US" dirty="0"/>
              <a:t>[6.6]Judge convenes team meeting at least 2 times per year for training for entire team (Coordinator assesses training needs and arranges training) </a:t>
            </a:r>
          </a:p>
          <a:p>
            <a:pPr marL="0" indent="0">
              <a:buNone/>
            </a:pPr>
            <a:r>
              <a:rPr lang="en-US" i="1" dirty="0"/>
              <a:t>Practices Based on NPC Research Findings</a:t>
            </a:r>
            <a:r>
              <a:rPr lang="en-US" dirty="0"/>
              <a:t>: </a:t>
            </a:r>
          </a:p>
          <a:p>
            <a:pPr lvl="0"/>
            <a:r>
              <a:rPr lang="en-US" dirty="0"/>
              <a:t>Estimate time between arrest and referral is 50 days or less </a:t>
            </a:r>
          </a:p>
          <a:p>
            <a:pPr lvl="0"/>
            <a:r>
              <a:rPr lang="en-US" dirty="0"/>
              <a:t>Program offers health care and/or dental care </a:t>
            </a:r>
          </a:p>
          <a:p>
            <a:pPr lvl="0"/>
            <a:r>
              <a:rPr lang="en-US" dirty="0"/>
              <a:t>Team members are given a copy of the guidelines for sanctions </a:t>
            </a:r>
          </a:p>
          <a:p>
            <a:pPr lvl="0"/>
            <a:r>
              <a:rPr lang="en-US" dirty="0"/>
              <a:t>New hires to the drug court complete formal training/orientation </a:t>
            </a:r>
          </a:p>
        </p:txBody>
      </p:sp>
    </p:spTree>
    <p:extLst>
      <p:ext uri="{BB962C8B-B14F-4D97-AF65-F5344CB8AC3E}">
        <p14:creationId xmlns:p14="http://schemas.microsoft.com/office/powerpoint/2010/main" val="1767208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0643" y="3352800"/>
            <a:ext cx="7759815" cy="2333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04800"/>
            <a:ext cx="7762637" cy="28341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9738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dirty="0" smtClean="0"/>
              <a:t>FDC outcome Evaluation Key Findings:</a:t>
            </a:r>
            <a:endParaRPr lang="en-US" dirty="0"/>
          </a:p>
        </p:txBody>
      </p:sp>
      <p:sp>
        <p:nvSpPr>
          <p:cNvPr id="3" name="Content Placeholder 2"/>
          <p:cNvSpPr>
            <a:spLocks noGrp="1"/>
          </p:cNvSpPr>
          <p:nvPr>
            <p:ph idx="1"/>
          </p:nvPr>
        </p:nvSpPr>
        <p:spPr>
          <a:xfrm>
            <a:off x="457200" y="1600200"/>
            <a:ext cx="8229600" cy="4724400"/>
          </a:xfrm>
        </p:spPr>
        <p:txBody>
          <a:bodyPr>
            <a:normAutofit fontScale="92500"/>
          </a:bodyPr>
          <a:lstStyle/>
          <a:p>
            <a:r>
              <a:rPr lang="en-US" b="1" dirty="0">
                <a:latin typeface="+mj-lt"/>
              </a:rPr>
              <a:t>Greater use of jail as a sanction </a:t>
            </a:r>
            <a:r>
              <a:rPr lang="en-US" b="1" dirty="0" smtClean="0">
                <a:latin typeface="+mj-lt"/>
              </a:rPr>
              <a:t>=   higher risk </a:t>
            </a:r>
            <a:r>
              <a:rPr lang="en-US" b="1" dirty="0">
                <a:latin typeface="+mj-lt"/>
              </a:rPr>
              <a:t>of recidivism.</a:t>
            </a:r>
          </a:p>
          <a:p>
            <a:r>
              <a:rPr lang="en-US" b="1" dirty="0">
                <a:latin typeface="+mj-lt"/>
              </a:rPr>
              <a:t>Higher levels of family engagement   </a:t>
            </a:r>
            <a:r>
              <a:rPr lang="en-US" b="1" dirty="0" smtClean="0">
                <a:latin typeface="+mj-lt"/>
              </a:rPr>
              <a:t>=  lower risk </a:t>
            </a:r>
            <a:r>
              <a:rPr lang="en-US" b="1" dirty="0">
                <a:latin typeface="+mj-lt"/>
              </a:rPr>
              <a:t>of recidivism</a:t>
            </a:r>
            <a:r>
              <a:rPr lang="en-US" b="1" dirty="0" smtClean="0">
                <a:latin typeface="+mj-lt"/>
              </a:rPr>
              <a:t>.</a:t>
            </a:r>
          </a:p>
          <a:p>
            <a:r>
              <a:rPr lang="en-US" b="1" dirty="0">
                <a:latin typeface="+mj-lt"/>
              </a:rPr>
              <a:t>Offenders in courts that reduce hearings in later phases have a 30% lower risk of recidivating</a:t>
            </a:r>
            <a:endParaRPr lang="en-US" b="1" dirty="0" smtClean="0">
              <a:latin typeface="+mj-lt"/>
            </a:endParaRPr>
          </a:p>
          <a:p>
            <a:r>
              <a:rPr lang="en-US" b="1" dirty="0" smtClean="0">
                <a:latin typeface="+mj-lt"/>
              </a:rPr>
              <a:t>One </a:t>
            </a:r>
            <a:r>
              <a:rPr lang="en-US" b="1" dirty="0">
                <a:latin typeface="+mj-lt"/>
              </a:rPr>
              <a:t>additional hour individual treatment </a:t>
            </a:r>
          </a:p>
          <a:p>
            <a:pPr marL="0" indent="0">
              <a:buNone/>
            </a:pPr>
            <a:r>
              <a:rPr lang="en-US" b="1" dirty="0">
                <a:latin typeface="+mj-lt"/>
              </a:rPr>
              <a:t>    2% decrease in risk of recidivism.</a:t>
            </a:r>
          </a:p>
          <a:p>
            <a:r>
              <a:rPr lang="en-US" b="1" dirty="0">
                <a:latin typeface="+mj-lt"/>
              </a:rPr>
              <a:t>One additional hour recovery support services</a:t>
            </a:r>
          </a:p>
          <a:p>
            <a:pPr marL="0" indent="0">
              <a:buNone/>
            </a:pPr>
            <a:r>
              <a:rPr lang="en-US" b="1" dirty="0">
                <a:latin typeface="+mj-lt"/>
              </a:rPr>
              <a:t>    3% decrease in risk of recidivism.  </a:t>
            </a:r>
            <a:endParaRPr lang="en-US" b="1" dirty="0" smtClean="0">
              <a:latin typeface="+mj-lt"/>
            </a:endParaRPr>
          </a:p>
          <a:p>
            <a:r>
              <a:rPr lang="en-US" b="1" dirty="0">
                <a:latin typeface="+mj-lt"/>
              </a:rPr>
              <a:t>A decrease in treatment in later phases increases the likelihood of graduation. </a:t>
            </a:r>
          </a:p>
          <a:p>
            <a:pPr marL="0" indent="0">
              <a:buNone/>
            </a:pPr>
            <a:endParaRPr lang="en-US" dirty="0"/>
          </a:p>
          <a:p>
            <a:endParaRPr lang="en-US" dirty="0"/>
          </a:p>
        </p:txBody>
      </p:sp>
    </p:spTree>
    <p:extLst>
      <p:ext uri="{BB962C8B-B14F-4D97-AF65-F5344CB8AC3E}">
        <p14:creationId xmlns:p14="http://schemas.microsoft.com/office/powerpoint/2010/main" val="1805672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57200" y="914400"/>
            <a:ext cx="8229600" cy="3657599"/>
          </a:xfrm>
          <a:prstGeom prst="rect">
            <a:avLst/>
          </a:prstGeom>
          <a:noFill/>
          <a:ln w="22225" cmpd="thickThin">
            <a:solidFill>
              <a:schemeClr val="accent1"/>
            </a:solidFill>
          </a:ln>
        </p:spPr>
      </p:pic>
    </p:spTree>
    <p:extLst>
      <p:ext uri="{BB962C8B-B14F-4D97-AF65-F5344CB8AC3E}">
        <p14:creationId xmlns:p14="http://schemas.microsoft.com/office/powerpoint/2010/main" val="2226983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pPr marL="0" indent="0">
              <a:buNone/>
            </a:pPr>
            <a:endParaRPr lang="en-US" dirty="0" smtClean="0">
              <a:hlinkClick r:id="rId2"/>
            </a:endParaRPr>
          </a:p>
          <a:p>
            <a:endParaRPr lang="en-US"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76200"/>
            <a:ext cx="5455836" cy="678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3426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33600" y="119778"/>
            <a:ext cx="4625275" cy="65096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2413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marL="0" indent="0">
              <a:buNone/>
            </a:pPr>
            <a:r>
              <a:rPr lang="en-US" dirty="0" smtClean="0"/>
              <a:t>Collecting data and using evaluations to make programmatic changes results in better outcomes!</a:t>
            </a:r>
          </a:p>
          <a:p>
            <a:endParaRPr lang="en-US" dirty="0" smtClean="0"/>
          </a:p>
          <a:p>
            <a:r>
              <a:rPr lang="en-US" u="sng" dirty="0" smtClean="0"/>
              <a:t>Who says so? </a:t>
            </a:r>
            <a:r>
              <a:rPr lang="en-US" dirty="0" smtClean="0"/>
              <a:t>NPC Research, NADCP, &amp; Idaho Standards </a:t>
            </a:r>
          </a:p>
          <a:p>
            <a:endParaRPr lang="en-US" dirty="0" smtClean="0"/>
          </a:p>
          <a:p>
            <a:r>
              <a:rPr lang="en-US" u="sng" dirty="0" smtClean="0"/>
              <a:t>What Data and What Evaluations</a:t>
            </a:r>
            <a:r>
              <a:rPr lang="en-US" dirty="0" smtClean="0"/>
              <a:t>? Utilization Report data, ISTARS/dashboard data, peer review recommendations, &amp; Idaho Outcome Evaluations</a:t>
            </a:r>
          </a:p>
          <a:p>
            <a:endParaRPr lang="en-US" dirty="0"/>
          </a:p>
          <a:p>
            <a:r>
              <a:rPr lang="en-US" u="sng" dirty="0" smtClean="0"/>
              <a:t>How can you use this data to make changes?</a:t>
            </a:r>
            <a:endParaRPr lang="en-US" u="sng" dirty="0"/>
          </a:p>
        </p:txBody>
      </p:sp>
    </p:spTree>
    <p:extLst>
      <p:ext uri="{BB962C8B-B14F-4D97-AF65-F5344CB8AC3E}">
        <p14:creationId xmlns:p14="http://schemas.microsoft.com/office/powerpoint/2010/main" val="942432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0200" y="34636"/>
            <a:ext cx="5335388" cy="6659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395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42288"/>
          </a:xfrm>
        </p:spPr>
        <p:txBody>
          <a:bodyPr>
            <a:normAutofit fontScale="90000"/>
          </a:bodyPr>
          <a:lstStyle/>
          <a:p>
            <a:r>
              <a:rPr lang="en-US" u="sng" dirty="0" smtClean="0"/>
              <a:t/>
            </a:r>
            <a:br>
              <a:rPr lang="en-US" u="sng" dirty="0" smtClean="0"/>
            </a:br>
            <a:r>
              <a:rPr lang="en-US" u="sng" dirty="0" smtClean="0"/>
              <a:t>How </a:t>
            </a:r>
            <a:r>
              <a:rPr lang="en-US" u="sng" dirty="0"/>
              <a:t>can you use this data to make changes</a:t>
            </a:r>
            <a:r>
              <a:rPr lang="en-US" u="sng" dirty="0" smtClean="0"/>
              <a:t>?</a:t>
            </a:r>
            <a:endParaRPr lang="en-US" dirty="0"/>
          </a:p>
        </p:txBody>
      </p:sp>
      <p:sp>
        <p:nvSpPr>
          <p:cNvPr id="3" name="Content Placeholder 2"/>
          <p:cNvSpPr>
            <a:spLocks noGrp="1"/>
          </p:cNvSpPr>
          <p:nvPr>
            <p:ph idx="1"/>
          </p:nvPr>
        </p:nvSpPr>
        <p:spPr/>
        <p:txBody>
          <a:bodyPr/>
          <a:lstStyle/>
          <a:p>
            <a:r>
              <a:rPr lang="en-US" dirty="0" smtClean="0"/>
              <a:t>Review available information</a:t>
            </a:r>
          </a:p>
          <a:p>
            <a:r>
              <a:rPr lang="en-US" dirty="0" smtClean="0"/>
              <a:t>Meetings not </a:t>
            </a:r>
            <a:r>
              <a:rPr lang="en-US" dirty="0" err="1" smtClean="0"/>
              <a:t>Staffings</a:t>
            </a:r>
            <a:endParaRPr lang="en-US" dirty="0" smtClean="0"/>
          </a:p>
          <a:p>
            <a:r>
              <a:rPr lang="en-US" dirty="0" smtClean="0"/>
              <a:t>Discuss practices/outcomes with team</a:t>
            </a:r>
          </a:p>
          <a:p>
            <a:r>
              <a:rPr lang="en-US" dirty="0" smtClean="0"/>
              <a:t>Set Goals </a:t>
            </a:r>
          </a:p>
          <a:p>
            <a:r>
              <a:rPr lang="en-US" dirty="0" smtClean="0"/>
              <a:t>Periodic check-ins for follow-up</a:t>
            </a:r>
          </a:p>
          <a:p>
            <a:r>
              <a:rPr lang="en-US" dirty="0" smtClean="0"/>
              <a:t>Ask! advice, assistance, analysis, etc.</a:t>
            </a:r>
          </a:p>
          <a:p>
            <a:r>
              <a:rPr lang="en-US" dirty="0" smtClean="0"/>
              <a:t>Achieve Goals!</a:t>
            </a:r>
          </a:p>
          <a:p>
            <a:endParaRPr lang="en-US" dirty="0" smtClean="0"/>
          </a:p>
          <a:p>
            <a:endParaRPr lang="en-US" dirty="0"/>
          </a:p>
        </p:txBody>
      </p:sp>
    </p:spTree>
    <p:extLst>
      <p:ext uri="{BB962C8B-B14F-4D97-AF65-F5344CB8AC3E}">
        <p14:creationId xmlns:p14="http://schemas.microsoft.com/office/powerpoint/2010/main" val="3616841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828800"/>
          </a:xfrm>
        </p:spPr>
        <p:txBody>
          <a:bodyPr>
            <a:normAutofit fontScale="90000"/>
          </a:bodyPr>
          <a:lstStyle/>
          <a:p>
            <a:pPr algn="ctr"/>
            <a:r>
              <a:rPr lang="en-US" sz="6700" dirty="0" smtClean="0"/>
              <a:t/>
            </a:r>
            <a:br>
              <a:rPr lang="en-US" sz="6700" dirty="0" smtClean="0"/>
            </a:br>
            <a:r>
              <a:rPr lang="en-US" sz="6700" dirty="0"/>
              <a:t/>
            </a:r>
            <a:br>
              <a:rPr lang="en-US" sz="6700" dirty="0"/>
            </a:br>
            <a:r>
              <a:rPr lang="en-US" sz="6700" dirty="0" smtClean="0"/>
              <a:t/>
            </a:r>
            <a:br>
              <a:rPr lang="en-US" sz="6700" dirty="0" smtClean="0"/>
            </a:br>
            <a:r>
              <a:rPr lang="en-US" sz="6700" dirty="0"/>
              <a:t/>
            </a:r>
            <a:br>
              <a:rPr lang="en-US" sz="6700" dirty="0"/>
            </a:br>
            <a:r>
              <a:rPr lang="en-US" sz="6700" dirty="0" smtClean="0"/>
              <a:t/>
            </a:r>
            <a:br>
              <a:rPr lang="en-US" sz="6700" dirty="0" smtClean="0"/>
            </a:br>
            <a:r>
              <a:rPr lang="en-US" sz="6700" dirty="0"/>
              <a:t/>
            </a:r>
            <a:br>
              <a:rPr lang="en-US" sz="6700" dirty="0"/>
            </a:br>
            <a:r>
              <a:rPr lang="en-US" sz="6700" dirty="0" smtClean="0"/>
              <a:t>Remember</a:t>
            </a:r>
            <a:r>
              <a:rPr lang="en-US" sz="6700" dirty="0"/>
              <a:t>!</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sz="3200" dirty="0" smtClean="0"/>
              <a:t>Better outcomes = making changes based on data </a:t>
            </a:r>
            <a:endParaRPr lang="en-US" sz="3200" dirty="0"/>
          </a:p>
        </p:txBody>
      </p:sp>
    </p:spTree>
    <p:extLst>
      <p:ext uri="{BB962C8B-B14F-4D97-AF65-F5344CB8AC3E}">
        <p14:creationId xmlns:p14="http://schemas.microsoft.com/office/powerpoint/2010/main" val="195926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Questions?</a:t>
            </a:r>
          </a:p>
          <a:p>
            <a:endParaRPr lang="en-US" dirty="0"/>
          </a:p>
        </p:txBody>
      </p:sp>
    </p:spTree>
    <p:extLst>
      <p:ext uri="{BB962C8B-B14F-4D97-AF65-F5344CB8AC3E}">
        <p14:creationId xmlns:p14="http://schemas.microsoft.com/office/powerpoint/2010/main" val="7786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9164" y="1676400"/>
            <a:ext cx="8305800" cy="4524315"/>
          </a:xfrm>
          <a:prstGeom prst="rect">
            <a:avLst/>
          </a:prstGeom>
        </p:spPr>
        <p:txBody>
          <a:bodyPr wrap="square">
            <a:spAutoFit/>
          </a:bodyPr>
          <a:lstStyle/>
          <a:p>
            <a:r>
              <a:rPr lang="en-US" b="1" dirty="0"/>
              <a:t>Drug Court Best Practices </a:t>
            </a:r>
            <a:endParaRPr lang="en-US" dirty="0"/>
          </a:p>
          <a:p>
            <a:r>
              <a:rPr lang="en-US" b="1" dirty="0"/>
              <a:t>(Practices Related to Significant Reductions in Recidivism and Higher Cost Savings</a:t>
            </a:r>
            <a:r>
              <a:rPr lang="en-US" b="1" dirty="0" smtClean="0"/>
              <a:t>)</a:t>
            </a:r>
          </a:p>
          <a:p>
            <a:r>
              <a:rPr lang="en-US" dirty="0" smtClean="0"/>
              <a:t>-</a:t>
            </a:r>
            <a:r>
              <a:rPr lang="en-US" dirty="0"/>
              <a:t>69 drug courts were included in an analysis that examined the drug court ten key components compared to </a:t>
            </a:r>
            <a:r>
              <a:rPr lang="en-US" dirty="0" smtClean="0"/>
              <a:t>outcomes</a:t>
            </a:r>
          </a:p>
          <a:p>
            <a:endParaRPr lang="en-US" dirty="0"/>
          </a:p>
          <a:p>
            <a:r>
              <a:rPr lang="en-US" dirty="0"/>
              <a:t>Key Component # 8-</a:t>
            </a:r>
            <a:r>
              <a:rPr lang="en-US" b="1" dirty="0"/>
              <a:t>Monitoring and evaluation measure the achievement of program goals and gauge effectiveness</a:t>
            </a:r>
            <a:endParaRPr lang="en-US" dirty="0"/>
          </a:p>
          <a:p>
            <a:endParaRPr lang="en-US" dirty="0" smtClean="0"/>
          </a:p>
          <a:p>
            <a:r>
              <a:rPr lang="en-US" dirty="0" smtClean="0"/>
              <a:t>FINDINGS</a:t>
            </a:r>
            <a:r>
              <a:rPr lang="en-US" dirty="0"/>
              <a:t>!</a:t>
            </a:r>
          </a:p>
          <a:p>
            <a:endParaRPr lang="en-US" sz="2400" b="1" dirty="0" smtClean="0"/>
          </a:p>
          <a:p>
            <a:r>
              <a:rPr lang="en-US" sz="2400" b="1" dirty="0" smtClean="0"/>
              <a:t>8.1</a:t>
            </a:r>
            <a:r>
              <a:rPr lang="en-US" sz="2400" b="1" dirty="0"/>
              <a:t>	The results of program evaluations have led to 	modifications </a:t>
            </a:r>
            <a:r>
              <a:rPr lang="en-US" sz="2400" b="1" dirty="0" smtClean="0"/>
              <a:t>in </a:t>
            </a:r>
            <a:r>
              <a:rPr lang="en-US" sz="2400" b="1" dirty="0"/>
              <a:t>drug court operations</a:t>
            </a:r>
            <a:endParaRPr lang="en-US" sz="2400" dirty="0"/>
          </a:p>
          <a:p>
            <a:r>
              <a:rPr lang="en-US" dirty="0"/>
              <a:t> </a:t>
            </a:r>
          </a:p>
          <a:p>
            <a:endParaRPr lang="en-US" dirty="0"/>
          </a:p>
        </p:txBody>
      </p:sp>
      <p:sp>
        <p:nvSpPr>
          <p:cNvPr id="6" name="Rectangle 5"/>
          <p:cNvSpPr/>
          <p:nvPr/>
        </p:nvSpPr>
        <p:spPr>
          <a:xfrm>
            <a:off x="381000" y="5181600"/>
            <a:ext cx="8305800" cy="369332"/>
          </a:xfrm>
          <a:prstGeom prst="rect">
            <a:avLst/>
          </a:prstGeom>
        </p:spPr>
        <p:txBody>
          <a:bodyPr wrap="square">
            <a:spAutoFit/>
          </a:bodyPr>
          <a:lstStyle/>
          <a:p>
            <a:endParaRPr lang="en-US" dirty="0"/>
          </a:p>
        </p:txBody>
      </p:sp>
      <p:sp>
        <p:nvSpPr>
          <p:cNvPr id="8" name="Title 1"/>
          <p:cNvSpPr>
            <a:spLocks noGrp="1"/>
          </p:cNvSpPr>
          <p:nvPr>
            <p:ph type="title"/>
          </p:nvPr>
        </p:nvSpPr>
        <p:spPr>
          <a:xfrm>
            <a:off x="381000" y="762000"/>
            <a:ext cx="8229600" cy="609600"/>
          </a:xfrm>
        </p:spPr>
        <p:txBody>
          <a:bodyPr>
            <a:normAutofit fontScale="90000"/>
          </a:bodyPr>
          <a:lstStyle/>
          <a:p>
            <a:r>
              <a:rPr lang="en-US" dirty="0" err="1" smtClean="0"/>
              <a:t>Who?NPC</a:t>
            </a:r>
            <a:r>
              <a:rPr lang="en-US" dirty="0" smtClean="0"/>
              <a:t> Research </a:t>
            </a:r>
            <a:endParaRPr lang="en-US" dirty="0"/>
          </a:p>
        </p:txBody>
      </p:sp>
    </p:spTree>
    <p:extLst>
      <p:ext uri="{BB962C8B-B14F-4D97-AF65-F5344CB8AC3E}">
        <p14:creationId xmlns:p14="http://schemas.microsoft.com/office/powerpoint/2010/main" val="4030670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5608320"/>
          </a:xfrm>
        </p:spPr>
        <p:txBody>
          <a:bodyPr>
            <a:normAutofit fontScale="92500" lnSpcReduction="10000"/>
          </a:bodyPr>
          <a:lstStyle/>
          <a:p>
            <a:pPr marL="0" indent="0" fontAlgn="t">
              <a:buNone/>
            </a:pPr>
            <a:r>
              <a:rPr lang="en-US" b="1" dirty="0" err="1" smtClean="0"/>
              <a:t>Cont</a:t>
            </a:r>
            <a:r>
              <a:rPr lang="en-US" b="1" dirty="0" smtClean="0"/>
              <a:t>…</a:t>
            </a:r>
          </a:p>
          <a:p>
            <a:pPr marL="0" indent="0" fontAlgn="t">
              <a:buNone/>
            </a:pPr>
            <a:endParaRPr lang="en-US" b="1" dirty="0" smtClean="0"/>
          </a:p>
          <a:p>
            <a:pPr fontAlgn="t"/>
            <a:r>
              <a:rPr lang="en-US" b="1" dirty="0" smtClean="0"/>
              <a:t>8.2</a:t>
            </a:r>
            <a:r>
              <a:rPr lang="en-US" b="1" dirty="0"/>
              <a:t>	Review of program data and/or regular reporting of program statistics has led to modifications in drug court </a:t>
            </a:r>
            <a:r>
              <a:rPr lang="en-US" b="1" dirty="0" smtClean="0"/>
              <a:t>operations</a:t>
            </a:r>
          </a:p>
          <a:p>
            <a:pPr fontAlgn="t"/>
            <a:endParaRPr lang="en-US" dirty="0"/>
          </a:p>
          <a:p>
            <a:r>
              <a:rPr lang="en-US" b="1" dirty="0"/>
              <a:t>8.3	The drug court maintains data that are critical to monitoring and evaluation in an electronic database (rather than paper files</a:t>
            </a:r>
            <a:r>
              <a:rPr lang="en-US" b="1" dirty="0" smtClean="0"/>
              <a:t>).</a:t>
            </a:r>
            <a:r>
              <a:rPr lang="en-US" sz="2800" dirty="0">
                <a:hlinkClick r:id="rId2"/>
              </a:rPr>
              <a:t> </a:t>
            </a:r>
            <a:endParaRPr lang="en-US" sz="2800" dirty="0" smtClean="0">
              <a:hlinkClick r:id="rId2"/>
            </a:endParaRPr>
          </a:p>
          <a:p>
            <a:endParaRPr lang="en-US" sz="2800" dirty="0">
              <a:hlinkClick r:id="rId2"/>
            </a:endParaRPr>
          </a:p>
          <a:p>
            <a:endParaRPr lang="en-US" sz="2100" dirty="0" smtClean="0">
              <a:hlinkClick r:id="rId2"/>
            </a:endParaRPr>
          </a:p>
          <a:p>
            <a:pPr marL="0" indent="0">
              <a:buNone/>
            </a:pPr>
            <a:r>
              <a:rPr lang="en-US" sz="1700" dirty="0" smtClean="0">
                <a:hlinkClick r:id="rId2"/>
              </a:rPr>
              <a:t>2008</a:t>
            </a:r>
            <a:r>
              <a:rPr lang="en-US" sz="1700" dirty="0">
                <a:hlinkClick r:id="rId2"/>
              </a:rPr>
              <a:t>. Exploring the Key Components of Drug Courts: A Comparative Study of 18 Adult Drug Courts on Practices, Outcomes and Costs. Drug Court Peer Review-Vol VIII, Issue 1, Special Issue. “What Works” The Ten Key Components of Drug Court: Research Best Practices. Pgs. 60-66.</a:t>
            </a:r>
          </a:p>
          <a:p>
            <a:endParaRPr lang="en-US" sz="1700" dirty="0">
              <a:hlinkClick r:id="rId2"/>
            </a:endParaRPr>
          </a:p>
          <a:p>
            <a:pPr marL="0" indent="0">
              <a:buNone/>
            </a:pPr>
            <a:r>
              <a:rPr lang="en-US" sz="1700" dirty="0">
                <a:hlinkClick r:id="rId2"/>
              </a:rPr>
              <a:t>http://npcresearch.com/wp-content/uploads/NIJ_Cross-site_Final_Report_03082.pdf</a:t>
            </a:r>
            <a:endParaRPr lang="en-US" sz="1700" i="1" dirty="0">
              <a:hlinkClick r:id="rId2"/>
            </a:endParaRPr>
          </a:p>
          <a:p>
            <a:pPr fontAlgn="t"/>
            <a:endParaRPr lang="en-US" dirty="0"/>
          </a:p>
          <a:p>
            <a:endParaRPr lang="en-US" dirty="0"/>
          </a:p>
        </p:txBody>
      </p:sp>
    </p:spTree>
    <p:extLst>
      <p:ext uri="{BB962C8B-B14F-4D97-AF65-F5344CB8AC3E}">
        <p14:creationId xmlns:p14="http://schemas.microsoft.com/office/powerpoint/2010/main" val="2120354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rmAutofit fontScale="92500" lnSpcReduction="20000"/>
          </a:bodyPr>
          <a:lstStyle/>
          <a:p>
            <a:pPr marL="0" indent="0">
              <a:buNone/>
            </a:pPr>
            <a:r>
              <a:rPr lang="en-US" b="1" u="sng" dirty="0" smtClean="0"/>
              <a:t>Top Ten Practices for </a:t>
            </a:r>
            <a:r>
              <a:rPr lang="en-US" sz="3500" b="1" u="sng" dirty="0" smtClean="0"/>
              <a:t>Reducing Recidivism</a:t>
            </a:r>
          </a:p>
          <a:p>
            <a:pPr marL="0" indent="0">
              <a:buNone/>
            </a:pPr>
            <a:r>
              <a:rPr lang="en-US" dirty="0" smtClean="0"/>
              <a:t>Drug </a:t>
            </a:r>
            <a:r>
              <a:rPr lang="en-US" dirty="0"/>
              <a:t>Courts where internal review of the data and program statistics led to modifications in program operations had </a:t>
            </a:r>
            <a:r>
              <a:rPr lang="en-US" sz="3000" b="1" u="sng" dirty="0"/>
              <a:t>105%</a:t>
            </a:r>
            <a:r>
              <a:rPr lang="en-US" sz="3000" dirty="0"/>
              <a:t> </a:t>
            </a:r>
            <a:r>
              <a:rPr lang="en-US" dirty="0"/>
              <a:t>greater reductions in recidivism. </a:t>
            </a:r>
            <a:endParaRPr lang="en-US" dirty="0" smtClean="0"/>
          </a:p>
          <a:p>
            <a:pPr marL="0" indent="0">
              <a:buNone/>
            </a:pPr>
            <a:endParaRPr lang="en-US" dirty="0" smtClean="0"/>
          </a:p>
          <a:p>
            <a:pPr marL="0" indent="0">
              <a:buNone/>
            </a:pPr>
            <a:r>
              <a:rPr lang="en-US" dirty="0" smtClean="0"/>
              <a:t>The </a:t>
            </a:r>
            <a:r>
              <a:rPr lang="en-US" dirty="0"/>
              <a:t>key elements to this best practice are twofold</a:t>
            </a:r>
            <a:r>
              <a:rPr lang="en-US" dirty="0" smtClean="0"/>
              <a:t>:</a:t>
            </a:r>
          </a:p>
          <a:p>
            <a:pPr marL="0" indent="0">
              <a:buNone/>
            </a:pPr>
            <a:r>
              <a:rPr lang="en-US" dirty="0" smtClean="0"/>
              <a:t>1) The </a:t>
            </a:r>
            <a:r>
              <a:rPr lang="en-US" dirty="0"/>
              <a:t>program uses an </a:t>
            </a:r>
            <a:r>
              <a:rPr lang="en-US" u="sng" dirty="0"/>
              <a:t>electronic data collection and management system </a:t>
            </a:r>
            <a:r>
              <a:rPr lang="en-US" dirty="0"/>
              <a:t>that allows staff to provide the Drug Court with relevant statistics on program performance and operations, which the team can use to garner insights into its performance, guide improvements, and reveal areas where training is needed. </a:t>
            </a:r>
          </a:p>
          <a:p>
            <a:pPr marL="0" indent="0">
              <a:buNone/>
            </a:pPr>
            <a:r>
              <a:rPr lang="en-US" dirty="0" smtClean="0"/>
              <a:t>2) The </a:t>
            </a:r>
            <a:r>
              <a:rPr lang="en-US" dirty="0"/>
              <a:t>Drug Court uses the data as a basis for </a:t>
            </a:r>
            <a:r>
              <a:rPr lang="en-US" u="sng" dirty="0"/>
              <a:t>practical program change </a:t>
            </a:r>
            <a:r>
              <a:rPr lang="en-US" dirty="0"/>
              <a:t>and continues to use it to monitor progress</a:t>
            </a:r>
          </a:p>
        </p:txBody>
      </p:sp>
      <p:sp>
        <p:nvSpPr>
          <p:cNvPr id="4" name="Title 1"/>
          <p:cNvSpPr>
            <a:spLocks noGrp="1"/>
          </p:cNvSpPr>
          <p:nvPr>
            <p:ph type="title"/>
          </p:nvPr>
        </p:nvSpPr>
        <p:spPr>
          <a:xfrm>
            <a:off x="533400" y="533400"/>
            <a:ext cx="8229600" cy="762000"/>
          </a:xfrm>
        </p:spPr>
        <p:txBody>
          <a:bodyPr>
            <a:normAutofit/>
          </a:bodyPr>
          <a:lstStyle/>
          <a:p>
            <a:r>
              <a:rPr lang="en-US" sz="4400" dirty="0" smtClean="0"/>
              <a:t>NPC Research</a:t>
            </a:r>
            <a:endParaRPr lang="en-US" sz="4400" dirty="0"/>
          </a:p>
        </p:txBody>
      </p:sp>
    </p:spTree>
    <p:extLst>
      <p:ext uri="{BB962C8B-B14F-4D97-AF65-F5344CB8AC3E}">
        <p14:creationId xmlns:p14="http://schemas.microsoft.com/office/powerpoint/2010/main" val="3576774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70000" lnSpcReduction="20000"/>
          </a:bodyPr>
          <a:lstStyle/>
          <a:p>
            <a:pPr marL="0" indent="0">
              <a:buNone/>
            </a:pPr>
            <a:r>
              <a:rPr lang="en-US" sz="3400" b="1" u="sng" dirty="0" smtClean="0"/>
              <a:t>Top </a:t>
            </a:r>
            <a:r>
              <a:rPr lang="en-US" sz="3400" b="1" u="sng" dirty="0"/>
              <a:t>Ten Practices for </a:t>
            </a:r>
            <a:r>
              <a:rPr lang="en-US" sz="4600" b="1" u="sng" dirty="0"/>
              <a:t>Cost Savings </a:t>
            </a:r>
          </a:p>
          <a:p>
            <a:pPr marL="0" indent="0">
              <a:buNone/>
            </a:pPr>
            <a:r>
              <a:rPr lang="en-US" dirty="0" smtClean="0"/>
              <a:t>Many </a:t>
            </a:r>
            <a:r>
              <a:rPr lang="en-US" dirty="0"/>
              <a:t>of the top ten practices for reducing recidivism are the same ones that also contribute to saving costs. </a:t>
            </a:r>
            <a:r>
              <a:rPr lang="en-US" dirty="0" smtClean="0"/>
              <a:t>These findings are both in the top ten for reducing recidivism </a:t>
            </a:r>
            <a:r>
              <a:rPr lang="en-US" u="sng" dirty="0" smtClean="0"/>
              <a:t>and</a:t>
            </a:r>
            <a:r>
              <a:rPr lang="en-US" dirty="0" smtClean="0"/>
              <a:t> costs!</a:t>
            </a:r>
          </a:p>
          <a:p>
            <a:pPr marL="0" indent="0">
              <a:buNone/>
            </a:pPr>
            <a:endParaRPr lang="en-US" dirty="0" smtClean="0"/>
          </a:p>
          <a:p>
            <a:r>
              <a:rPr lang="en-US" sz="2900" dirty="0" smtClean="0"/>
              <a:t>1</a:t>
            </a:r>
            <a:r>
              <a:rPr lang="en-US" sz="2900" dirty="0"/>
              <a:t>. Drug Courts where internal review of the data and program statistics led to modifications in program operations had </a:t>
            </a:r>
            <a:r>
              <a:rPr lang="en-US" sz="4000" b="1" u="sng" dirty="0"/>
              <a:t>131%</a:t>
            </a:r>
            <a:r>
              <a:rPr lang="en-US" sz="4000" dirty="0"/>
              <a:t> </a:t>
            </a:r>
            <a:r>
              <a:rPr lang="en-US" sz="2900" dirty="0"/>
              <a:t>higher cost </a:t>
            </a:r>
            <a:r>
              <a:rPr lang="en-US" sz="2900" dirty="0" smtClean="0"/>
              <a:t>savings…Regularly </a:t>
            </a:r>
            <a:r>
              <a:rPr lang="en-US" sz="2900" dirty="0"/>
              <a:t>monitoring data further provides feedback that the team can use to make necessary adjustments to meet goals in a timely and regular manner. </a:t>
            </a:r>
            <a:endParaRPr lang="en-US" sz="2900" dirty="0" smtClean="0"/>
          </a:p>
          <a:p>
            <a:endParaRPr lang="en-US" sz="2900" b="1" u="sng" dirty="0"/>
          </a:p>
          <a:p>
            <a:r>
              <a:rPr lang="en-US" sz="2900" dirty="0"/>
              <a:t>2. Drug Courts that had evaluations conducted by independent evaluators and used them to make modifications in Drug Court operations had </a:t>
            </a:r>
            <a:r>
              <a:rPr lang="en-US" sz="4000" b="1" u="sng" dirty="0"/>
              <a:t>100%</a:t>
            </a:r>
            <a:r>
              <a:rPr lang="en-US" sz="4000" dirty="0"/>
              <a:t> </a:t>
            </a:r>
            <a:r>
              <a:rPr lang="en-US" sz="2900" dirty="0"/>
              <a:t>greater cost </a:t>
            </a:r>
            <a:r>
              <a:rPr lang="en-US" sz="2900" dirty="0" smtClean="0"/>
              <a:t>savings…this </a:t>
            </a:r>
            <a:r>
              <a:rPr lang="en-US" sz="2900" dirty="0"/>
              <a:t>practice depends on the program’s willingness to make changes based on data and to continue to use data to monitor progress. </a:t>
            </a:r>
            <a:endParaRPr lang="en-US" b="1" u="sng" dirty="0"/>
          </a:p>
          <a:p>
            <a:pPr marL="0" indent="0">
              <a:buNone/>
            </a:pPr>
            <a:r>
              <a:rPr lang="en-US" sz="2300" dirty="0" smtClean="0">
                <a:hlinkClick r:id="rId2"/>
              </a:rPr>
              <a:t>2012. Drug Court Peer Review-Vol VIII, Issue 1, Special Issue. “What Works” The Ten Key Components of Drug Court: Research Best Practices. </a:t>
            </a:r>
            <a:r>
              <a:rPr lang="en-US" sz="2300" dirty="0">
                <a:hlinkClick r:id="rId2"/>
              </a:rPr>
              <a:t>P</a:t>
            </a:r>
            <a:r>
              <a:rPr lang="en-US" sz="2300" dirty="0" smtClean="0">
                <a:hlinkClick r:id="rId2"/>
              </a:rPr>
              <a:t>gs. 25-31</a:t>
            </a:r>
          </a:p>
          <a:p>
            <a:pPr marL="0" indent="0">
              <a:buNone/>
            </a:pPr>
            <a:endParaRPr lang="en-US" sz="2300" dirty="0" smtClean="0">
              <a:hlinkClick r:id="rId2"/>
            </a:endParaRPr>
          </a:p>
          <a:p>
            <a:pPr marL="0" indent="0">
              <a:buNone/>
            </a:pPr>
            <a:r>
              <a:rPr lang="en-US" sz="2300" dirty="0" smtClean="0">
                <a:hlinkClick r:id="rId2"/>
              </a:rPr>
              <a:t>http</a:t>
            </a:r>
            <a:r>
              <a:rPr lang="en-US" sz="2300" dirty="0">
                <a:hlinkClick r:id="rId2"/>
              </a:rPr>
              <a:t>://</a:t>
            </a:r>
            <a:r>
              <a:rPr lang="en-US" sz="2300" dirty="0" smtClean="0">
                <a:hlinkClick r:id="rId2"/>
              </a:rPr>
              <a:t>www.ndci.org/sites/default/files/nadcp/DCR_best-practices-in-drug-courts.pdf</a:t>
            </a:r>
            <a:endParaRPr lang="en-US" sz="2300" dirty="0" smtClean="0"/>
          </a:p>
          <a:p>
            <a:pPr marL="0" indent="0">
              <a:buNone/>
            </a:pPr>
            <a:endParaRPr lang="en-US" dirty="0"/>
          </a:p>
        </p:txBody>
      </p:sp>
    </p:spTree>
    <p:extLst>
      <p:ext uri="{BB962C8B-B14F-4D97-AF65-F5344CB8AC3E}">
        <p14:creationId xmlns:p14="http://schemas.microsoft.com/office/powerpoint/2010/main" val="1642496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normAutofit/>
          </a:bodyPr>
          <a:lstStyle/>
          <a:p>
            <a:r>
              <a:rPr lang="en-US" sz="3600" dirty="0" smtClean="0"/>
              <a:t>Who? NADCP Standards Vol II – X. Monitoring and Evaluation- pg.59 </a:t>
            </a:r>
            <a:endParaRPr lang="en-US" sz="3600" dirty="0"/>
          </a:p>
        </p:txBody>
      </p:sp>
      <p:sp>
        <p:nvSpPr>
          <p:cNvPr id="3" name="Content Placeholder 2"/>
          <p:cNvSpPr>
            <a:spLocks noGrp="1"/>
          </p:cNvSpPr>
          <p:nvPr>
            <p:ph idx="1"/>
          </p:nvPr>
        </p:nvSpPr>
        <p:spPr>
          <a:xfrm>
            <a:off x="457200" y="1752600"/>
            <a:ext cx="8229600" cy="4389120"/>
          </a:xfrm>
        </p:spPr>
        <p:txBody>
          <a:bodyPr>
            <a:normAutofit fontScale="85000" lnSpcReduction="20000"/>
          </a:bodyPr>
          <a:lstStyle/>
          <a:p>
            <a:r>
              <a:rPr lang="en-US" dirty="0" smtClean="0"/>
              <a:t>A. Adherence </a:t>
            </a:r>
            <a:r>
              <a:rPr lang="en-US" dirty="0"/>
              <a:t>to Best </a:t>
            </a:r>
            <a:r>
              <a:rPr lang="en-US" dirty="0" smtClean="0"/>
              <a:t>Practices</a:t>
            </a:r>
          </a:p>
          <a:p>
            <a:r>
              <a:rPr lang="en-US" dirty="0" smtClean="0"/>
              <a:t>B. In-Program Outcomes</a:t>
            </a:r>
          </a:p>
          <a:p>
            <a:r>
              <a:rPr lang="en-US" dirty="0" smtClean="0"/>
              <a:t>C</a:t>
            </a:r>
            <a:r>
              <a:rPr lang="en-US" dirty="0"/>
              <a:t>. Criminal </a:t>
            </a:r>
            <a:r>
              <a:rPr lang="en-US" dirty="0" smtClean="0"/>
              <a:t>Recidivism</a:t>
            </a:r>
          </a:p>
          <a:p>
            <a:r>
              <a:rPr lang="en-US" dirty="0"/>
              <a:t>D. Independent Evaluations</a:t>
            </a:r>
          </a:p>
          <a:p>
            <a:r>
              <a:rPr lang="en-US" dirty="0"/>
              <a:t>E. Historically Disadvantaged Groups </a:t>
            </a:r>
          </a:p>
          <a:p>
            <a:r>
              <a:rPr lang="en-US" dirty="0"/>
              <a:t>F. Electronic </a:t>
            </a:r>
            <a:r>
              <a:rPr lang="en-US" dirty="0" smtClean="0"/>
              <a:t>Database</a:t>
            </a:r>
          </a:p>
          <a:p>
            <a:r>
              <a:rPr lang="en-US" sz="2800" dirty="0"/>
              <a:t>G. Timely and Reliable Data Entry </a:t>
            </a:r>
          </a:p>
          <a:p>
            <a:r>
              <a:rPr lang="en-US" sz="2800" dirty="0"/>
              <a:t>H. Intent-to-Treat  </a:t>
            </a:r>
          </a:p>
          <a:p>
            <a:r>
              <a:rPr lang="en-US" sz="2800" dirty="0"/>
              <a:t>I. Comparison Groups</a:t>
            </a:r>
          </a:p>
          <a:p>
            <a:r>
              <a:rPr lang="en-US" sz="2800" dirty="0"/>
              <a:t>J. Time at </a:t>
            </a:r>
            <a:r>
              <a:rPr lang="en-US" sz="2800" dirty="0" smtClean="0"/>
              <a:t>Risk</a:t>
            </a:r>
          </a:p>
          <a:p>
            <a:pPr marL="0" indent="0">
              <a:buNone/>
            </a:pPr>
            <a:endParaRPr lang="en-US" sz="2100" dirty="0">
              <a:hlinkClick r:id="rId2"/>
            </a:endParaRPr>
          </a:p>
          <a:p>
            <a:pPr marL="0" indent="0">
              <a:buNone/>
            </a:pPr>
            <a:r>
              <a:rPr lang="en-US" sz="2100" dirty="0">
                <a:hlinkClick r:id="rId2"/>
              </a:rPr>
              <a:t>http://www.ndcrc.org/sites/default/files/adult_drug_court_best_practice_standards_volume_ii.pdf</a:t>
            </a:r>
            <a:endParaRPr lang="en-US" sz="2100" dirty="0"/>
          </a:p>
          <a:p>
            <a:endParaRPr lang="en-US" sz="2800" dirty="0"/>
          </a:p>
          <a:p>
            <a:endParaRPr lang="en-US" dirty="0"/>
          </a:p>
          <a:p>
            <a:endParaRPr lang="en-US" b="1" dirty="0"/>
          </a:p>
          <a:p>
            <a:endParaRPr lang="en-US" dirty="0"/>
          </a:p>
        </p:txBody>
      </p:sp>
    </p:spTree>
    <p:extLst>
      <p:ext uri="{BB962C8B-B14F-4D97-AF65-F5344CB8AC3E}">
        <p14:creationId xmlns:p14="http://schemas.microsoft.com/office/powerpoint/2010/main" val="2472622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00600"/>
          </a:xfrm>
        </p:spPr>
        <p:txBody>
          <a:bodyPr>
            <a:normAutofit fontScale="55000" lnSpcReduction="20000"/>
          </a:bodyPr>
          <a:lstStyle/>
          <a:p>
            <a:pPr marL="0" indent="0">
              <a:buNone/>
            </a:pPr>
            <a:r>
              <a:rPr lang="en-US" b="1" dirty="0" smtClean="0"/>
              <a:t>*Only Standards are represented here. For the full list, follow the link below</a:t>
            </a:r>
          </a:p>
          <a:p>
            <a:pPr marL="0" indent="0">
              <a:buNone/>
            </a:pPr>
            <a:endParaRPr lang="en-US" sz="2900" b="1" dirty="0" smtClean="0"/>
          </a:p>
          <a:p>
            <a:pPr marL="0" indent="0">
              <a:buNone/>
            </a:pPr>
            <a:r>
              <a:rPr lang="en-US" sz="2900" b="1" dirty="0" smtClean="0"/>
              <a:t>5.0 </a:t>
            </a:r>
            <a:r>
              <a:rPr lang="en-US" sz="2900" b="1" dirty="0"/>
              <a:t>EVALUATION </a:t>
            </a:r>
            <a:endParaRPr lang="en-US" sz="2900" b="1" dirty="0" smtClean="0"/>
          </a:p>
          <a:p>
            <a:pPr marL="0" indent="0">
              <a:buNone/>
            </a:pPr>
            <a:endParaRPr lang="en-US" sz="2900" b="1" dirty="0" smtClean="0"/>
          </a:p>
          <a:p>
            <a:r>
              <a:rPr lang="en-US" sz="2900" b="1" dirty="0" smtClean="0"/>
              <a:t>5.1 </a:t>
            </a:r>
            <a:r>
              <a:rPr lang="en-US" sz="2900" b="1" dirty="0"/>
              <a:t>Specific and measurable criteria marking progress should be established and recorded in ISTARS for each drug court participant (i.e. drug testing results, compliance with program requirements, sanctions and incentives, participation in treatment, payment of fees, etc</a:t>
            </a:r>
            <a:r>
              <a:rPr lang="en-US" sz="2900" b="1" dirty="0" smtClean="0"/>
              <a:t>.).</a:t>
            </a:r>
          </a:p>
          <a:p>
            <a:endParaRPr lang="en-US" sz="2900" b="1" dirty="0" smtClean="0"/>
          </a:p>
          <a:p>
            <a:r>
              <a:rPr lang="en-US" sz="2900" b="1" dirty="0" smtClean="0"/>
              <a:t>5.3 </a:t>
            </a:r>
            <a:r>
              <a:rPr lang="en-US" sz="2900" b="1" dirty="0"/>
              <a:t>Drug Courts shall utilize the ISTARS Drug Court Module to </a:t>
            </a:r>
            <a:r>
              <a:rPr lang="en-US" sz="2900" b="1" dirty="0" smtClean="0"/>
              <a:t>record </a:t>
            </a:r>
            <a:r>
              <a:rPr lang="en-US" sz="2900" b="1" dirty="0"/>
              <a:t>participant information and information on participation, phase movement and graduation</a:t>
            </a:r>
            <a:r>
              <a:rPr lang="en-US" sz="2900" b="1" dirty="0" smtClean="0"/>
              <a:t>.</a:t>
            </a:r>
          </a:p>
          <a:p>
            <a:r>
              <a:rPr lang="en-US" sz="2900" b="1" dirty="0" smtClean="0"/>
              <a:t> </a:t>
            </a:r>
          </a:p>
          <a:p>
            <a:r>
              <a:rPr lang="en-US" sz="2900" b="1" dirty="0" smtClean="0"/>
              <a:t>5.5 </a:t>
            </a:r>
            <a:r>
              <a:rPr lang="en-US" sz="2900" b="1" dirty="0"/>
              <a:t>Drug courts shall provide utilization data to the Idaho Supreme Court promptly by the 10th of the month. The utilization report provides at a minimum, the number of participants active in drug court at the Revised December 12, 2011 15 start of the month, the number of new admissions to drug court during the month, the number of unsuccessful terminations and graduates during the month, and the number of participants </a:t>
            </a:r>
            <a:r>
              <a:rPr lang="en-US" sz="2900" b="1" dirty="0" smtClean="0"/>
              <a:t>enrolled on </a:t>
            </a:r>
            <a:r>
              <a:rPr lang="en-US" sz="2900" b="1" dirty="0"/>
              <a:t>the last day of the </a:t>
            </a:r>
            <a:r>
              <a:rPr lang="en-US" sz="2900" b="1" dirty="0" smtClean="0"/>
              <a:t>month.</a:t>
            </a:r>
            <a:endParaRPr lang="en-US" sz="2900" b="1" dirty="0"/>
          </a:p>
        </p:txBody>
      </p:sp>
      <p:sp>
        <p:nvSpPr>
          <p:cNvPr id="4" name="Title 1"/>
          <p:cNvSpPr>
            <a:spLocks noGrp="1"/>
          </p:cNvSpPr>
          <p:nvPr>
            <p:ph type="title"/>
          </p:nvPr>
        </p:nvSpPr>
        <p:spPr>
          <a:xfrm>
            <a:off x="457200" y="533400"/>
            <a:ext cx="8229600" cy="1143000"/>
          </a:xfrm>
        </p:spPr>
        <p:txBody>
          <a:bodyPr>
            <a:normAutofit/>
          </a:bodyPr>
          <a:lstStyle/>
          <a:p>
            <a:r>
              <a:rPr lang="en-US" sz="3600" dirty="0" smtClean="0"/>
              <a:t>Who? Idaho Standards &amp; Guidelines for Effectiveness And Evaluation- Pgs. 14-15 </a:t>
            </a:r>
            <a:endParaRPr lang="en-US" sz="3600" dirty="0"/>
          </a:p>
        </p:txBody>
      </p:sp>
    </p:spTree>
    <p:extLst>
      <p:ext uri="{BB962C8B-B14F-4D97-AF65-F5344CB8AC3E}">
        <p14:creationId xmlns:p14="http://schemas.microsoft.com/office/powerpoint/2010/main" val="2841837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5638800"/>
          </a:xfrm>
        </p:spPr>
        <p:txBody>
          <a:bodyPr>
            <a:normAutofit fontScale="77500" lnSpcReduction="20000"/>
          </a:bodyPr>
          <a:lstStyle/>
          <a:p>
            <a:r>
              <a:rPr lang="en-US" sz="2300" b="1" dirty="0" smtClean="0"/>
              <a:t>5.8 </a:t>
            </a:r>
            <a:r>
              <a:rPr lang="en-US" sz="2300" b="1" dirty="0"/>
              <a:t>Initial drug court intake information must be obtained for each participant assessed for entry into drug court. Complete intake information must be obtained for all participants who enter drug court. This data must be entered into the ISTARS drug court module. This information is essential to evaluate the effectiveness of the Idaho Drug Courts. </a:t>
            </a:r>
            <a:endParaRPr lang="en-US" sz="2300" b="1" dirty="0" smtClean="0"/>
          </a:p>
          <a:p>
            <a:endParaRPr lang="en-US" sz="2300" b="1" dirty="0"/>
          </a:p>
          <a:p>
            <a:r>
              <a:rPr lang="en-US" sz="2300" b="1" dirty="0" smtClean="0"/>
              <a:t>5.10 </a:t>
            </a:r>
            <a:r>
              <a:rPr lang="en-US" sz="2300" b="1" dirty="0"/>
              <a:t>A client feedback evaluation should be conducted twice-per-year by each drug court. </a:t>
            </a:r>
            <a:endParaRPr lang="en-US" sz="2300" b="1" dirty="0" smtClean="0"/>
          </a:p>
          <a:p>
            <a:endParaRPr lang="en-US" sz="2300" b="1" dirty="0"/>
          </a:p>
          <a:p>
            <a:r>
              <a:rPr lang="en-US" sz="2300" b="1" dirty="0"/>
              <a:t>5.11 An annual report, The Effectiveness of Idaho Drug Courts will be presented to the Governor and the Legislature by the Idaho Drug Court Coordinating Committee, no later than the first day of the Legislative session. </a:t>
            </a:r>
            <a:endParaRPr lang="en-US" sz="2300" b="1" dirty="0" smtClean="0"/>
          </a:p>
          <a:p>
            <a:endParaRPr lang="en-US" sz="2300" b="1" dirty="0"/>
          </a:p>
          <a:p>
            <a:r>
              <a:rPr lang="en-US" sz="2300" b="1" dirty="0"/>
              <a:t>5.12 Evaluation results/ recommendations should be reviewed and implemented on at least an annual basis and be used to analyze operations, modify program procedures, gauge effectiveness, change therapeutic interventions, measure and refine program goals, and make decisions about continuing or expanding the program. </a:t>
            </a:r>
          </a:p>
          <a:p>
            <a:pPr marL="0" indent="0">
              <a:buNone/>
            </a:pPr>
            <a:endParaRPr lang="en-US" sz="2300" dirty="0"/>
          </a:p>
          <a:p>
            <a:pPr marL="0" indent="0">
              <a:buNone/>
            </a:pPr>
            <a:r>
              <a:rPr lang="en-US" sz="2100" dirty="0">
                <a:hlinkClick r:id="rId2"/>
              </a:rPr>
              <a:t>http://</a:t>
            </a:r>
            <a:r>
              <a:rPr lang="en-US" sz="2100" dirty="0" smtClean="0">
                <a:hlinkClick r:id="rId2"/>
              </a:rPr>
              <a:t>www.isc.idaho.gov/psc/DCMHCC_Guidelines_and_Standards_Rev12-2011.pdf</a:t>
            </a:r>
            <a:endParaRPr lang="en-US" sz="2100" dirty="0" smtClean="0"/>
          </a:p>
          <a:p>
            <a:pPr marL="0" indent="0">
              <a:buNone/>
            </a:pPr>
            <a:endParaRPr lang="en-US" dirty="0"/>
          </a:p>
        </p:txBody>
      </p:sp>
    </p:spTree>
    <p:extLst>
      <p:ext uri="{BB962C8B-B14F-4D97-AF65-F5344CB8AC3E}">
        <p14:creationId xmlns:p14="http://schemas.microsoft.com/office/powerpoint/2010/main" val="34037327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16380</TotalTime>
  <Words>1237</Words>
  <Application>Microsoft Office PowerPoint</Application>
  <PresentationFormat>On-screen Show (4:3)</PresentationFormat>
  <Paragraphs>131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Effective Evaluation to Improve Problem-solving Court Outcomes, and More!</vt:lpstr>
      <vt:lpstr>PowerPoint Presentation</vt:lpstr>
      <vt:lpstr>Who?NPC Research </vt:lpstr>
      <vt:lpstr>PowerPoint Presentation</vt:lpstr>
      <vt:lpstr>NPC Research</vt:lpstr>
      <vt:lpstr>PowerPoint Presentation</vt:lpstr>
      <vt:lpstr>Who? NADCP Standards Vol II – X. Monitoring and Evaluation- pg.59 </vt:lpstr>
      <vt:lpstr>Who? Idaho Standards &amp; Guidelines for Effectiveness And Evaluation- Pgs. 14-15 </vt:lpstr>
      <vt:lpstr>PowerPoint Presentation</vt:lpstr>
      <vt:lpstr>PowerPoint Presentation</vt:lpstr>
      <vt:lpstr>ISTARS Data Dashboard Report Sample:</vt:lpstr>
      <vt:lpstr>PowerPoint Presentation</vt:lpstr>
      <vt:lpstr>Peer Review Findings-strengths</vt:lpstr>
      <vt:lpstr>Peer Review-Areas for improvement-</vt:lpstr>
      <vt:lpstr>PowerPoint Presentation</vt:lpstr>
      <vt:lpstr>FDC outcome Evaluation Key Findings:</vt:lpstr>
      <vt:lpstr>PowerPoint Presentation</vt:lpstr>
      <vt:lpstr>PowerPoint Presentation</vt:lpstr>
      <vt:lpstr>PowerPoint Presentation</vt:lpstr>
      <vt:lpstr>PowerPoint Presentation</vt:lpstr>
      <vt:lpstr> How can you use this data to make changes?</vt:lpstr>
      <vt:lpstr>      Remember!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and Reporting Utilization: Slots, Capacity, Termination Types, and More!</dc:title>
  <dc:creator>Scott Ronan</dc:creator>
  <cp:lastModifiedBy>Jodi Jue</cp:lastModifiedBy>
  <cp:revision>51</cp:revision>
  <dcterms:created xsi:type="dcterms:W3CDTF">2015-03-31T14:57:22Z</dcterms:created>
  <dcterms:modified xsi:type="dcterms:W3CDTF">2015-08-24T17:41:08Z</dcterms:modified>
</cp:coreProperties>
</file>