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15.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theme/themeOverride4.xml" ContentType="application/vnd.openxmlformats-officedocument.themeOverride+xml"/>
  <Override PartName="/ppt/charts/chart8.xml" ContentType="application/vnd.openxmlformats-officedocument.drawingml.chart+xml"/>
  <Override PartName="/ppt/notesSlides/notesSlide33.xml" ContentType="application/vnd.openxmlformats-officedocument.presentationml.notesSlide+xml"/>
  <Override PartName="/ppt/charts/chart9.xml" ContentType="application/vnd.openxmlformats-officedocument.drawingml.chart+xml"/>
  <Override PartName="/ppt/notesSlides/notesSlide34.xml" ContentType="application/vnd.openxmlformats-officedocument.presentationml.notesSlide+xml"/>
  <Override PartName="/ppt/charts/chart10.xml" ContentType="application/vnd.openxmlformats-officedocument.drawingml.chart+xml"/>
  <Override PartName="/ppt/theme/themeOverride5.xml" ContentType="application/vnd.openxmlformats-officedocument.themeOverride+xml"/>
  <Override PartName="/ppt/notesSlides/notesSlide35.xml" ContentType="application/vnd.openxmlformats-officedocument.presentationml.notesSlide+xml"/>
  <Override PartName="/ppt/charts/chart11.xml" ContentType="application/vnd.openxmlformats-officedocument.drawingml.chart+xml"/>
  <Override PartName="/ppt/theme/themeOverride6.xml" ContentType="application/vnd.openxmlformats-officedocument.themeOverride+xml"/>
  <Override PartName="/ppt/charts/chart12.xml" ContentType="application/vnd.openxmlformats-officedocument.drawingml.chart+xml"/>
  <Override PartName="/ppt/theme/themeOverride7.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 id="2147483816" r:id="rId2"/>
  </p:sldMasterIdLst>
  <p:notesMasterIdLst>
    <p:notesMasterId r:id="rId92"/>
  </p:notesMasterIdLst>
  <p:handoutMasterIdLst>
    <p:handoutMasterId r:id="rId93"/>
  </p:handoutMasterIdLst>
  <p:sldIdLst>
    <p:sldId id="408" r:id="rId3"/>
    <p:sldId id="356" r:id="rId4"/>
    <p:sldId id="558" r:id="rId5"/>
    <p:sldId id="571" r:id="rId6"/>
    <p:sldId id="479" r:id="rId7"/>
    <p:sldId id="480" r:id="rId8"/>
    <p:sldId id="481" r:id="rId9"/>
    <p:sldId id="473" r:id="rId10"/>
    <p:sldId id="572" r:id="rId11"/>
    <p:sldId id="478" r:id="rId12"/>
    <p:sldId id="533" r:id="rId13"/>
    <p:sldId id="483" r:id="rId14"/>
    <p:sldId id="484" r:id="rId15"/>
    <p:sldId id="488" r:id="rId16"/>
    <p:sldId id="549" r:id="rId17"/>
    <p:sldId id="510" r:id="rId18"/>
    <p:sldId id="489" r:id="rId19"/>
    <p:sldId id="550" r:id="rId20"/>
    <p:sldId id="511" r:id="rId21"/>
    <p:sldId id="490" r:id="rId22"/>
    <p:sldId id="559" r:id="rId23"/>
    <p:sldId id="512" r:id="rId24"/>
    <p:sldId id="491" r:id="rId25"/>
    <p:sldId id="552" r:id="rId26"/>
    <p:sldId id="513" r:id="rId27"/>
    <p:sldId id="492" r:id="rId28"/>
    <p:sldId id="560" r:id="rId29"/>
    <p:sldId id="485" r:id="rId30"/>
    <p:sldId id="493" r:id="rId31"/>
    <p:sldId id="554" r:id="rId32"/>
    <p:sldId id="514" r:id="rId33"/>
    <p:sldId id="494" r:id="rId34"/>
    <p:sldId id="555" r:id="rId35"/>
    <p:sldId id="515" r:id="rId36"/>
    <p:sldId id="495" r:id="rId37"/>
    <p:sldId id="540" r:id="rId38"/>
    <p:sldId id="556" r:id="rId39"/>
    <p:sldId id="516" r:id="rId40"/>
    <p:sldId id="497" r:id="rId41"/>
    <p:sldId id="539" r:id="rId42"/>
    <p:sldId id="517" r:id="rId43"/>
    <p:sldId id="498" r:id="rId44"/>
    <p:sldId id="499" r:id="rId45"/>
    <p:sldId id="546" r:id="rId46"/>
    <p:sldId id="557" r:id="rId47"/>
    <p:sldId id="486" r:id="rId48"/>
    <p:sldId id="501" r:id="rId49"/>
    <p:sldId id="561" r:id="rId50"/>
    <p:sldId id="518" r:id="rId51"/>
    <p:sldId id="500" r:id="rId52"/>
    <p:sldId id="562" r:id="rId53"/>
    <p:sldId id="519" r:id="rId54"/>
    <p:sldId id="502" r:id="rId55"/>
    <p:sldId id="563" r:id="rId56"/>
    <p:sldId id="520" r:id="rId57"/>
    <p:sldId id="503" r:id="rId58"/>
    <p:sldId id="564" r:id="rId59"/>
    <p:sldId id="521" r:id="rId60"/>
    <p:sldId id="504" r:id="rId61"/>
    <p:sldId id="565" r:id="rId62"/>
    <p:sldId id="487" r:id="rId63"/>
    <p:sldId id="505" r:id="rId64"/>
    <p:sldId id="566" r:id="rId65"/>
    <p:sldId id="522" r:id="rId66"/>
    <p:sldId id="506" r:id="rId67"/>
    <p:sldId id="567" r:id="rId68"/>
    <p:sldId id="523" r:id="rId69"/>
    <p:sldId id="507" r:id="rId70"/>
    <p:sldId id="568" r:id="rId71"/>
    <p:sldId id="524" r:id="rId72"/>
    <p:sldId id="508" r:id="rId73"/>
    <p:sldId id="569" r:id="rId74"/>
    <p:sldId id="525" r:id="rId75"/>
    <p:sldId id="509" r:id="rId76"/>
    <p:sldId id="570" r:id="rId77"/>
    <p:sldId id="535" r:id="rId78"/>
    <p:sldId id="536" r:id="rId79"/>
    <p:sldId id="547" r:id="rId80"/>
    <p:sldId id="537" r:id="rId81"/>
    <p:sldId id="545" r:id="rId82"/>
    <p:sldId id="541" r:id="rId83"/>
    <p:sldId id="543" r:id="rId84"/>
    <p:sldId id="544" r:id="rId85"/>
    <p:sldId id="538" r:id="rId86"/>
    <p:sldId id="548" r:id="rId87"/>
    <p:sldId id="531" r:id="rId88"/>
    <p:sldId id="434" r:id="rId89"/>
    <p:sldId id="449" r:id="rId90"/>
    <p:sldId id="402" r:id="rId91"/>
  </p:sldIdLst>
  <p:sldSz cx="9144000" cy="6858000" type="screen4x3"/>
  <p:notesSz cx="7010400" cy="9236075"/>
  <p:defaultTextStyle>
    <a:defPPr>
      <a:defRPr lang="en-US"/>
    </a:defPPr>
    <a:lvl1pPr algn="l" rtl="0" fontAlgn="base">
      <a:spcBef>
        <a:spcPct val="0"/>
      </a:spcBef>
      <a:spcAft>
        <a:spcPct val="0"/>
      </a:spcAft>
      <a:defRPr sz="4400" kern="1200">
        <a:solidFill>
          <a:srgbClr val="000066"/>
        </a:solidFill>
        <a:latin typeface="Tahoma" pitchFamily="34" charset="0"/>
        <a:ea typeface="+mn-ea"/>
        <a:cs typeface="+mn-cs"/>
      </a:defRPr>
    </a:lvl1pPr>
    <a:lvl2pPr marL="457200" algn="l" rtl="0" fontAlgn="base">
      <a:spcBef>
        <a:spcPct val="0"/>
      </a:spcBef>
      <a:spcAft>
        <a:spcPct val="0"/>
      </a:spcAft>
      <a:defRPr sz="4400" kern="1200">
        <a:solidFill>
          <a:srgbClr val="000066"/>
        </a:solidFill>
        <a:latin typeface="Tahoma" pitchFamily="34" charset="0"/>
        <a:ea typeface="+mn-ea"/>
        <a:cs typeface="+mn-cs"/>
      </a:defRPr>
    </a:lvl2pPr>
    <a:lvl3pPr marL="914400" algn="l" rtl="0" fontAlgn="base">
      <a:spcBef>
        <a:spcPct val="0"/>
      </a:spcBef>
      <a:spcAft>
        <a:spcPct val="0"/>
      </a:spcAft>
      <a:defRPr sz="4400" kern="1200">
        <a:solidFill>
          <a:srgbClr val="000066"/>
        </a:solidFill>
        <a:latin typeface="Tahoma" pitchFamily="34" charset="0"/>
        <a:ea typeface="+mn-ea"/>
        <a:cs typeface="+mn-cs"/>
      </a:defRPr>
    </a:lvl3pPr>
    <a:lvl4pPr marL="1371600" algn="l" rtl="0" fontAlgn="base">
      <a:spcBef>
        <a:spcPct val="0"/>
      </a:spcBef>
      <a:spcAft>
        <a:spcPct val="0"/>
      </a:spcAft>
      <a:defRPr sz="4400" kern="1200">
        <a:solidFill>
          <a:srgbClr val="000066"/>
        </a:solidFill>
        <a:latin typeface="Tahoma" pitchFamily="34" charset="0"/>
        <a:ea typeface="+mn-ea"/>
        <a:cs typeface="+mn-cs"/>
      </a:defRPr>
    </a:lvl4pPr>
    <a:lvl5pPr marL="1828800" algn="l" rtl="0" fontAlgn="base">
      <a:spcBef>
        <a:spcPct val="0"/>
      </a:spcBef>
      <a:spcAft>
        <a:spcPct val="0"/>
      </a:spcAft>
      <a:defRPr sz="4400" kern="1200">
        <a:solidFill>
          <a:srgbClr val="000066"/>
        </a:solidFill>
        <a:latin typeface="Tahoma" pitchFamily="34" charset="0"/>
        <a:ea typeface="+mn-ea"/>
        <a:cs typeface="+mn-cs"/>
      </a:defRPr>
    </a:lvl5pPr>
    <a:lvl6pPr marL="2286000" algn="l" defTabSz="914400" rtl="0" eaLnBrk="1" latinLnBrk="0" hangingPunct="1">
      <a:defRPr sz="4400" kern="1200">
        <a:solidFill>
          <a:srgbClr val="000066"/>
        </a:solidFill>
        <a:latin typeface="Tahoma" pitchFamily="34" charset="0"/>
        <a:ea typeface="+mn-ea"/>
        <a:cs typeface="+mn-cs"/>
      </a:defRPr>
    </a:lvl6pPr>
    <a:lvl7pPr marL="2743200" algn="l" defTabSz="914400" rtl="0" eaLnBrk="1" latinLnBrk="0" hangingPunct="1">
      <a:defRPr sz="4400" kern="1200">
        <a:solidFill>
          <a:srgbClr val="000066"/>
        </a:solidFill>
        <a:latin typeface="Tahoma" pitchFamily="34" charset="0"/>
        <a:ea typeface="+mn-ea"/>
        <a:cs typeface="+mn-cs"/>
      </a:defRPr>
    </a:lvl7pPr>
    <a:lvl8pPr marL="3200400" algn="l" defTabSz="914400" rtl="0" eaLnBrk="1" latinLnBrk="0" hangingPunct="1">
      <a:defRPr sz="4400" kern="1200">
        <a:solidFill>
          <a:srgbClr val="000066"/>
        </a:solidFill>
        <a:latin typeface="Tahoma" pitchFamily="34" charset="0"/>
        <a:ea typeface="+mn-ea"/>
        <a:cs typeface="+mn-cs"/>
      </a:defRPr>
    </a:lvl8pPr>
    <a:lvl9pPr marL="3657600" algn="l" defTabSz="914400" rtl="0" eaLnBrk="1" latinLnBrk="0" hangingPunct="1">
      <a:defRPr sz="4400" kern="1200">
        <a:solidFill>
          <a:srgbClr val="000066"/>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003399"/>
    <a:srgbClr val="DEDEE2"/>
    <a:srgbClr val="666699"/>
    <a:srgbClr val="9999FF"/>
    <a:srgbClr val="CC99FF"/>
    <a:srgbClr val="003366"/>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87" autoAdjust="0"/>
    <p:restoredTop sz="91182" autoAdjust="0"/>
  </p:normalViewPr>
  <p:slideViewPr>
    <p:cSldViewPr>
      <p:cViewPr>
        <p:scale>
          <a:sx n="60" d="100"/>
          <a:sy n="60" d="100"/>
        </p:scale>
        <p:origin x="-3084" y="-10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796" y="-9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arey\Documents\Shannon%20laptop\10KC%20Best%20Practices%20NADCP-BJA\Best%20Practices%20Final%20Report%20Materials\Best%20Practices%20List%20-%20Effect%20Sizes%20June%202011.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C:\Users\carey\Documents\Shannon%20laptop\Presentations\NADCP\best%20practices%20graphs%20(Autosaved).xlsx" TargetMode="External"/><Relationship Id="rId1" Type="http://schemas.openxmlformats.org/officeDocument/2006/relationships/themeOverride" Target="../theme/themeOverride5.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carey\Documents\Shannon%20laptop\Presentations\NADCP\best%20practices%20graphs%20(Autosaved).xlsx" TargetMode="External"/><Relationship Id="rId1" Type="http://schemas.openxmlformats.org/officeDocument/2006/relationships/themeOverride" Target="../theme/themeOverride6.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carey\AppData\Roaming\Microsoft\Excel\best%20practices%20graphs%20(version%201).xlsb" TargetMode="External"/><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Book2"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C:\Users\carey\Documents\Shannon%20laptop\Presentations\NADCP\NADCP%202011\top%2010%20graphs.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oleObject" Target="file:///C:\Users\carey\Documents\Shannon%20laptop\10KC%20Best%20Practices%20NADCP-BJA\Best%20Practices%20Final%20Report%20Materials\Days%20clean%20to%20graduation%20graph%20Nov%20201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carey\Documents\Shannon%20laptop\10KC%20Best%20Practices%20NADCP-BJA\Best%20Practices%20Final%20Report%20Materials\Main%20Materials\Best%20Practices%20List%20-%20Effect%20Sizes%20June%202011.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file:///C:\Users\carey\Documents\Shannon%20laptop\Presentations\NADCP\best%20practices%20graphs%20(Autosaved).xlsx" TargetMode="External"/><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1" Type="http://schemas.openxmlformats.org/officeDocument/2006/relationships/oleObject" Target="file:///C:\Users\carey\Documents\Shannon%20laptop\Presentations\NADCP\best%20practices%20graphs%20(Autosaved).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carey\Documents\Shannon%20laptop\10KC%20Best%20Practices%20NADCP-BJA\Best%20Practices%20Final%20Report%20Materials\Main%20Materials\Best%20Practices%20List%20-%20Effect%20Sizes%20June%2020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The results of program evaluations have led to modifications in drug court operations</a:t>
            </a:r>
          </a:p>
        </c:rich>
      </c:tx>
      <c:overlay val="0"/>
    </c:title>
    <c:autoTitleDeleted val="0"/>
    <c:plotArea>
      <c:layout>
        <c:manualLayout>
          <c:layoutTarget val="inner"/>
          <c:xMode val="edge"/>
          <c:yMode val="edge"/>
          <c:x val="0.17090411570894071"/>
          <c:y val="0.16858333333333489"/>
          <c:w val="0.80959233819176857"/>
          <c:h val="0.67795844269466943"/>
        </c:manualLayout>
      </c:layout>
      <c:barChart>
        <c:barDir val="col"/>
        <c:grouping val="clustered"/>
        <c:varyColors val="0"/>
        <c:ser>
          <c:idx val="0"/>
          <c:order val="0"/>
          <c:invertIfNegative val="0"/>
          <c:dLbls>
            <c:txPr>
              <a:bodyPr/>
              <a:lstStyle/>
              <a:p>
                <a:pPr>
                  <a:defRPr sz="1600" b="1"/>
                </a:pPr>
                <a:endParaRPr lang="en-US"/>
              </a:p>
            </c:txPr>
            <c:showLegendKey val="0"/>
            <c:showVal val="1"/>
            <c:showCatName val="0"/>
            <c:showSerName val="0"/>
            <c:showPercent val="0"/>
            <c:showBubbleSize val="0"/>
            <c:showLeaderLines val="0"/>
          </c:dLbls>
          <c:cat>
            <c:strRef>
              <c:f>Sheet1!$B$2:$C$2</c:f>
              <c:strCache>
                <c:ptCount val="2"/>
                <c:pt idx="0">
                  <c:v>Yes
N=21</c:v>
                </c:pt>
                <c:pt idx="1">
                  <c:v>No
N=13</c:v>
                </c:pt>
              </c:strCache>
            </c:strRef>
          </c:cat>
          <c:val>
            <c:numRef>
              <c:f>Sheet1!$B$3:$C$3</c:f>
              <c:numCache>
                <c:formatCode>0.00</c:formatCode>
                <c:ptCount val="2"/>
                <c:pt idx="0">
                  <c:v>0.37000000000000038</c:v>
                </c:pt>
                <c:pt idx="1">
                  <c:v>0.2</c:v>
                </c:pt>
              </c:numCache>
            </c:numRef>
          </c:val>
        </c:ser>
        <c:dLbls>
          <c:showLegendKey val="0"/>
          <c:showVal val="0"/>
          <c:showCatName val="0"/>
          <c:showSerName val="0"/>
          <c:showPercent val="0"/>
          <c:showBubbleSize val="0"/>
        </c:dLbls>
        <c:gapWidth val="150"/>
        <c:axId val="83799424"/>
        <c:axId val="85910656"/>
      </c:barChart>
      <c:catAx>
        <c:axId val="83799424"/>
        <c:scaling>
          <c:orientation val="minMax"/>
        </c:scaling>
        <c:delete val="0"/>
        <c:axPos val="b"/>
        <c:majorTickMark val="out"/>
        <c:minorTickMark val="none"/>
        <c:tickLblPos val="nextTo"/>
        <c:crossAx val="85910656"/>
        <c:crosses val="autoZero"/>
        <c:auto val="1"/>
        <c:lblAlgn val="ctr"/>
        <c:lblOffset val="100"/>
        <c:noMultiLvlLbl val="0"/>
      </c:catAx>
      <c:valAx>
        <c:axId val="85910656"/>
        <c:scaling>
          <c:orientation val="minMax"/>
        </c:scaling>
        <c:delete val="0"/>
        <c:axPos val="l"/>
        <c:majorGridlines/>
        <c:title>
          <c:tx>
            <c:rich>
              <a:bodyPr rot="-5400000" vert="horz"/>
              <a:lstStyle/>
              <a:p>
                <a:pPr>
                  <a:defRPr sz="1400"/>
                </a:pPr>
                <a:r>
                  <a:rPr lang="en-US" sz="1400" b="1" i="0" baseline="0" smtClean="0"/>
                  <a:t>% reductions in # of rearrests</a:t>
                </a:r>
                <a:endParaRPr lang="en-US" sz="1400"/>
              </a:p>
            </c:rich>
          </c:tx>
          <c:layout>
            <c:manualLayout>
              <c:xMode val="edge"/>
              <c:yMode val="edge"/>
              <c:x val="2.4822695035461001E-2"/>
              <c:y val="0.24252777777777779"/>
            </c:manualLayout>
          </c:layout>
          <c:overlay val="0"/>
        </c:title>
        <c:numFmt formatCode="0.00" sourceLinked="1"/>
        <c:majorTickMark val="out"/>
        <c:minorTickMark val="none"/>
        <c:tickLblPos val="nextTo"/>
        <c:crossAx val="83799424"/>
        <c:crosses val="autoZero"/>
        <c:crossBetween val="between"/>
      </c:valAx>
      <c:spPr>
        <a:solidFill>
          <a:srgbClr val="FFFFFF"/>
        </a:solidFill>
      </c:spPr>
    </c:plotArea>
    <c:plotVisOnly val="1"/>
    <c:dispBlanksAs val="gap"/>
    <c:showDLblsOverMax val="0"/>
  </c:chart>
  <c:spPr>
    <a:solidFill>
      <a:srgbClr val="FFFFFF"/>
    </a:solidFill>
  </c:spPr>
  <c:txPr>
    <a:bodyPr/>
    <a:lstStyle/>
    <a:p>
      <a:pPr>
        <a:defRPr sz="14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Parenting!$A$5</c:f>
              <c:strCache>
                <c:ptCount val="1"/>
                <c:pt idx="0">
                  <c:v>% Reduction in Recidivism</c:v>
                </c:pt>
              </c:strCache>
            </c:strRef>
          </c:tx>
          <c:spPr>
            <a:solidFill>
              <a:srgbClr val="0070C0"/>
            </a:solidFill>
          </c:spPr>
          <c:invertIfNegative val="0"/>
          <c:dLbls>
            <c:dLbl>
              <c:idx val="0"/>
              <c:layout>
                <c:manualLayout>
                  <c:x val="3.3333333333333354E-2"/>
                  <c:y val="-6.9444444444444531E-2"/>
                </c:manualLayout>
              </c:layout>
              <c:showLegendKey val="0"/>
              <c:showVal val="1"/>
              <c:showCatName val="0"/>
              <c:showSerName val="0"/>
              <c:showPercent val="0"/>
              <c:showBubbleSize val="0"/>
            </c:dLbl>
            <c:dLbl>
              <c:idx val="1"/>
              <c:layout>
                <c:manualLayout>
                  <c:x val="3.3333333333333354E-2"/>
                  <c:y val="-6.018518518518514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Parenting!$B$4:$C$4</c:f>
              <c:strCache>
                <c:ptCount val="2"/>
                <c:pt idx="0">
                  <c:v>Program provides parenting classes
N=44</c:v>
                </c:pt>
                <c:pt idx="1">
                  <c:v>Program does NOT provide parenting classes
N=17</c:v>
                </c:pt>
              </c:strCache>
            </c:strRef>
          </c:cat>
          <c:val>
            <c:numRef>
              <c:f>Parenting!$B$5:$C$5</c:f>
              <c:numCache>
                <c:formatCode>0%</c:formatCode>
                <c:ptCount val="2"/>
                <c:pt idx="0">
                  <c:v>0.38000000000000156</c:v>
                </c:pt>
                <c:pt idx="1">
                  <c:v>0.23</c:v>
                </c:pt>
              </c:numCache>
            </c:numRef>
          </c:val>
        </c:ser>
        <c:dLbls>
          <c:showLegendKey val="0"/>
          <c:showVal val="0"/>
          <c:showCatName val="0"/>
          <c:showSerName val="0"/>
          <c:showPercent val="0"/>
          <c:showBubbleSize val="0"/>
        </c:dLbls>
        <c:gapWidth val="150"/>
        <c:shape val="box"/>
        <c:axId val="83302272"/>
        <c:axId val="83303808"/>
        <c:axId val="0"/>
      </c:bar3DChart>
      <c:catAx>
        <c:axId val="83302272"/>
        <c:scaling>
          <c:orientation val="minMax"/>
        </c:scaling>
        <c:delete val="0"/>
        <c:axPos val="b"/>
        <c:majorTickMark val="out"/>
        <c:minorTickMark val="none"/>
        <c:tickLblPos val="nextTo"/>
        <c:crossAx val="83303808"/>
        <c:crosses val="autoZero"/>
        <c:auto val="1"/>
        <c:lblAlgn val="ctr"/>
        <c:lblOffset val="100"/>
        <c:noMultiLvlLbl val="0"/>
      </c:catAx>
      <c:valAx>
        <c:axId val="83303808"/>
        <c:scaling>
          <c:orientation val="minMax"/>
          <c:max val="0.4"/>
        </c:scaling>
        <c:delete val="1"/>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solidFill>
                    <a:latin typeface="Arial" pitchFamily="34" charset="0"/>
                    <a:ea typeface="+mn-ea"/>
                    <a:cs typeface="Arial" pitchFamily="34" charset="0"/>
                  </a:defRPr>
                </a:pPr>
                <a:r>
                  <a:rPr lang="en-US" sz="1800" b="1" i="0" baseline="0" dirty="0"/>
                  <a:t>% Reduction in </a:t>
                </a:r>
                <a:endParaRPr lang="en-US" sz="1800" b="1" i="0" baseline="0" dirty="0" smtClean="0"/>
              </a:p>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solidFill>
                    <a:latin typeface="Arial" pitchFamily="34" charset="0"/>
                    <a:ea typeface="+mn-ea"/>
                    <a:cs typeface="Arial" pitchFamily="34" charset="0"/>
                  </a:defRPr>
                </a:pPr>
                <a:r>
                  <a:rPr lang="en-US" sz="1800" b="1" i="0" baseline="0" dirty="0" smtClean="0"/>
                  <a:t>Recidivism</a:t>
                </a:r>
                <a:endParaRPr lang="en-US" dirty="0"/>
              </a:p>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solidFill>
                    <a:latin typeface="Arial" pitchFamily="34" charset="0"/>
                    <a:ea typeface="+mn-ea"/>
                    <a:cs typeface="Arial" pitchFamily="34" charset="0"/>
                  </a:defRPr>
                </a:pPr>
                <a:endParaRPr lang="en-US" dirty="0"/>
              </a:p>
            </c:rich>
          </c:tx>
          <c:layout>
            <c:manualLayout>
              <c:xMode val="edge"/>
              <c:yMode val="edge"/>
              <c:x val="4.8214761382161464E-2"/>
              <c:y val="0.18636227145335646"/>
            </c:manualLayout>
          </c:layout>
          <c:overlay val="0"/>
        </c:title>
        <c:numFmt formatCode="0%" sourceLinked="1"/>
        <c:majorTickMark val="out"/>
        <c:minorTickMark val="none"/>
        <c:tickLblPos val="none"/>
        <c:crossAx val="83302272"/>
        <c:crosses val="autoZero"/>
        <c:crossBetween val="between"/>
        <c:majorUnit val="0.1"/>
      </c:valAx>
    </c:plotArea>
    <c:plotVisOnly val="1"/>
    <c:dispBlanksAs val="gap"/>
    <c:showDLblsOverMax val="0"/>
  </c:chart>
  <c:spPr>
    <a:solidFill>
      <a:schemeClr val="bg1"/>
    </a:solidFill>
  </c:spPr>
  <c:txPr>
    <a:bodyPr/>
    <a:lstStyle/>
    <a:p>
      <a:pPr>
        <a:defRPr sz="16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9.1496598639455778E-2"/>
          <c:y val="3.1746031746031744E-2"/>
          <c:w val="0.89489795918367365"/>
          <c:h val="0.78212515102278879"/>
        </c:manualLayout>
      </c:layout>
      <c:bar3DChart>
        <c:barDir val="col"/>
        <c:grouping val="clustered"/>
        <c:varyColors val="0"/>
        <c:ser>
          <c:idx val="0"/>
          <c:order val="0"/>
          <c:tx>
            <c:strRef>
              <c:f>'[best practices graphs (Autosaved).xlsx]Judge at Staffings'!$B$8</c:f>
              <c:strCache>
                <c:ptCount val="1"/>
                <c:pt idx="0">
                  <c:v>% Reduction in Recidivism</c:v>
                </c:pt>
              </c:strCache>
            </c:strRef>
          </c:tx>
          <c:spPr>
            <a:solidFill>
              <a:srgbClr val="0070C0"/>
            </a:solidFill>
          </c:spPr>
          <c:invertIfNegative val="0"/>
          <c:dLbls>
            <c:dLbl>
              <c:idx val="0"/>
              <c:layout>
                <c:manualLayout>
                  <c:x val="1.6666666666666701E-2"/>
                  <c:y val="-4.6296296296296523E-2"/>
                </c:manualLayout>
              </c:layout>
              <c:showLegendKey val="0"/>
              <c:showVal val="1"/>
              <c:showCatName val="0"/>
              <c:showSerName val="0"/>
              <c:showPercent val="0"/>
              <c:showBubbleSize val="0"/>
            </c:dLbl>
            <c:dLbl>
              <c:idx val="1"/>
              <c:layout>
                <c:manualLayout>
                  <c:x val="2.7777777777778123E-2"/>
                  <c:y val="-5.555555555555545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'[best practices graphs (Autosaved).xlsx]Judge at Staffings'!$C$7:$D$7</c:f>
              <c:strCache>
                <c:ptCount val="2"/>
                <c:pt idx="0">
                  <c:v>Judge Attends Staffings
N=58</c:v>
                </c:pt>
                <c:pt idx="1">
                  <c:v>Judge does NOT Attend Staffings
N=5</c:v>
                </c:pt>
              </c:strCache>
            </c:strRef>
          </c:cat>
          <c:val>
            <c:numRef>
              <c:f>'[best practices graphs (Autosaved).xlsx]Judge at Staffings'!$C$8:$D$8</c:f>
              <c:numCache>
                <c:formatCode>0%</c:formatCode>
                <c:ptCount val="2"/>
                <c:pt idx="0">
                  <c:v>0.36000000000000032</c:v>
                </c:pt>
                <c:pt idx="1">
                  <c:v>0.1</c:v>
                </c:pt>
              </c:numCache>
            </c:numRef>
          </c:val>
        </c:ser>
        <c:dLbls>
          <c:showLegendKey val="0"/>
          <c:showVal val="0"/>
          <c:showCatName val="0"/>
          <c:showSerName val="0"/>
          <c:showPercent val="0"/>
          <c:showBubbleSize val="0"/>
        </c:dLbls>
        <c:gapWidth val="150"/>
        <c:shape val="box"/>
        <c:axId val="83360000"/>
        <c:axId val="83816448"/>
        <c:axId val="0"/>
      </c:bar3DChart>
      <c:catAx>
        <c:axId val="83360000"/>
        <c:scaling>
          <c:orientation val="minMax"/>
        </c:scaling>
        <c:delete val="0"/>
        <c:axPos val="b"/>
        <c:majorTickMark val="out"/>
        <c:minorTickMark val="none"/>
        <c:tickLblPos val="nextTo"/>
        <c:crossAx val="83816448"/>
        <c:crosses val="autoZero"/>
        <c:auto val="1"/>
        <c:lblAlgn val="ctr"/>
        <c:lblOffset val="100"/>
        <c:noMultiLvlLbl val="0"/>
      </c:catAx>
      <c:valAx>
        <c:axId val="83816448"/>
        <c:scaling>
          <c:orientation val="minMax"/>
          <c:max val="0.5"/>
        </c:scaling>
        <c:delete val="1"/>
        <c:axPos val="l"/>
        <c:title>
          <c:tx>
            <c:rich>
              <a:bodyPr rot="-5400000" vert="horz"/>
              <a:lstStyle/>
              <a:p>
                <a:pPr>
                  <a:defRPr/>
                </a:pPr>
                <a:r>
                  <a:rPr lang="en-US" dirty="0"/>
                  <a:t>% Reduction in </a:t>
                </a:r>
                <a:endParaRPr lang="en-US" dirty="0" smtClean="0"/>
              </a:p>
              <a:p>
                <a:pPr>
                  <a:defRPr/>
                </a:pPr>
                <a:r>
                  <a:rPr lang="en-US" dirty="0" smtClean="0"/>
                  <a:t>Recidivism</a:t>
                </a:r>
                <a:endParaRPr lang="en-US" dirty="0"/>
              </a:p>
            </c:rich>
          </c:tx>
          <c:layout>
            <c:manualLayout>
              <c:xMode val="edge"/>
              <c:yMode val="edge"/>
              <c:x val="2.9367481408573932E-2"/>
              <c:y val="0.29119271148798731"/>
            </c:manualLayout>
          </c:layout>
          <c:overlay val="0"/>
        </c:title>
        <c:numFmt formatCode="0%" sourceLinked="1"/>
        <c:majorTickMark val="out"/>
        <c:minorTickMark val="none"/>
        <c:tickLblPos val="none"/>
        <c:crossAx val="83360000"/>
        <c:crosses val="autoZero"/>
        <c:crossBetween val="between"/>
        <c:majorUnit val="0.1"/>
      </c:valAx>
    </c:plotArea>
    <c:plotVisOnly val="1"/>
    <c:dispBlanksAs val="gap"/>
    <c:showDLblsOverMax val="0"/>
  </c:chart>
  <c:spPr>
    <a:solidFill>
      <a:schemeClr val="bg1"/>
    </a:solidFill>
  </c:spPr>
  <c:txPr>
    <a:bodyPr/>
    <a:lstStyle/>
    <a:p>
      <a:pPr>
        <a:defRPr sz="1600" b="1">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0070C0"/>
            </a:solidFill>
          </c:spPr>
          <c:invertIfNegative val="0"/>
          <c:dLbls>
            <c:dLbl>
              <c:idx val="0"/>
              <c:layout>
                <c:manualLayout>
                  <c:x val="1.6666666666666701E-2"/>
                  <c:y val="-4.6296296296296523E-2"/>
                </c:manualLayout>
              </c:layout>
              <c:showLegendKey val="0"/>
              <c:showVal val="1"/>
              <c:showCatName val="0"/>
              <c:showSerName val="0"/>
              <c:showPercent val="0"/>
              <c:showBubbleSize val="0"/>
            </c:dLbl>
            <c:dLbl>
              <c:idx val="1"/>
              <c:layout>
                <c:manualLayout>
                  <c:x val="2.7777777777778297E-2"/>
                  <c:y val="-5.555555555555545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'all attend staff'!$C$10:$D$10</c:f>
              <c:strCache>
                <c:ptCount val="2"/>
                <c:pt idx="0">
                  <c:v>All team members attend staffings
N=31</c:v>
                </c:pt>
                <c:pt idx="1">
                  <c:v>All team does NOT attend staffings
N=28</c:v>
                </c:pt>
              </c:strCache>
            </c:strRef>
          </c:cat>
          <c:val>
            <c:numRef>
              <c:f>'all attend staff'!$C$11:$D$11</c:f>
              <c:numCache>
                <c:formatCode>0%</c:formatCode>
                <c:ptCount val="2"/>
                <c:pt idx="0">
                  <c:v>0.42000000000000032</c:v>
                </c:pt>
                <c:pt idx="1">
                  <c:v>0.28000000000000008</c:v>
                </c:pt>
              </c:numCache>
            </c:numRef>
          </c:val>
        </c:ser>
        <c:dLbls>
          <c:showLegendKey val="0"/>
          <c:showVal val="0"/>
          <c:showCatName val="0"/>
          <c:showSerName val="0"/>
          <c:showPercent val="0"/>
          <c:showBubbleSize val="0"/>
        </c:dLbls>
        <c:gapWidth val="150"/>
        <c:shape val="box"/>
        <c:axId val="110103168"/>
        <c:axId val="110178688"/>
        <c:axId val="0"/>
      </c:bar3DChart>
      <c:catAx>
        <c:axId val="110103168"/>
        <c:scaling>
          <c:orientation val="minMax"/>
        </c:scaling>
        <c:delete val="0"/>
        <c:axPos val="b"/>
        <c:majorTickMark val="out"/>
        <c:minorTickMark val="none"/>
        <c:tickLblPos val="nextTo"/>
        <c:crossAx val="110178688"/>
        <c:crosses val="autoZero"/>
        <c:auto val="1"/>
        <c:lblAlgn val="ctr"/>
        <c:lblOffset val="100"/>
        <c:noMultiLvlLbl val="0"/>
      </c:catAx>
      <c:valAx>
        <c:axId val="110178688"/>
        <c:scaling>
          <c:orientation val="minMax"/>
          <c:max val="0.5"/>
        </c:scaling>
        <c:delete val="1"/>
        <c:axPos val="l"/>
        <c:title>
          <c:tx>
            <c:rich>
              <a:bodyPr rot="-5400000" vert="horz"/>
              <a:lstStyle/>
              <a:p>
                <a:pPr>
                  <a:defRPr/>
                </a:pPr>
                <a:r>
                  <a:rPr lang="en-US" dirty="0" smtClean="0"/>
                  <a:t>%reduction </a:t>
                </a:r>
                <a:r>
                  <a:rPr lang="en-US" dirty="0"/>
                  <a:t>in </a:t>
                </a:r>
                <a:endParaRPr lang="en-US" dirty="0" smtClean="0"/>
              </a:p>
              <a:p>
                <a:pPr>
                  <a:defRPr/>
                </a:pPr>
                <a:r>
                  <a:rPr lang="en-US" dirty="0" smtClean="0"/>
                  <a:t>recidivism</a:t>
                </a:r>
                <a:endParaRPr lang="en-US" dirty="0"/>
              </a:p>
            </c:rich>
          </c:tx>
          <c:overlay val="0"/>
        </c:title>
        <c:numFmt formatCode="0%" sourceLinked="1"/>
        <c:majorTickMark val="out"/>
        <c:minorTickMark val="none"/>
        <c:tickLblPos val="none"/>
        <c:crossAx val="110103168"/>
        <c:crosses val="autoZero"/>
        <c:crossBetween val="between"/>
        <c:majorUnit val="0.1"/>
      </c:valAx>
    </c:plotArea>
    <c:plotVisOnly val="1"/>
    <c:dispBlanksAs val="gap"/>
    <c:showDLblsOverMax val="0"/>
  </c:chart>
  <c:spPr>
    <a:solidFill>
      <a:schemeClr val="bg1"/>
    </a:solidFill>
  </c:spPr>
  <c:txPr>
    <a:bodyPr/>
    <a:lstStyle/>
    <a:p>
      <a:pPr>
        <a:defRPr sz="1600" b="1">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Law Enforcement is a Member of Drug Court Team</a:t>
            </a:r>
          </a:p>
        </c:rich>
      </c:tx>
      <c:overlay val="0"/>
    </c:title>
    <c:autoTitleDeleted val="0"/>
    <c:plotArea>
      <c:layout/>
      <c:barChart>
        <c:barDir val="col"/>
        <c:grouping val="clustered"/>
        <c:varyColors val="0"/>
        <c:ser>
          <c:idx val="0"/>
          <c:order val="0"/>
          <c:invertIfNegative val="0"/>
          <c:dLbls>
            <c:txPr>
              <a:bodyPr/>
              <a:lstStyle/>
              <a:p>
                <a:pPr>
                  <a:defRPr sz="1400" b="1"/>
                </a:pPr>
                <a:endParaRPr lang="en-US"/>
              </a:p>
            </c:txPr>
            <c:showLegendKey val="0"/>
            <c:showVal val="1"/>
            <c:showCatName val="0"/>
            <c:showSerName val="0"/>
            <c:showPercent val="0"/>
            <c:showBubbleSize val="0"/>
            <c:showLeaderLines val="0"/>
          </c:dLbls>
          <c:cat>
            <c:strRef>
              <c:f>Sheet1!$C$4:$D$4</c:f>
              <c:strCache>
                <c:ptCount val="2"/>
                <c:pt idx="0">
                  <c:v>Yes
N=20</c:v>
                </c:pt>
                <c:pt idx="1">
                  <c:v>No
N=29</c:v>
                </c:pt>
              </c:strCache>
            </c:strRef>
          </c:cat>
          <c:val>
            <c:numRef>
              <c:f>Sheet1!$C$5:$D$5</c:f>
              <c:numCache>
                <c:formatCode>0.00</c:formatCode>
                <c:ptCount val="2"/>
                <c:pt idx="0">
                  <c:v>0.45</c:v>
                </c:pt>
                <c:pt idx="1">
                  <c:v>0.24000000000000021</c:v>
                </c:pt>
              </c:numCache>
            </c:numRef>
          </c:val>
        </c:ser>
        <c:dLbls>
          <c:showLegendKey val="0"/>
          <c:showVal val="0"/>
          <c:showCatName val="0"/>
          <c:showSerName val="0"/>
          <c:showPercent val="0"/>
          <c:showBubbleSize val="0"/>
        </c:dLbls>
        <c:gapWidth val="150"/>
        <c:axId val="84253696"/>
        <c:axId val="84263680"/>
      </c:barChart>
      <c:catAx>
        <c:axId val="84253696"/>
        <c:scaling>
          <c:orientation val="minMax"/>
        </c:scaling>
        <c:delete val="0"/>
        <c:axPos val="b"/>
        <c:majorTickMark val="out"/>
        <c:minorTickMark val="none"/>
        <c:tickLblPos val="nextTo"/>
        <c:txPr>
          <a:bodyPr/>
          <a:lstStyle/>
          <a:p>
            <a:pPr>
              <a:defRPr sz="1400"/>
            </a:pPr>
            <a:endParaRPr lang="en-US"/>
          </a:p>
        </c:txPr>
        <c:crossAx val="84263680"/>
        <c:crosses val="autoZero"/>
        <c:auto val="1"/>
        <c:lblAlgn val="ctr"/>
        <c:lblOffset val="100"/>
        <c:noMultiLvlLbl val="0"/>
      </c:catAx>
      <c:valAx>
        <c:axId val="84263680"/>
        <c:scaling>
          <c:orientation val="minMax"/>
        </c:scaling>
        <c:delete val="0"/>
        <c:axPos val="l"/>
        <c:majorGridlines/>
        <c:title>
          <c:tx>
            <c:rich>
              <a:bodyPr rot="-5400000" vert="horz"/>
              <a:lstStyle/>
              <a:p>
                <a:pPr>
                  <a:defRPr/>
                </a:pPr>
                <a:r>
                  <a:rPr lang="en-US"/>
                  <a:t>% reduction in # of rearrests</a:t>
                </a:r>
              </a:p>
            </c:rich>
          </c:tx>
          <c:layout>
            <c:manualLayout>
              <c:xMode val="edge"/>
              <c:yMode val="edge"/>
              <c:x val="1.8518518518518583E-2"/>
              <c:y val="0.27196639482564988"/>
            </c:manualLayout>
          </c:layout>
          <c:overlay val="0"/>
        </c:title>
        <c:numFmt formatCode="0.00" sourceLinked="1"/>
        <c:majorTickMark val="out"/>
        <c:minorTickMark val="none"/>
        <c:tickLblPos val="nextTo"/>
        <c:crossAx val="84253696"/>
        <c:crosses val="autoZero"/>
        <c:crossBetween val="between"/>
      </c:valAx>
    </c:plotArea>
    <c:plotVisOnly val="1"/>
    <c:dispBlanksAs val="gap"/>
    <c:showDLblsOverMax val="0"/>
  </c:chart>
  <c:spPr>
    <a:solidFill>
      <a:srgbClr val="FFFFFF"/>
    </a:solidFill>
  </c:spPr>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Program Allows Non-Drug Charges (e.g., Theft, Forgery)</a:t>
            </a:r>
            <a:endParaRPr lang="en-US" dirty="0"/>
          </a:p>
        </c:rich>
      </c:tx>
      <c:overlay val="0"/>
    </c:title>
    <c:autoTitleDeleted val="0"/>
    <c:plotArea>
      <c:layout>
        <c:manualLayout>
          <c:layoutTarget val="inner"/>
          <c:xMode val="edge"/>
          <c:yMode val="edge"/>
          <c:x val="0.12243491884942952"/>
          <c:y val="0.10069236305139277"/>
          <c:w val="0.85885759815737361"/>
          <c:h val="0.77256053678774028"/>
        </c:manualLayout>
      </c:layout>
      <c:barChart>
        <c:barDir val="col"/>
        <c:grouping val="clustered"/>
        <c:varyColors val="0"/>
        <c:ser>
          <c:idx val="0"/>
          <c:order val="0"/>
          <c:invertIfNegative val="0"/>
          <c:dLbls>
            <c:txPr>
              <a:bodyPr/>
              <a:lstStyle/>
              <a:p>
                <a:pPr>
                  <a:defRPr sz="1400" b="1"/>
                </a:pPr>
                <a:endParaRPr lang="en-US"/>
              </a:p>
            </c:txPr>
            <c:showLegendKey val="0"/>
            <c:showVal val="1"/>
            <c:showCatName val="0"/>
            <c:showSerName val="0"/>
            <c:showPercent val="0"/>
            <c:showBubbleSize val="0"/>
            <c:showLeaderLines val="0"/>
          </c:dLbls>
          <c:cat>
            <c:strRef>
              <c:f>Sheet1!$C$4:$D$4</c:f>
              <c:strCache>
                <c:ptCount val="2"/>
                <c:pt idx="0">
                  <c:v>Yes
N=42</c:v>
                </c:pt>
                <c:pt idx="1">
                  <c:v>No
N=24</c:v>
                </c:pt>
              </c:strCache>
            </c:strRef>
          </c:cat>
          <c:val>
            <c:numRef>
              <c:f>Sheet1!$C$5:$D$5</c:f>
              <c:numCache>
                <c:formatCode>0.00</c:formatCode>
                <c:ptCount val="2"/>
                <c:pt idx="0">
                  <c:v>0.41000000000000031</c:v>
                </c:pt>
                <c:pt idx="1">
                  <c:v>0.21000000000000021</c:v>
                </c:pt>
              </c:numCache>
            </c:numRef>
          </c:val>
        </c:ser>
        <c:dLbls>
          <c:showLegendKey val="0"/>
          <c:showVal val="0"/>
          <c:showCatName val="0"/>
          <c:showSerName val="0"/>
          <c:showPercent val="0"/>
          <c:showBubbleSize val="0"/>
        </c:dLbls>
        <c:gapWidth val="150"/>
        <c:axId val="85743488"/>
        <c:axId val="85745024"/>
      </c:barChart>
      <c:catAx>
        <c:axId val="85743488"/>
        <c:scaling>
          <c:orientation val="minMax"/>
        </c:scaling>
        <c:delete val="0"/>
        <c:axPos val="b"/>
        <c:majorTickMark val="out"/>
        <c:minorTickMark val="none"/>
        <c:tickLblPos val="nextTo"/>
        <c:txPr>
          <a:bodyPr/>
          <a:lstStyle/>
          <a:p>
            <a:pPr>
              <a:defRPr sz="1400"/>
            </a:pPr>
            <a:endParaRPr lang="en-US"/>
          </a:p>
        </c:txPr>
        <c:crossAx val="85745024"/>
        <c:crosses val="autoZero"/>
        <c:auto val="1"/>
        <c:lblAlgn val="ctr"/>
        <c:lblOffset val="100"/>
        <c:noMultiLvlLbl val="0"/>
      </c:catAx>
      <c:valAx>
        <c:axId val="85745024"/>
        <c:scaling>
          <c:orientation val="minMax"/>
        </c:scaling>
        <c:delete val="0"/>
        <c:axPos val="l"/>
        <c:majorGridlines/>
        <c:title>
          <c:tx>
            <c:rich>
              <a:bodyPr rot="-5400000" vert="horz"/>
              <a:lstStyle/>
              <a:p>
                <a:pPr>
                  <a:defRPr sz="1400"/>
                </a:pPr>
                <a:r>
                  <a:rPr lang="en-US" sz="1400"/>
                  <a:t>% reduction in # of rearrests</a:t>
                </a:r>
              </a:p>
            </c:rich>
          </c:tx>
          <c:layout>
            <c:manualLayout>
              <c:xMode val="edge"/>
              <c:yMode val="edge"/>
              <c:x val="1.8518518518518583E-2"/>
              <c:y val="0.27196639482564994"/>
            </c:manualLayout>
          </c:layout>
          <c:overlay val="0"/>
        </c:title>
        <c:numFmt formatCode="0.00" sourceLinked="1"/>
        <c:majorTickMark val="out"/>
        <c:minorTickMark val="none"/>
        <c:tickLblPos val="nextTo"/>
        <c:crossAx val="85743488"/>
        <c:crosses val="autoZero"/>
        <c:crossBetween val="between"/>
      </c:valAx>
    </c:plotArea>
    <c:plotVisOnly val="1"/>
    <c:dispBlanksAs val="gap"/>
    <c:showDLblsOverMax val="0"/>
  </c:chart>
  <c:spPr>
    <a:solidFill>
      <a:srgbClr val="FFFFFF"/>
    </a:solidFill>
  </c:spPr>
  <c:txPr>
    <a:bodyPr/>
    <a:lstStyle/>
    <a:p>
      <a:pPr>
        <a:defRPr sz="12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a:t>A Representative from Treatment Attends Court Hearings</a:t>
            </a:r>
          </a:p>
        </c:rich>
      </c:tx>
      <c:overlay val="0"/>
    </c:title>
    <c:autoTitleDeleted val="0"/>
    <c:plotArea>
      <c:layout/>
      <c:barChart>
        <c:barDir val="col"/>
        <c:grouping val="clustered"/>
        <c:varyColors val="0"/>
        <c:ser>
          <c:idx val="0"/>
          <c:order val="0"/>
          <c:invertIfNegative val="0"/>
          <c:dLbls>
            <c:dLbl>
              <c:idx val="0"/>
              <c:layout>
                <c:manualLayout>
                  <c:x val="-1.7921146953405061E-3"/>
                  <c:y val="-2.2988505747126436E-2"/>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strRef>
              <c:f>Sheet1!$C$4:$D$4</c:f>
              <c:strCache>
                <c:ptCount val="2"/>
                <c:pt idx="0">
                  <c:v>Yes
N=57</c:v>
                </c:pt>
                <c:pt idx="1">
                  <c:v>No
N=10</c:v>
                </c:pt>
              </c:strCache>
            </c:strRef>
          </c:cat>
          <c:val>
            <c:numRef>
              <c:f>Sheet1!$C$5:$D$5</c:f>
              <c:numCache>
                <c:formatCode>0%</c:formatCode>
                <c:ptCount val="2"/>
                <c:pt idx="0">
                  <c:v>0.38000000000000062</c:v>
                </c:pt>
                <c:pt idx="1">
                  <c:v>0.19</c:v>
                </c:pt>
              </c:numCache>
            </c:numRef>
          </c:val>
        </c:ser>
        <c:dLbls>
          <c:showLegendKey val="0"/>
          <c:showVal val="0"/>
          <c:showCatName val="0"/>
          <c:showSerName val="0"/>
          <c:showPercent val="0"/>
          <c:showBubbleSize val="0"/>
        </c:dLbls>
        <c:gapWidth val="150"/>
        <c:axId val="85837696"/>
        <c:axId val="85839232"/>
      </c:barChart>
      <c:catAx>
        <c:axId val="85837696"/>
        <c:scaling>
          <c:orientation val="minMax"/>
        </c:scaling>
        <c:delete val="0"/>
        <c:axPos val="b"/>
        <c:majorTickMark val="out"/>
        <c:minorTickMark val="none"/>
        <c:tickLblPos val="nextTo"/>
        <c:crossAx val="85839232"/>
        <c:crosses val="autoZero"/>
        <c:auto val="1"/>
        <c:lblAlgn val="ctr"/>
        <c:lblOffset val="100"/>
        <c:noMultiLvlLbl val="0"/>
      </c:catAx>
      <c:valAx>
        <c:axId val="85839232"/>
        <c:scaling>
          <c:orientation val="minMax"/>
        </c:scaling>
        <c:delete val="0"/>
        <c:axPos val="l"/>
        <c:majorGridlines/>
        <c:title>
          <c:tx>
            <c:rich>
              <a:bodyPr rot="-5400000" vert="horz"/>
              <a:lstStyle/>
              <a:p>
                <a:pPr>
                  <a:defRPr/>
                </a:pPr>
                <a:r>
                  <a:rPr lang="en-US"/>
                  <a:t>% reduction in # of rearrests</a:t>
                </a:r>
              </a:p>
            </c:rich>
          </c:tx>
          <c:layout>
            <c:manualLayout>
              <c:xMode val="edge"/>
              <c:yMode val="edge"/>
              <c:x val="2.2222222222222251E-2"/>
              <c:y val="0.21983165897366275"/>
            </c:manualLayout>
          </c:layout>
          <c:overlay val="0"/>
        </c:title>
        <c:numFmt formatCode="0%" sourceLinked="1"/>
        <c:majorTickMark val="out"/>
        <c:minorTickMark val="none"/>
        <c:tickLblPos val="nextTo"/>
        <c:crossAx val="85837696"/>
        <c:crosses val="autoZero"/>
        <c:crossBetween val="between"/>
      </c:valAx>
    </c:plotArea>
    <c:plotVisOnly val="1"/>
    <c:dispBlanksAs val="gap"/>
    <c:showDLblsOverMax val="0"/>
  </c:chart>
  <c:spPr>
    <a:solidFill>
      <a:schemeClr val="bg1"/>
    </a:solidFill>
  </c:spPr>
  <c:txPr>
    <a:bodyPr/>
    <a:lstStyle/>
    <a:p>
      <a:pPr>
        <a:defRPr sz="16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1400"/>
          </a:pPr>
          <a:endParaRPr lang="en-US"/>
        </a:p>
      </c:txPr>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'Days clean to graduate'!$D$2</c:f>
              <c:strCache>
                <c:ptCount val="1"/>
                <c:pt idx="0">
                  <c:v>Reduction in Recidivism</c:v>
                </c:pt>
              </c:strCache>
            </c:strRef>
          </c:tx>
          <c:invertIfNegative val="0"/>
          <c:dLbls>
            <c:dLbl>
              <c:idx val="0"/>
              <c:layout>
                <c:manualLayout>
                  <c:x val="1.9444444444444445E-2"/>
                  <c:y val="-5.092592592592593E-2"/>
                </c:manualLayout>
              </c:layout>
              <c:showLegendKey val="0"/>
              <c:showVal val="1"/>
              <c:showCatName val="0"/>
              <c:showSerName val="0"/>
              <c:showPercent val="0"/>
              <c:showBubbleSize val="0"/>
            </c:dLbl>
            <c:dLbl>
              <c:idx val="1"/>
              <c:layout>
                <c:manualLayout>
                  <c:x val="1.6666666666666701E-2"/>
                  <c:y val="-5.092592592592593E-2"/>
                </c:manualLayout>
              </c:layout>
              <c:showLegendKey val="0"/>
              <c:showVal val="1"/>
              <c:showCatName val="0"/>
              <c:showSerName val="0"/>
              <c:showPercent val="0"/>
              <c:showBubbleSize val="0"/>
            </c:dLbl>
            <c:dLbl>
              <c:idx val="2"/>
              <c:layout>
                <c:manualLayout>
                  <c:x val="2.7777777777778099E-2"/>
                  <c:y val="-6.0185185185185147E-2"/>
                </c:manualLayout>
              </c:layout>
              <c:showLegendKey val="0"/>
              <c:showVal val="1"/>
              <c:showCatName val="0"/>
              <c:showSerName val="0"/>
              <c:showPercent val="0"/>
              <c:showBubbleSize val="0"/>
            </c:dLbl>
            <c:txPr>
              <a:bodyPr/>
              <a:lstStyle/>
              <a:p>
                <a:pPr>
                  <a:defRPr sz="1200" b="1"/>
                </a:pPr>
                <a:endParaRPr lang="en-US"/>
              </a:p>
            </c:txPr>
            <c:showLegendKey val="0"/>
            <c:showVal val="1"/>
            <c:showCatName val="0"/>
            <c:showSerName val="0"/>
            <c:showPercent val="0"/>
            <c:showBubbleSize val="0"/>
            <c:showLeaderLines val="0"/>
          </c:dLbls>
          <c:cat>
            <c:strRef>
              <c:f>'Days clean to graduate'!$C$3:$C$5</c:f>
              <c:strCache>
                <c:ptCount val="3"/>
                <c:pt idx="0">
                  <c:v>0-90 days clean
N=15</c:v>
                </c:pt>
                <c:pt idx="1">
                  <c:v>91-180 days clean
N=39</c:v>
                </c:pt>
                <c:pt idx="2">
                  <c:v>181-365 days clean
N=10</c:v>
                </c:pt>
              </c:strCache>
            </c:strRef>
          </c:cat>
          <c:val>
            <c:numRef>
              <c:f>'Days clean to graduate'!$D$3:$D$5</c:f>
              <c:numCache>
                <c:formatCode>0%</c:formatCode>
                <c:ptCount val="3"/>
                <c:pt idx="0">
                  <c:v>0.25</c:v>
                </c:pt>
                <c:pt idx="1">
                  <c:v>0.35000000000000031</c:v>
                </c:pt>
                <c:pt idx="2">
                  <c:v>0.45</c:v>
                </c:pt>
              </c:numCache>
            </c:numRef>
          </c:val>
        </c:ser>
        <c:dLbls>
          <c:showLegendKey val="0"/>
          <c:showVal val="0"/>
          <c:showCatName val="0"/>
          <c:showSerName val="0"/>
          <c:showPercent val="0"/>
          <c:showBubbleSize val="0"/>
        </c:dLbls>
        <c:gapWidth val="150"/>
        <c:shape val="box"/>
        <c:axId val="109124992"/>
        <c:axId val="109126784"/>
        <c:axId val="0"/>
      </c:bar3DChart>
      <c:catAx>
        <c:axId val="109124992"/>
        <c:scaling>
          <c:orientation val="minMax"/>
        </c:scaling>
        <c:delete val="0"/>
        <c:axPos val="b"/>
        <c:majorTickMark val="out"/>
        <c:minorTickMark val="none"/>
        <c:tickLblPos val="nextTo"/>
        <c:txPr>
          <a:bodyPr/>
          <a:lstStyle/>
          <a:p>
            <a:pPr>
              <a:defRPr sz="1400" b="1"/>
            </a:pPr>
            <a:endParaRPr lang="en-US"/>
          </a:p>
        </c:txPr>
        <c:crossAx val="109126784"/>
        <c:crosses val="autoZero"/>
        <c:auto val="1"/>
        <c:lblAlgn val="ctr"/>
        <c:lblOffset val="100"/>
        <c:noMultiLvlLbl val="0"/>
      </c:catAx>
      <c:valAx>
        <c:axId val="109126784"/>
        <c:scaling>
          <c:orientation val="minMax"/>
        </c:scaling>
        <c:delete val="1"/>
        <c:axPos val="l"/>
        <c:majorGridlines/>
        <c:numFmt formatCode="0%" sourceLinked="1"/>
        <c:majorTickMark val="out"/>
        <c:minorTickMark val="none"/>
        <c:tickLblPos val="none"/>
        <c:crossAx val="109124992"/>
        <c:crosses val="autoZero"/>
        <c:crossBetween val="between"/>
      </c:valAx>
    </c:plotArea>
    <c:plotVisOnly val="1"/>
    <c:dispBlanksAs val="gap"/>
    <c:showDLblsOverMax val="0"/>
  </c:chart>
  <c:spPr>
    <a:solidFill>
      <a:srgbClr val="FFFFFF"/>
    </a:solidFill>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3285214348206"/>
          <c:y val="5.1400554097404488E-2"/>
          <c:w val="0.86012270341207364"/>
          <c:h val="0.85090259550889702"/>
        </c:manualLayout>
      </c:layout>
      <c:lineChart>
        <c:grouping val="standard"/>
        <c:varyColors val="0"/>
        <c:ser>
          <c:idx val="0"/>
          <c:order val="0"/>
          <c:tx>
            <c:strRef>
              <c:f>'KC6'!$B$40</c:f>
              <c:strCache>
                <c:ptCount val="1"/>
                <c:pt idx="0">
                  <c:v>% cost savings</c:v>
                </c:pt>
              </c:strCache>
            </c:strRef>
          </c:tx>
          <c:spPr>
            <a:ln w="38100"/>
          </c:spPr>
          <c:marker>
            <c:symbol val="diamond"/>
            <c:size val="10"/>
          </c:marker>
          <c:cat>
            <c:strRef>
              <c:f>'KC6'!$A$41:$A$46</c:f>
              <c:strCache>
                <c:ptCount val="6"/>
                <c:pt idx="0">
                  <c:v>1 day</c:v>
                </c:pt>
                <c:pt idx="1">
                  <c:v>2 days</c:v>
                </c:pt>
                <c:pt idx="2">
                  <c:v>3-6 days</c:v>
                </c:pt>
                <c:pt idx="3">
                  <c:v>1 week</c:v>
                </c:pt>
                <c:pt idx="4">
                  <c:v>2 weeks</c:v>
                </c:pt>
                <c:pt idx="5">
                  <c:v>&gt; 2 weeks</c:v>
                </c:pt>
              </c:strCache>
            </c:strRef>
          </c:cat>
          <c:val>
            <c:numRef>
              <c:f>'KC6'!$B$41:$B$46</c:f>
              <c:numCache>
                <c:formatCode>0%</c:formatCode>
                <c:ptCount val="6"/>
                <c:pt idx="0">
                  <c:v>6.6666666666666541E-2</c:v>
                </c:pt>
                <c:pt idx="1">
                  <c:v>0.15151515151515224</c:v>
                </c:pt>
                <c:pt idx="2">
                  <c:v>-4.4016506189821399E-2</c:v>
                </c:pt>
                <c:pt idx="3">
                  <c:v>-0.45833333333333326</c:v>
                </c:pt>
                <c:pt idx="4">
                  <c:v>-6.8965517241379379E-2</c:v>
                </c:pt>
                <c:pt idx="5">
                  <c:v>-0.8333333333333337</c:v>
                </c:pt>
              </c:numCache>
            </c:numRef>
          </c:val>
          <c:smooth val="0"/>
        </c:ser>
        <c:dLbls>
          <c:showLegendKey val="0"/>
          <c:showVal val="0"/>
          <c:showCatName val="0"/>
          <c:showSerName val="0"/>
          <c:showPercent val="0"/>
          <c:showBubbleSize val="0"/>
        </c:dLbls>
        <c:marker val="1"/>
        <c:smooth val="0"/>
        <c:axId val="109961600"/>
        <c:axId val="109963520"/>
      </c:lineChart>
      <c:catAx>
        <c:axId val="109961600"/>
        <c:scaling>
          <c:orientation val="minMax"/>
        </c:scaling>
        <c:delete val="0"/>
        <c:axPos val="b"/>
        <c:title>
          <c:tx>
            <c:rich>
              <a:bodyPr/>
              <a:lstStyle/>
              <a:p>
                <a:pPr>
                  <a:defRPr/>
                </a:pPr>
                <a:r>
                  <a:rPr lang="en-US"/>
                  <a:t>Typical length of a jail sanction</a:t>
                </a:r>
              </a:p>
            </c:rich>
          </c:tx>
          <c:layout>
            <c:manualLayout>
              <c:xMode val="edge"/>
              <c:yMode val="edge"/>
              <c:x val="0.29592070728001291"/>
              <c:y val="0.92140030347769031"/>
            </c:manualLayout>
          </c:layout>
          <c:overlay val="0"/>
        </c:title>
        <c:majorTickMark val="out"/>
        <c:minorTickMark val="none"/>
        <c:tickLblPos val="nextTo"/>
        <c:crossAx val="109963520"/>
        <c:crosses val="autoZero"/>
        <c:auto val="1"/>
        <c:lblAlgn val="ctr"/>
        <c:lblOffset val="100"/>
        <c:noMultiLvlLbl val="0"/>
      </c:catAx>
      <c:valAx>
        <c:axId val="109963520"/>
        <c:scaling>
          <c:orientation val="minMax"/>
        </c:scaling>
        <c:delete val="0"/>
        <c:axPos val="l"/>
        <c:majorGridlines/>
        <c:numFmt formatCode="0%" sourceLinked="1"/>
        <c:majorTickMark val="out"/>
        <c:minorTickMark val="none"/>
        <c:tickLblPos val="nextTo"/>
        <c:crossAx val="109961600"/>
        <c:crosses val="autoZero"/>
        <c:crossBetween val="between"/>
      </c:valAx>
    </c:plotArea>
    <c:legend>
      <c:legendPos val="r"/>
      <c:layout>
        <c:manualLayout>
          <c:xMode val="edge"/>
          <c:yMode val="edge"/>
          <c:x val="0.66095911037436395"/>
          <c:y val="6.3273458005249347E-2"/>
          <c:w val="0.32398245614035254"/>
          <c:h val="0.1118788276465439"/>
        </c:manualLayout>
      </c:layout>
      <c:overlay val="0"/>
    </c:legend>
    <c:plotVisOnly val="1"/>
    <c:dispBlanksAs val="gap"/>
    <c:showDLblsOverMax val="0"/>
  </c:chart>
  <c:spPr>
    <a:solidFill>
      <a:schemeClr val="bg1"/>
    </a:solidFill>
  </c:spPr>
  <c:txPr>
    <a:bodyPr/>
    <a:lstStyle/>
    <a:p>
      <a:pPr>
        <a:defRPr sz="1600" b="1"/>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0070C0"/>
            </a:solidFill>
          </c:spPr>
          <c:invertIfNegative val="0"/>
          <c:dLbls>
            <c:dLbl>
              <c:idx val="0"/>
              <c:layout>
                <c:manualLayout>
                  <c:x val="3.333333333333334E-2"/>
                  <c:y val="-6.0185185185185147E-2"/>
                </c:manualLayout>
              </c:layout>
              <c:showLegendKey val="0"/>
              <c:showVal val="1"/>
              <c:showCatName val="0"/>
              <c:showSerName val="0"/>
              <c:showPercent val="0"/>
              <c:showBubbleSize val="0"/>
            </c:dLbl>
            <c:dLbl>
              <c:idx val="1"/>
              <c:layout>
                <c:manualLayout>
                  <c:x val="2.5000000000000001E-2"/>
                  <c:y val="-4.629629629629652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Violence!$C$9:$D$9</c:f>
              <c:strCache>
                <c:ptCount val="2"/>
                <c:pt idx="0">
                  <c:v>Drug Court accepts participants with prior violence
N=14</c:v>
                </c:pt>
                <c:pt idx="1">
                  <c:v>Drug Court does NOT accept participants with prior violence
N=39</c:v>
                </c:pt>
              </c:strCache>
            </c:strRef>
          </c:cat>
          <c:val>
            <c:numRef>
              <c:f>Violence!$C$10:$D$10</c:f>
              <c:numCache>
                <c:formatCode>0%</c:formatCode>
                <c:ptCount val="2"/>
                <c:pt idx="0">
                  <c:v>0.36000000000000032</c:v>
                </c:pt>
                <c:pt idx="1">
                  <c:v>0.38000000000000189</c:v>
                </c:pt>
              </c:numCache>
            </c:numRef>
          </c:val>
        </c:ser>
        <c:dLbls>
          <c:showLegendKey val="0"/>
          <c:showVal val="0"/>
          <c:showCatName val="0"/>
          <c:showSerName val="0"/>
          <c:showPercent val="0"/>
          <c:showBubbleSize val="0"/>
        </c:dLbls>
        <c:gapWidth val="150"/>
        <c:shape val="box"/>
        <c:axId val="110032000"/>
        <c:axId val="110033536"/>
        <c:axId val="0"/>
      </c:bar3DChart>
      <c:catAx>
        <c:axId val="110032000"/>
        <c:scaling>
          <c:orientation val="minMax"/>
        </c:scaling>
        <c:delete val="0"/>
        <c:axPos val="b"/>
        <c:majorTickMark val="out"/>
        <c:minorTickMark val="none"/>
        <c:tickLblPos val="nextTo"/>
        <c:txPr>
          <a:bodyPr/>
          <a:lstStyle/>
          <a:p>
            <a:pPr>
              <a:defRPr sz="1400"/>
            </a:pPr>
            <a:endParaRPr lang="en-US"/>
          </a:p>
        </c:txPr>
        <c:crossAx val="110033536"/>
        <c:crosses val="autoZero"/>
        <c:auto val="1"/>
        <c:lblAlgn val="ctr"/>
        <c:lblOffset val="100"/>
        <c:noMultiLvlLbl val="0"/>
      </c:catAx>
      <c:valAx>
        <c:axId val="110033536"/>
        <c:scaling>
          <c:orientation val="minMax"/>
          <c:max val="0.5"/>
          <c:min val="0"/>
        </c:scaling>
        <c:delete val="1"/>
        <c:axPos val="l"/>
        <c:title>
          <c:tx>
            <c:rich>
              <a:bodyPr rot="-5400000" vert="horz"/>
              <a:lstStyle/>
              <a:p>
                <a:pPr>
                  <a:defRPr/>
                </a:pPr>
                <a:r>
                  <a:rPr lang="en-US" dirty="0" smtClean="0"/>
                  <a:t>Percent reductions in recidivism</a:t>
                </a:r>
                <a:endParaRPr lang="en-US" dirty="0"/>
              </a:p>
            </c:rich>
          </c:tx>
          <c:layout>
            <c:manualLayout>
              <c:xMode val="edge"/>
              <c:yMode val="edge"/>
              <c:x val="2.3379527559055202E-2"/>
              <c:y val="0.13801075268817203"/>
            </c:manualLayout>
          </c:layout>
          <c:overlay val="0"/>
        </c:title>
        <c:numFmt formatCode="0%" sourceLinked="1"/>
        <c:majorTickMark val="out"/>
        <c:minorTickMark val="none"/>
        <c:tickLblPos val="none"/>
        <c:crossAx val="110032000"/>
        <c:crosses val="autoZero"/>
        <c:crossBetween val="between"/>
        <c:majorUnit val="0.1"/>
      </c:valAx>
    </c:plotArea>
    <c:plotVisOnly val="1"/>
    <c:dispBlanksAs val="gap"/>
    <c:showDLblsOverMax val="0"/>
  </c:chart>
  <c:spPr>
    <a:solidFill>
      <a:schemeClr val="bg1"/>
    </a:solidFill>
  </c:spPr>
  <c:txPr>
    <a:bodyPr/>
    <a:lstStyle/>
    <a:p>
      <a:pPr>
        <a:defRPr sz="16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'Sanctions imposed in advance'!$B$4</c:f>
              <c:strCache>
                <c:ptCount val="1"/>
                <c:pt idx="0">
                  <c:v>% Reduction in Recidivism</c:v>
                </c:pt>
              </c:strCache>
            </c:strRef>
          </c:tx>
          <c:spPr>
            <a:solidFill>
              <a:schemeClr val="accent1">
                <a:lumMod val="75000"/>
              </a:schemeClr>
            </a:solidFill>
          </c:spPr>
          <c:invertIfNegative val="0"/>
          <c:dLbls>
            <c:dLbl>
              <c:idx val="0"/>
              <c:layout>
                <c:manualLayout>
                  <c:x val="2.4546440623493492E-2"/>
                  <c:y val="-7.0041910083820172E-2"/>
                </c:manualLayout>
              </c:layout>
              <c:showLegendKey val="0"/>
              <c:showVal val="1"/>
              <c:showCatName val="0"/>
              <c:showSerName val="0"/>
              <c:showPercent val="0"/>
              <c:showBubbleSize val="0"/>
            </c:dLbl>
            <c:dLbl>
              <c:idx val="1"/>
              <c:layout>
                <c:manualLayout>
                  <c:x val="2.8287937222133019E-2"/>
                  <c:y val="-7.9301075268817203E-2"/>
                </c:manualLayout>
              </c:layout>
              <c:showLegendKey val="0"/>
              <c:showVal val="1"/>
              <c:showCatName val="0"/>
              <c:showSerName val="0"/>
              <c:showPercent val="0"/>
              <c:showBubbleSize val="0"/>
            </c:dLbl>
            <c:txPr>
              <a:bodyPr/>
              <a:lstStyle/>
              <a:p>
                <a:pPr>
                  <a:defRPr sz="1800" b="1"/>
                </a:pPr>
                <a:endParaRPr lang="en-US"/>
              </a:p>
            </c:txPr>
            <c:showLegendKey val="0"/>
            <c:showVal val="1"/>
            <c:showCatName val="0"/>
            <c:showSerName val="0"/>
            <c:showPercent val="0"/>
            <c:showBubbleSize val="0"/>
            <c:showLeaderLines val="0"/>
          </c:dLbls>
          <c:cat>
            <c:strRef>
              <c:f>'Sanctions imposed in advance'!$C$3:$D$3</c:f>
              <c:strCache>
                <c:ptCount val="2"/>
                <c:pt idx="0">
                  <c:v>Sanctions 
Imposed Swiftly
N=36</c:v>
                </c:pt>
                <c:pt idx="1">
                  <c:v>Sanctions NOT 
Imposed Swiftly
N=17</c:v>
                </c:pt>
              </c:strCache>
            </c:strRef>
          </c:cat>
          <c:val>
            <c:numRef>
              <c:f>'Sanctions imposed in advance'!$C$4:$D$4</c:f>
              <c:numCache>
                <c:formatCode>0%</c:formatCode>
                <c:ptCount val="2"/>
                <c:pt idx="0">
                  <c:v>0.28000000000000008</c:v>
                </c:pt>
                <c:pt idx="1">
                  <c:v>0.14000000000000001</c:v>
                </c:pt>
              </c:numCache>
            </c:numRef>
          </c:val>
        </c:ser>
        <c:dLbls>
          <c:showLegendKey val="0"/>
          <c:showVal val="0"/>
          <c:showCatName val="0"/>
          <c:showSerName val="0"/>
          <c:showPercent val="0"/>
          <c:showBubbleSize val="0"/>
        </c:dLbls>
        <c:gapWidth val="150"/>
        <c:shape val="box"/>
        <c:axId val="110072960"/>
        <c:axId val="110074496"/>
        <c:axId val="0"/>
      </c:bar3DChart>
      <c:catAx>
        <c:axId val="110072960"/>
        <c:scaling>
          <c:orientation val="minMax"/>
        </c:scaling>
        <c:delete val="0"/>
        <c:axPos val="b"/>
        <c:majorTickMark val="out"/>
        <c:minorTickMark val="none"/>
        <c:tickLblPos val="nextTo"/>
        <c:txPr>
          <a:bodyPr/>
          <a:lstStyle/>
          <a:p>
            <a:pPr>
              <a:defRPr sz="1600" b="1"/>
            </a:pPr>
            <a:endParaRPr lang="en-US"/>
          </a:p>
        </c:txPr>
        <c:crossAx val="110074496"/>
        <c:crosses val="autoZero"/>
        <c:auto val="1"/>
        <c:lblAlgn val="ctr"/>
        <c:lblOffset val="100"/>
        <c:noMultiLvlLbl val="0"/>
      </c:catAx>
      <c:valAx>
        <c:axId val="110074496"/>
        <c:scaling>
          <c:orientation val="minMax"/>
        </c:scaling>
        <c:delete val="1"/>
        <c:axPos val="l"/>
        <c:title>
          <c:tx>
            <c:rich>
              <a:bodyPr rot="-5400000" vert="horz"/>
              <a:lstStyle/>
              <a:p>
                <a:pPr>
                  <a:defRPr sz="1800"/>
                </a:pPr>
                <a:r>
                  <a:rPr lang="en-US" sz="1800"/>
                  <a:t>% Increase in Cost Savings</a:t>
                </a:r>
              </a:p>
            </c:rich>
          </c:tx>
          <c:layout>
            <c:manualLayout>
              <c:xMode val="edge"/>
              <c:yMode val="edge"/>
              <c:x val="2.9012467191601048E-2"/>
              <c:y val="0.2184725867599884"/>
            </c:manualLayout>
          </c:layout>
          <c:overlay val="0"/>
        </c:title>
        <c:numFmt formatCode="0%" sourceLinked="1"/>
        <c:majorTickMark val="out"/>
        <c:minorTickMark val="none"/>
        <c:tickLblPos val="none"/>
        <c:crossAx val="110072960"/>
        <c:crosses val="autoZero"/>
        <c:crossBetween val="between"/>
      </c:valAx>
    </c:plotArea>
    <c:plotVisOnly val="1"/>
    <c:dispBlanksAs val="gap"/>
    <c:showDLblsOverMax val="0"/>
  </c:chart>
  <c:spPr>
    <a:solidFill>
      <a:schemeClr val="bg1"/>
    </a:solidFill>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20433350086669"/>
          <c:y val="0.1810301837270363"/>
          <c:w val="0.7245734908136483"/>
          <c:h val="0.65337367551278658"/>
        </c:manualLayout>
      </c:layout>
      <c:lineChart>
        <c:grouping val="standard"/>
        <c:varyColors val="0"/>
        <c:ser>
          <c:idx val="0"/>
          <c:order val="0"/>
          <c:tx>
            <c:strRef>
              <c:f>'KC4'!$B$44</c:f>
              <c:strCache>
                <c:ptCount val="1"/>
                <c:pt idx="0">
                  <c:v>% reduction in recidivism</c:v>
                </c:pt>
              </c:strCache>
            </c:strRef>
          </c:tx>
          <c:spPr>
            <a:ln w="38100"/>
          </c:spPr>
          <c:marker>
            <c:spPr>
              <a:ln w="38100"/>
            </c:spPr>
          </c:marker>
          <c:cat>
            <c:strRef>
              <c:f>'KC4'!$A$45:$A$48</c:f>
              <c:strCache>
                <c:ptCount val="4"/>
                <c:pt idx="0">
                  <c:v>Less than 12 months</c:v>
                </c:pt>
                <c:pt idx="1">
                  <c:v>12 months</c:v>
                </c:pt>
                <c:pt idx="2">
                  <c:v>18 months</c:v>
                </c:pt>
                <c:pt idx="3">
                  <c:v>24 months</c:v>
                </c:pt>
              </c:strCache>
            </c:strRef>
          </c:cat>
          <c:val>
            <c:numRef>
              <c:f>'KC4'!$B$45:$B$48</c:f>
              <c:numCache>
                <c:formatCode>General</c:formatCode>
                <c:ptCount val="4"/>
                <c:pt idx="0">
                  <c:v>0.25</c:v>
                </c:pt>
                <c:pt idx="1">
                  <c:v>0.30000000000000032</c:v>
                </c:pt>
                <c:pt idx="2">
                  <c:v>0.48000000000000032</c:v>
                </c:pt>
                <c:pt idx="3">
                  <c:v>0.5</c:v>
                </c:pt>
              </c:numCache>
            </c:numRef>
          </c:val>
          <c:smooth val="0"/>
        </c:ser>
        <c:ser>
          <c:idx val="1"/>
          <c:order val="1"/>
          <c:tx>
            <c:strRef>
              <c:f>'KC4'!$C$44</c:f>
              <c:strCache>
                <c:ptCount val="1"/>
                <c:pt idx="0">
                  <c:v>% increase in cost savings</c:v>
                </c:pt>
              </c:strCache>
            </c:strRef>
          </c:tx>
          <c:spPr>
            <a:ln w="38100">
              <a:solidFill>
                <a:srgbClr val="FF0000"/>
              </a:solidFill>
            </a:ln>
          </c:spPr>
          <c:marker>
            <c:spPr>
              <a:solidFill>
                <a:srgbClr val="FF0000"/>
              </a:solidFill>
              <a:ln w="38100">
                <a:solidFill>
                  <a:srgbClr val="FF0000"/>
                </a:solidFill>
              </a:ln>
            </c:spPr>
          </c:marker>
          <c:cat>
            <c:strRef>
              <c:f>'KC4'!$A$45:$A$48</c:f>
              <c:strCache>
                <c:ptCount val="4"/>
                <c:pt idx="0">
                  <c:v>Less than 12 months</c:v>
                </c:pt>
                <c:pt idx="1">
                  <c:v>12 months</c:v>
                </c:pt>
                <c:pt idx="2">
                  <c:v>18 months</c:v>
                </c:pt>
                <c:pt idx="3">
                  <c:v>24 months</c:v>
                </c:pt>
              </c:strCache>
            </c:strRef>
          </c:cat>
          <c:val>
            <c:numRef>
              <c:f>'KC4'!$C$45:$C$48</c:f>
              <c:numCache>
                <c:formatCode>General</c:formatCode>
                <c:ptCount val="4"/>
                <c:pt idx="0">
                  <c:v>0.13</c:v>
                </c:pt>
                <c:pt idx="1">
                  <c:v>0.28000000000000008</c:v>
                </c:pt>
                <c:pt idx="2">
                  <c:v>0.28000000000000008</c:v>
                </c:pt>
                <c:pt idx="3">
                  <c:v>0.5</c:v>
                </c:pt>
              </c:numCache>
            </c:numRef>
          </c:val>
          <c:smooth val="0"/>
        </c:ser>
        <c:dLbls>
          <c:showLegendKey val="0"/>
          <c:showVal val="0"/>
          <c:showCatName val="0"/>
          <c:showSerName val="0"/>
          <c:showPercent val="0"/>
          <c:showBubbleSize val="0"/>
        </c:dLbls>
        <c:marker val="1"/>
        <c:smooth val="0"/>
        <c:axId val="110445312"/>
        <c:axId val="110447616"/>
      </c:lineChart>
      <c:catAx>
        <c:axId val="110445312"/>
        <c:scaling>
          <c:orientation val="minMax"/>
        </c:scaling>
        <c:delete val="0"/>
        <c:axPos val="b"/>
        <c:title>
          <c:tx>
            <c:rich>
              <a:bodyPr/>
              <a:lstStyle/>
              <a:p>
                <a:pPr>
                  <a:defRPr sz="1400"/>
                </a:pPr>
                <a:r>
                  <a:rPr lang="en-US" sz="1400"/>
                  <a:t>Intended Length of Program</a:t>
                </a:r>
              </a:p>
            </c:rich>
          </c:tx>
          <c:layout>
            <c:manualLayout>
              <c:xMode val="edge"/>
              <c:yMode val="edge"/>
              <c:x val="0.32011863517060596"/>
              <c:y val="0.94254181846672402"/>
            </c:manualLayout>
          </c:layout>
          <c:overlay val="0"/>
        </c:title>
        <c:majorTickMark val="none"/>
        <c:minorTickMark val="none"/>
        <c:tickLblPos val="nextTo"/>
        <c:txPr>
          <a:bodyPr/>
          <a:lstStyle/>
          <a:p>
            <a:pPr>
              <a:defRPr sz="1400" b="1"/>
            </a:pPr>
            <a:endParaRPr lang="en-US"/>
          </a:p>
        </c:txPr>
        <c:crossAx val="110447616"/>
        <c:crosses val="autoZero"/>
        <c:auto val="1"/>
        <c:lblAlgn val="ctr"/>
        <c:lblOffset val="100"/>
        <c:noMultiLvlLbl val="0"/>
      </c:catAx>
      <c:valAx>
        <c:axId val="110447616"/>
        <c:scaling>
          <c:orientation val="minMax"/>
        </c:scaling>
        <c:delete val="0"/>
        <c:axPos val="l"/>
        <c:majorGridlines/>
        <c:numFmt formatCode="General" sourceLinked="1"/>
        <c:majorTickMark val="none"/>
        <c:minorTickMark val="none"/>
        <c:tickLblPos val="nextTo"/>
        <c:spPr>
          <a:ln w="9525">
            <a:noFill/>
          </a:ln>
        </c:spPr>
        <c:txPr>
          <a:bodyPr/>
          <a:lstStyle/>
          <a:p>
            <a:pPr>
              <a:defRPr sz="1400"/>
            </a:pPr>
            <a:endParaRPr lang="en-US"/>
          </a:p>
        </c:txPr>
        <c:crossAx val="110445312"/>
        <c:crosses val="autoZero"/>
        <c:crossBetween val="between"/>
      </c:valAx>
    </c:plotArea>
    <c:legend>
      <c:legendPos val="b"/>
      <c:layout>
        <c:manualLayout>
          <c:xMode val="edge"/>
          <c:yMode val="edge"/>
          <c:x val="4.3500000000000004E-2"/>
          <c:y val="2.7393919510061579E-2"/>
          <c:w val="0.8463333333333336"/>
          <c:h val="8.3717191601050067E-2"/>
        </c:manualLayout>
      </c:layout>
      <c:overlay val="0"/>
      <c:txPr>
        <a:bodyPr/>
        <a:lstStyle/>
        <a:p>
          <a:pPr>
            <a:defRPr sz="1400"/>
          </a:pPr>
          <a:endParaRPr lang="en-US"/>
        </a:p>
      </c:txPr>
    </c:legend>
    <c:plotVisOnly val="1"/>
    <c:dispBlanksAs val="gap"/>
    <c:showDLblsOverMax val="0"/>
  </c:chart>
  <c:spPr>
    <a:solidFill>
      <a:schemeClr val="bg1"/>
    </a:solidFill>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charset="0"/>
              </a:defRPr>
            </a:lvl1pPr>
          </a:lstStyle>
          <a:p>
            <a:pPr>
              <a:defRPr/>
            </a:pPr>
            <a:endParaRPr lang="en-US"/>
          </a:p>
        </p:txBody>
      </p:sp>
      <p:sp>
        <p:nvSpPr>
          <p:cNvPr id="109571" name="Rectangle 3"/>
          <p:cNvSpPr>
            <a:spLocks noGrp="1" noChangeArrowheads="1"/>
          </p:cNvSpPr>
          <p:nvPr>
            <p:ph type="dt" sz="quarter" idx="1"/>
          </p:nvPr>
        </p:nvSpPr>
        <p:spPr bwMode="auto">
          <a:xfrm>
            <a:off x="3971925" y="0"/>
            <a:ext cx="30384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charset="0"/>
              </a:defRPr>
            </a:lvl1pPr>
          </a:lstStyle>
          <a:p>
            <a:pPr>
              <a:defRPr/>
            </a:pPr>
            <a:endParaRPr lang="en-US"/>
          </a:p>
        </p:txBody>
      </p:sp>
      <p:sp>
        <p:nvSpPr>
          <p:cNvPr id="109572" name="Rectangle 4"/>
          <p:cNvSpPr>
            <a:spLocks noGrp="1" noChangeArrowheads="1"/>
          </p:cNvSpPr>
          <p:nvPr>
            <p:ph type="ftr" sz="quarter" idx="2"/>
          </p:nvPr>
        </p:nvSpPr>
        <p:spPr bwMode="auto">
          <a:xfrm>
            <a:off x="0" y="8774113"/>
            <a:ext cx="3038475"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charset="0"/>
              </a:defRPr>
            </a:lvl1pPr>
          </a:lstStyle>
          <a:p>
            <a:pPr>
              <a:defRPr/>
            </a:pPr>
            <a:endParaRPr lang="en-US"/>
          </a:p>
        </p:txBody>
      </p:sp>
      <p:sp>
        <p:nvSpPr>
          <p:cNvPr id="109573" name="Rectangle 5"/>
          <p:cNvSpPr>
            <a:spLocks noGrp="1" noChangeArrowheads="1"/>
          </p:cNvSpPr>
          <p:nvPr>
            <p:ph type="sldNum" sz="quarter" idx="3"/>
          </p:nvPr>
        </p:nvSpPr>
        <p:spPr bwMode="auto">
          <a:xfrm>
            <a:off x="3971925" y="8774113"/>
            <a:ext cx="3038475"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charset="0"/>
              </a:defRPr>
            </a:lvl1pPr>
          </a:lstStyle>
          <a:p>
            <a:pPr>
              <a:defRPr/>
            </a:pPr>
            <a:fld id="{C29DF297-2852-4175-916F-74DBE1A8DC8E}" type="slidenum">
              <a:rPr lang="en-US"/>
              <a:pPr>
                <a:defRPr/>
              </a:pPr>
              <a:t>‹#›</a:t>
            </a:fld>
            <a:endParaRPr lang="en-US"/>
          </a:p>
        </p:txBody>
      </p:sp>
    </p:spTree>
    <p:extLst>
      <p:ext uri="{BB962C8B-B14F-4D97-AF65-F5344CB8AC3E}">
        <p14:creationId xmlns:p14="http://schemas.microsoft.com/office/powerpoint/2010/main" val="3726999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charset="0"/>
              </a:defRPr>
            </a:lvl1pPr>
          </a:lstStyle>
          <a:p>
            <a:pPr>
              <a:defRPr/>
            </a:pPr>
            <a:endParaRPr lang="en-US"/>
          </a:p>
        </p:txBody>
      </p:sp>
      <p:sp>
        <p:nvSpPr>
          <p:cNvPr id="23555" name="Rectangle 1027"/>
          <p:cNvSpPr>
            <a:spLocks noGrp="1" noChangeArrowheads="1"/>
          </p:cNvSpPr>
          <p:nvPr>
            <p:ph type="dt" idx="1"/>
          </p:nvPr>
        </p:nvSpPr>
        <p:spPr bwMode="auto">
          <a:xfrm>
            <a:off x="3971925" y="0"/>
            <a:ext cx="30384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charset="0"/>
              </a:defRPr>
            </a:lvl1pPr>
          </a:lstStyle>
          <a:p>
            <a:pPr>
              <a:defRPr/>
            </a:pPr>
            <a:endParaRPr lang="en-US"/>
          </a:p>
        </p:txBody>
      </p:sp>
      <p:sp>
        <p:nvSpPr>
          <p:cNvPr id="76804" name="Rectangle 1028"/>
          <p:cNvSpPr>
            <a:spLocks noGrp="1" noRot="1" noChangeAspect="1" noChangeArrowheads="1" noTextEdit="1"/>
          </p:cNvSpPr>
          <p:nvPr>
            <p:ph type="sldImg" idx="2"/>
          </p:nvPr>
        </p:nvSpPr>
        <p:spPr bwMode="auto">
          <a:xfrm>
            <a:off x="1196975" y="692150"/>
            <a:ext cx="4616450" cy="3463925"/>
          </a:xfrm>
          <a:prstGeom prst="rect">
            <a:avLst/>
          </a:prstGeom>
          <a:noFill/>
          <a:ln w="9525">
            <a:solidFill>
              <a:srgbClr val="000000"/>
            </a:solidFill>
            <a:miter lim="800000"/>
            <a:headEnd/>
            <a:tailEnd/>
          </a:ln>
        </p:spPr>
      </p:sp>
      <p:sp>
        <p:nvSpPr>
          <p:cNvPr id="23557" name="Rectangle 1029"/>
          <p:cNvSpPr>
            <a:spLocks noGrp="1" noChangeArrowheads="1"/>
          </p:cNvSpPr>
          <p:nvPr>
            <p:ph type="body" sz="quarter" idx="3"/>
          </p:nvPr>
        </p:nvSpPr>
        <p:spPr bwMode="auto">
          <a:xfrm>
            <a:off x="935038" y="4387850"/>
            <a:ext cx="5140325" cy="4156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1030"/>
          <p:cNvSpPr>
            <a:spLocks noGrp="1" noChangeArrowheads="1"/>
          </p:cNvSpPr>
          <p:nvPr>
            <p:ph type="ftr" sz="quarter" idx="4"/>
          </p:nvPr>
        </p:nvSpPr>
        <p:spPr bwMode="auto">
          <a:xfrm>
            <a:off x="0" y="8774113"/>
            <a:ext cx="3038475"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charset="0"/>
              </a:defRPr>
            </a:lvl1pPr>
          </a:lstStyle>
          <a:p>
            <a:pPr>
              <a:defRPr/>
            </a:pPr>
            <a:endParaRPr lang="en-US"/>
          </a:p>
        </p:txBody>
      </p:sp>
      <p:sp>
        <p:nvSpPr>
          <p:cNvPr id="23559" name="Rectangle 1031"/>
          <p:cNvSpPr>
            <a:spLocks noGrp="1" noChangeArrowheads="1"/>
          </p:cNvSpPr>
          <p:nvPr>
            <p:ph type="sldNum" sz="quarter" idx="5"/>
          </p:nvPr>
        </p:nvSpPr>
        <p:spPr bwMode="auto">
          <a:xfrm>
            <a:off x="3971925" y="8774113"/>
            <a:ext cx="3038475"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charset="0"/>
              </a:defRPr>
            </a:lvl1pPr>
          </a:lstStyle>
          <a:p>
            <a:pPr>
              <a:defRPr/>
            </a:pPr>
            <a:fld id="{7A366F2B-8219-4C1F-912F-6B551322DC81}" type="slidenum">
              <a:rPr lang="en-US"/>
              <a:pPr>
                <a:defRPr/>
              </a:pPr>
              <a:t>‹#›</a:t>
            </a:fld>
            <a:endParaRPr lang="en-US"/>
          </a:p>
        </p:txBody>
      </p:sp>
    </p:spTree>
    <p:extLst>
      <p:ext uri="{BB962C8B-B14F-4D97-AF65-F5344CB8AC3E}">
        <p14:creationId xmlns:p14="http://schemas.microsoft.com/office/powerpoint/2010/main" val="38459456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31"/>
          <p:cNvSpPr>
            <a:spLocks noGrp="1" noChangeArrowheads="1"/>
          </p:cNvSpPr>
          <p:nvPr>
            <p:ph type="sldNum" sz="quarter" idx="5"/>
          </p:nvPr>
        </p:nvSpPr>
        <p:spPr>
          <a:noFill/>
        </p:spPr>
        <p:txBody>
          <a:bodyPr/>
          <a:lstStyle/>
          <a:p>
            <a:fld id="{FD4C8EAE-38D4-4194-BA2B-58AEA0E97654}" type="slidenum">
              <a:rPr lang="en-US" smtClean="0">
                <a:latin typeface="Times New Roman" pitchFamily="18" charset="0"/>
              </a:rPr>
              <a:pPr/>
              <a:t>1</a:t>
            </a:fld>
            <a:endParaRPr lang="en-US" smtClean="0">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sz="1400" smtClean="0">
                <a:latin typeface="Times New Roman" pitchFamily="18" charset="0"/>
              </a:rPr>
              <a:t>Shannon</a:t>
            </a:r>
          </a:p>
          <a:p>
            <a:pPr eaLnBrk="1" hangingPunct="1"/>
            <a:endParaRPr lang="en-US" sz="1400" smtClean="0">
              <a:latin typeface="Times New Roman" pitchFamily="18" charset="0"/>
            </a:endParaRPr>
          </a:p>
          <a:p>
            <a:pPr eaLnBrk="1" hangingPunct="1"/>
            <a:r>
              <a:rPr lang="en-US" sz="1400" smtClean="0">
                <a:latin typeface="Times New Roman" pitchFamily="18" charset="0"/>
              </a:rPr>
              <a:t>Who was at the plenary yesterday?</a:t>
            </a:r>
          </a:p>
          <a:p>
            <a:pPr eaLnBrk="1" hangingPunct="1"/>
            <a:r>
              <a:rPr lang="en-US" sz="1400" smtClean="0">
                <a:latin typeface="Times New Roman" pitchFamily="18" charset="0"/>
              </a:rPr>
              <a:t>Did any of you attend our presentation last year?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z="1400" smtClean="0">
                <a:latin typeface="Times New Roman" pitchFamily="18" charset="0"/>
              </a:rPr>
              <a:t>Juliette</a:t>
            </a:r>
          </a:p>
        </p:txBody>
      </p:sp>
      <p:sp>
        <p:nvSpPr>
          <p:cNvPr id="83972" name="Slide Number Placeholder 3"/>
          <p:cNvSpPr>
            <a:spLocks noGrp="1"/>
          </p:cNvSpPr>
          <p:nvPr>
            <p:ph type="sldNum" sz="quarter" idx="5"/>
          </p:nvPr>
        </p:nvSpPr>
        <p:spPr>
          <a:noFill/>
        </p:spPr>
        <p:txBody>
          <a:bodyPr/>
          <a:lstStyle/>
          <a:p>
            <a:fld id="{40015C43-BA80-47D0-868F-F5F8DD7C520C}" type="slidenum">
              <a:rPr lang="en-US" smtClean="0">
                <a:latin typeface="Times New Roman" pitchFamily="18" charset="0"/>
              </a:rPr>
              <a:pPr/>
              <a:t>11</a:t>
            </a:fld>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z="1400" smtClean="0">
                <a:latin typeface="Times New Roman" pitchFamily="18" charset="0"/>
              </a:rPr>
              <a:t>Juliette</a:t>
            </a:r>
          </a:p>
        </p:txBody>
      </p:sp>
      <p:sp>
        <p:nvSpPr>
          <p:cNvPr id="83972" name="Slide Number Placeholder 3"/>
          <p:cNvSpPr>
            <a:spLocks noGrp="1"/>
          </p:cNvSpPr>
          <p:nvPr>
            <p:ph type="sldNum" sz="quarter" idx="5"/>
          </p:nvPr>
        </p:nvSpPr>
        <p:spPr>
          <a:noFill/>
        </p:spPr>
        <p:txBody>
          <a:bodyPr/>
          <a:lstStyle/>
          <a:p>
            <a:fld id="{40015C43-BA80-47D0-868F-F5F8DD7C520C}" type="slidenum">
              <a:rPr lang="en-US" smtClean="0">
                <a:latin typeface="Times New Roman" pitchFamily="18" charset="0"/>
              </a:rPr>
              <a:pPr/>
              <a:t>12</a:t>
            </a:fld>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z="1400" smtClean="0">
                <a:latin typeface="Times New Roman" pitchFamily="18" charset="0"/>
              </a:rPr>
              <a:t>Juliette</a:t>
            </a:r>
          </a:p>
        </p:txBody>
      </p:sp>
      <p:sp>
        <p:nvSpPr>
          <p:cNvPr id="83972" name="Slide Number Placeholder 3"/>
          <p:cNvSpPr>
            <a:spLocks noGrp="1"/>
          </p:cNvSpPr>
          <p:nvPr>
            <p:ph type="sldNum" sz="quarter" idx="5"/>
          </p:nvPr>
        </p:nvSpPr>
        <p:spPr>
          <a:noFill/>
        </p:spPr>
        <p:txBody>
          <a:bodyPr/>
          <a:lstStyle/>
          <a:p>
            <a:fld id="{40015C43-BA80-47D0-868F-F5F8DD7C520C}" type="slidenum">
              <a:rPr lang="en-US" smtClean="0">
                <a:latin typeface="Times New Roman" pitchFamily="18" charset="0"/>
              </a:rPr>
              <a:pPr/>
              <a:t>13</a:t>
            </a:fld>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z="1400" smtClean="0">
                <a:latin typeface="Times New Roman" pitchFamily="18" charset="0"/>
              </a:rPr>
              <a:t>Juliette</a:t>
            </a:r>
          </a:p>
        </p:txBody>
      </p:sp>
      <p:sp>
        <p:nvSpPr>
          <p:cNvPr id="83972" name="Slide Number Placeholder 3"/>
          <p:cNvSpPr>
            <a:spLocks noGrp="1"/>
          </p:cNvSpPr>
          <p:nvPr>
            <p:ph type="sldNum" sz="quarter" idx="5"/>
          </p:nvPr>
        </p:nvSpPr>
        <p:spPr>
          <a:noFill/>
        </p:spPr>
        <p:txBody>
          <a:bodyPr/>
          <a:lstStyle/>
          <a:p>
            <a:fld id="{40015C43-BA80-47D0-868F-F5F8DD7C520C}" type="slidenum">
              <a:rPr lang="en-US" smtClean="0">
                <a:latin typeface="Times New Roman" pitchFamily="18" charset="0"/>
              </a:rPr>
              <a:pPr/>
              <a:t>16</a:t>
            </a:fld>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z="1400" smtClean="0">
                <a:latin typeface="Times New Roman" pitchFamily="18" charset="0"/>
              </a:rPr>
              <a:t>Juliette</a:t>
            </a:r>
          </a:p>
        </p:txBody>
      </p:sp>
      <p:sp>
        <p:nvSpPr>
          <p:cNvPr id="83972" name="Slide Number Placeholder 3"/>
          <p:cNvSpPr>
            <a:spLocks noGrp="1"/>
          </p:cNvSpPr>
          <p:nvPr>
            <p:ph type="sldNum" sz="quarter" idx="5"/>
          </p:nvPr>
        </p:nvSpPr>
        <p:spPr>
          <a:noFill/>
        </p:spPr>
        <p:txBody>
          <a:bodyPr/>
          <a:lstStyle/>
          <a:p>
            <a:fld id="{40015C43-BA80-47D0-868F-F5F8DD7C520C}" type="slidenum">
              <a:rPr lang="en-US" smtClean="0">
                <a:latin typeface="Times New Roman" pitchFamily="18" charset="0"/>
              </a:rPr>
              <a:pPr/>
              <a:t>19</a:t>
            </a:fld>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z="1400" smtClean="0">
                <a:latin typeface="Times New Roman" pitchFamily="18" charset="0"/>
              </a:rPr>
              <a:t>Juliette</a:t>
            </a:r>
          </a:p>
        </p:txBody>
      </p:sp>
      <p:sp>
        <p:nvSpPr>
          <p:cNvPr id="83972" name="Slide Number Placeholder 3"/>
          <p:cNvSpPr>
            <a:spLocks noGrp="1"/>
          </p:cNvSpPr>
          <p:nvPr>
            <p:ph type="sldNum" sz="quarter" idx="5"/>
          </p:nvPr>
        </p:nvSpPr>
        <p:spPr>
          <a:noFill/>
        </p:spPr>
        <p:txBody>
          <a:bodyPr/>
          <a:lstStyle/>
          <a:p>
            <a:fld id="{40015C43-BA80-47D0-868F-F5F8DD7C520C}" type="slidenum">
              <a:rPr lang="en-US" smtClean="0">
                <a:latin typeface="Times New Roman" pitchFamily="18" charset="0"/>
              </a:rPr>
              <a:pPr/>
              <a:t>22</a:t>
            </a:fld>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z="1400" smtClean="0">
                <a:latin typeface="Times New Roman" pitchFamily="18" charset="0"/>
              </a:rPr>
              <a:t>Juliette</a:t>
            </a:r>
          </a:p>
        </p:txBody>
      </p:sp>
      <p:sp>
        <p:nvSpPr>
          <p:cNvPr id="83972" name="Slide Number Placeholder 3"/>
          <p:cNvSpPr>
            <a:spLocks noGrp="1"/>
          </p:cNvSpPr>
          <p:nvPr>
            <p:ph type="sldNum" sz="quarter" idx="5"/>
          </p:nvPr>
        </p:nvSpPr>
        <p:spPr>
          <a:noFill/>
        </p:spPr>
        <p:txBody>
          <a:bodyPr/>
          <a:lstStyle/>
          <a:p>
            <a:fld id="{40015C43-BA80-47D0-868F-F5F8DD7C520C}" type="slidenum">
              <a:rPr lang="en-US" smtClean="0">
                <a:latin typeface="Times New Roman" pitchFamily="18" charset="0"/>
              </a:rPr>
              <a:pPr/>
              <a:t>25</a:t>
            </a:fld>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z="1400" smtClean="0">
                <a:latin typeface="Times New Roman" pitchFamily="18" charset="0"/>
              </a:rPr>
              <a:t>Juliette</a:t>
            </a:r>
          </a:p>
        </p:txBody>
      </p:sp>
      <p:sp>
        <p:nvSpPr>
          <p:cNvPr id="83972" name="Slide Number Placeholder 3"/>
          <p:cNvSpPr>
            <a:spLocks noGrp="1"/>
          </p:cNvSpPr>
          <p:nvPr>
            <p:ph type="sldNum" sz="quarter" idx="5"/>
          </p:nvPr>
        </p:nvSpPr>
        <p:spPr>
          <a:noFill/>
        </p:spPr>
        <p:txBody>
          <a:bodyPr/>
          <a:lstStyle/>
          <a:p>
            <a:fld id="{40015C43-BA80-47D0-868F-F5F8DD7C520C}" type="slidenum">
              <a:rPr lang="en-US" smtClean="0">
                <a:latin typeface="Times New Roman" pitchFamily="18" charset="0"/>
              </a:rPr>
              <a:pPr/>
              <a:t>28</a:t>
            </a:fld>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z="1400" smtClean="0">
                <a:latin typeface="Times New Roman" pitchFamily="18" charset="0"/>
              </a:rPr>
              <a:t>Juliette</a:t>
            </a:r>
          </a:p>
        </p:txBody>
      </p:sp>
      <p:sp>
        <p:nvSpPr>
          <p:cNvPr id="83972" name="Slide Number Placeholder 3"/>
          <p:cNvSpPr>
            <a:spLocks noGrp="1"/>
          </p:cNvSpPr>
          <p:nvPr>
            <p:ph type="sldNum" sz="quarter" idx="5"/>
          </p:nvPr>
        </p:nvSpPr>
        <p:spPr>
          <a:noFill/>
        </p:spPr>
        <p:txBody>
          <a:bodyPr/>
          <a:lstStyle/>
          <a:p>
            <a:fld id="{40015C43-BA80-47D0-868F-F5F8DD7C520C}" type="slidenum">
              <a:rPr lang="en-US" smtClean="0">
                <a:latin typeface="Times New Roman" pitchFamily="18" charset="0"/>
              </a:rPr>
              <a:pPr/>
              <a:t>31</a:t>
            </a:fld>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z="1400" smtClean="0">
                <a:latin typeface="Times New Roman" pitchFamily="18" charset="0"/>
              </a:rPr>
              <a:t>Juliette</a:t>
            </a:r>
          </a:p>
        </p:txBody>
      </p:sp>
      <p:sp>
        <p:nvSpPr>
          <p:cNvPr id="83972" name="Slide Number Placeholder 3"/>
          <p:cNvSpPr>
            <a:spLocks noGrp="1"/>
          </p:cNvSpPr>
          <p:nvPr>
            <p:ph type="sldNum" sz="quarter" idx="5"/>
          </p:nvPr>
        </p:nvSpPr>
        <p:spPr>
          <a:noFill/>
        </p:spPr>
        <p:txBody>
          <a:bodyPr/>
          <a:lstStyle/>
          <a:p>
            <a:fld id="{40015C43-BA80-47D0-868F-F5F8DD7C520C}" type="slidenum">
              <a:rPr lang="en-US" smtClean="0">
                <a:latin typeface="Times New Roman" pitchFamily="18" charset="0"/>
              </a:rPr>
              <a:pPr/>
              <a:t>34</a:t>
            </a:fld>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sz="1400" smtClean="0">
                <a:latin typeface="Times New Roman" pitchFamily="18" charset="0"/>
              </a:rPr>
              <a:t>Shannon</a:t>
            </a:r>
          </a:p>
        </p:txBody>
      </p:sp>
      <p:sp>
        <p:nvSpPr>
          <p:cNvPr id="78852" name="Slide Number Placeholder 3"/>
          <p:cNvSpPr>
            <a:spLocks noGrp="1"/>
          </p:cNvSpPr>
          <p:nvPr>
            <p:ph type="sldNum" sz="quarter" idx="5"/>
          </p:nvPr>
        </p:nvSpPr>
        <p:spPr>
          <a:noFill/>
        </p:spPr>
        <p:txBody>
          <a:bodyPr/>
          <a:lstStyle/>
          <a:p>
            <a:fld id="{0318F7C1-6A64-4B85-82B3-96C227E24E26}" type="slidenum">
              <a:rPr lang="en-US" smtClean="0">
                <a:latin typeface="Times New Roman" pitchFamily="18" charset="0"/>
              </a:rPr>
              <a:pPr/>
              <a:t>2</a:t>
            </a:fld>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z="1400" smtClean="0">
                <a:latin typeface="Times New Roman" pitchFamily="18" charset="0"/>
              </a:rPr>
              <a:t>Juliette</a:t>
            </a:r>
          </a:p>
        </p:txBody>
      </p:sp>
      <p:sp>
        <p:nvSpPr>
          <p:cNvPr id="83972" name="Slide Number Placeholder 3"/>
          <p:cNvSpPr>
            <a:spLocks noGrp="1"/>
          </p:cNvSpPr>
          <p:nvPr>
            <p:ph type="sldNum" sz="quarter" idx="5"/>
          </p:nvPr>
        </p:nvSpPr>
        <p:spPr>
          <a:noFill/>
        </p:spPr>
        <p:txBody>
          <a:bodyPr/>
          <a:lstStyle/>
          <a:p>
            <a:fld id="{40015C43-BA80-47D0-868F-F5F8DD7C520C}" type="slidenum">
              <a:rPr lang="en-US" smtClean="0">
                <a:latin typeface="Times New Roman" pitchFamily="18" charset="0"/>
              </a:rPr>
              <a:pPr/>
              <a:t>38</a:t>
            </a:fld>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z="1400" smtClean="0">
                <a:latin typeface="Times New Roman" pitchFamily="18" charset="0"/>
              </a:rPr>
              <a:t>Juliette</a:t>
            </a:r>
          </a:p>
        </p:txBody>
      </p:sp>
      <p:sp>
        <p:nvSpPr>
          <p:cNvPr id="83972" name="Slide Number Placeholder 3"/>
          <p:cNvSpPr>
            <a:spLocks noGrp="1"/>
          </p:cNvSpPr>
          <p:nvPr>
            <p:ph type="sldNum" sz="quarter" idx="5"/>
          </p:nvPr>
        </p:nvSpPr>
        <p:spPr>
          <a:noFill/>
        </p:spPr>
        <p:txBody>
          <a:bodyPr/>
          <a:lstStyle/>
          <a:p>
            <a:fld id="{40015C43-BA80-47D0-868F-F5F8DD7C520C}" type="slidenum">
              <a:rPr lang="en-US" smtClean="0">
                <a:latin typeface="Times New Roman" pitchFamily="18" charset="0"/>
              </a:rPr>
              <a:pPr/>
              <a:t>41</a:t>
            </a:fld>
            <a:endParaRPr 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z="1400" smtClean="0">
                <a:latin typeface="Times New Roman" pitchFamily="18" charset="0"/>
              </a:rPr>
              <a:t>Juliette</a:t>
            </a:r>
          </a:p>
        </p:txBody>
      </p:sp>
      <p:sp>
        <p:nvSpPr>
          <p:cNvPr id="83972" name="Slide Number Placeholder 3"/>
          <p:cNvSpPr>
            <a:spLocks noGrp="1"/>
          </p:cNvSpPr>
          <p:nvPr>
            <p:ph type="sldNum" sz="quarter" idx="5"/>
          </p:nvPr>
        </p:nvSpPr>
        <p:spPr>
          <a:noFill/>
        </p:spPr>
        <p:txBody>
          <a:bodyPr/>
          <a:lstStyle/>
          <a:p>
            <a:fld id="{40015C43-BA80-47D0-868F-F5F8DD7C520C}" type="slidenum">
              <a:rPr lang="en-US" smtClean="0">
                <a:latin typeface="Times New Roman" pitchFamily="18" charset="0"/>
              </a:rPr>
              <a:pPr/>
              <a:t>46</a:t>
            </a:fld>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z="1400" smtClean="0">
                <a:latin typeface="Times New Roman" pitchFamily="18" charset="0"/>
              </a:rPr>
              <a:t>Juliette</a:t>
            </a:r>
          </a:p>
        </p:txBody>
      </p:sp>
      <p:sp>
        <p:nvSpPr>
          <p:cNvPr id="83972" name="Slide Number Placeholder 3"/>
          <p:cNvSpPr>
            <a:spLocks noGrp="1"/>
          </p:cNvSpPr>
          <p:nvPr>
            <p:ph type="sldNum" sz="quarter" idx="5"/>
          </p:nvPr>
        </p:nvSpPr>
        <p:spPr>
          <a:noFill/>
        </p:spPr>
        <p:txBody>
          <a:bodyPr/>
          <a:lstStyle/>
          <a:p>
            <a:fld id="{40015C43-BA80-47D0-868F-F5F8DD7C520C}" type="slidenum">
              <a:rPr lang="en-US" smtClean="0">
                <a:latin typeface="Times New Roman" pitchFamily="18" charset="0"/>
              </a:rPr>
              <a:pPr/>
              <a:t>49</a:t>
            </a:fld>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z="1400" smtClean="0">
                <a:latin typeface="Times New Roman" pitchFamily="18" charset="0"/>
              </a:rPr>
              <a:t>Juliette</a:t>
            </a:r>
          </a:p>
        </p:txBody>
      </p:sp>
      <p:sp>
        <p:nvSpPr>
          <p:cNvPr id="83972" name="Slide Number Placeholder 3"/>
          <p:cNvSpPr>
            <a:spLocks noGrp="1"/>
          </p:cNvSpPr>
          <p:nvPr>
            <p:ph type="sldNum" sz="quarter" idx="5"/>
          </p:nvPr>
        </p:nvSpPr>
        <p:spPr>
          <a:noFill/>
        </p:spPr>
        <p:txBody>
          <a:bodyPr/>
          <a:lstStyle/>
          <a:p>
            <a:fld id="{40015C43-BA80-47D0-868F-F5F8DD7C520C}" type="slidenum">
              <a:rPr lang="en-US" smtClean="0">
                <a:latin typeface="Times New Roman" pitchFamily="18" charset="0"/>
              </a:rPr>
              <a:pPr/>
              <a:t>52</a:t>
            </a:fld>
            <a:endParaRPr 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z="1400" smtClean="0">
                <a:latin typeface="Times New Roman" pitchFamily="18" charset="0"/>
              </a:rPr>
              <a:t>Juliette</a:t>
            </a:r>
          </a:p>
        </p:txBody>
      </p:sp>
      <p:sp>
        <p:nvSpPr>
          <p:cNvPr id="83972" name="Slide Number Placeholder 3"/>
          <p:cNvSpPr>
            <a:spLocks noGrp="1"/>
          </p:cNvSpPr>
          <p:nvPr>
            <p:ph type="sldNum" sz="quarter" idx="5"/>
          </p:nvPr>
        </p:nvSpPr>
        <p:spPr>
          <a:noFill/>
        </p:spPr>
        <p:txBody>
          <a:bodyPr/>
          <a:lstStyle/>
          <a:p>
            <a:fld id="{40015C43-BA80-47D0-868F-F5F8DD7C520C}" type="slidenum">
              <a:rPr lang="en-US" smtClean="0">
                <a:latin typeface="Times New Roman" pitchFamily="18" charset="0"/>
              </a:rPr>
              <a:pPr/>
              <a:t>55</a:t>
            </a:fld>
            <a:endParaRPr 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z="1400" smtClean="0">
                <a:latin typeface="Times New Roman" pitchFamily="18" charset="0"/>
              </a:rPr>
              <a:t>Juliette</a:t>
            </a:r>
          </a:p>
        </p:txBody>
      </p:sp>
      <p:sp>
        <p:nvSpPr>
          <p:cNvPr id="83972" name="Slide Number Placeholder 3"/>
          <p:cNvSpPr>
            <a:spLocks noGrp="1"/>
          </p:cNvSpPr>
          <p:nvPr>
            <p:ph type="sldNum" sz="quarter" idx="5"/>
          </p:nvPr>
        </p:nvSpPr>
        <p:spPr>
          <a:noFill/>
        </p:spPr>
        <p:txBody>
          <a:bodyPr/>
          <a:lstStyle/>
          <a:p>
            <a:fld id="{40015C43-BA80-47D0-868F-F5F8DD7C520C}" type="slidenum">
              <a:rPr lang="en-US" smtClean="0">
                <a:latin typeface="Times New Roman" pitchFamily="18" charset="0"/>
              </a:rPr>
              <a:pPr/>
              <a:t>58</a:t>
            </a:fld>
            <a:endParaRPr 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z="1400" smtClean="0">
                <a:latin typeface="Times New Roman" pitchFamily="18" charset="0"/>
              </a:rPr>
              <a:t>Juliette</a:t>
            </a:r>
          </a:p>
        </p:txBody>
      </p:sp>
      <p:sp>
        <p:nvSpPr>
          <p:cNvPr id="83972" name="Slide Number Placeholder 3"/>
          <p:cNvSpPr>
            <a:spLocks noGrp="1"/>
          </p:cNvSpPr>
          <p:nvPr>
            <p:ph type="sldNum" sz="quarter" idx="5"/>
          </p:nvPr>
        </p:nvSpPr>
        <p:spPr>
          <a:noFill/>
        </p:spPr>
        <p:txBody>
          <a:bodyPr/>
          <a:lstStyle/>
          <a:p>
            <a:fld id="{40015C43-BA80-47D0-868F-F5F8DD7C520C}" type="slidenum">
              <a:rPr lang="en-US" smtClean="0">
                <a:latin typeface="Times New Roman" pitchFamily="18" charset="0"/>
              </a:rPr>
              <a:pPr/>
              <a:t>61</a:t>
            </a:fld>
            <a:endParaRPr lang="en-U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z="1400" smtClean="0">
                <a:latin typeface="Times New Roman" pitchFamily="18" charset="0"/>
              </a:rPr>
              <a:t>Juliette</a:t>
            </a:r>
          </a:p>
        </p:txBody>
      </p:sp>
      <p:sp>
        <p:nvSpPr>
          <p:cNvPr id="83972" name="Slide Number Placeholder 3"/>
          <p:cNvSpPr>
            <a:spLocks noGrp="1"/>
          </p:cNvSpPr>
          <p:nvPr>
            <p:ph type="sldNum" sz="quarter" idx="5"/>
          </p:nvPr>
        </p:nvSpPr>
        <p:spPr>
          <a:noFill/>
        </p:spPr>
        <p:txBody>
          <a:bodyPr/>
          <a:lstStyle/>
          <a:p>
            <a:fld id="{40015C43-BA80-47D0-868F-F5F8DD7C520C}" type="slidenum">
              <a:rPr lang="en-US" smtClean="0">
                <a:latin typeface="Times New Roman" pitchFamily="18" charset="0"/>
              </a:rPr>
              <a:pPr/>
              <a:t>64</a:t>
            </a:fld>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z="1400" smtClean="0">
                <a:latin typeface="Times New Roman" pitchFamily="18" charset="0"/>
              </a:rPr>
              <a:t>Juliette</a:t>
            </a:r>
          </a:p>
        </p:txBody>
      </p:sp>
      <p:sp>
        <p:nvSpPr>
          <p:cNvPr id="83972" name="Slide Number Placeholder 3"/>
          <p:cNvSpPr>
            <a:spLocks noGrp="1"/>
          </p:cNvSpPr>
          <p:nvPr>
            <p:ph type="sldNum" sz="quarter" idx="5"/>
          </p:nvPr>
        </p:nvSpPr>
        <p:spPr>
          <a:noFill/>
        </p:spPr>
        <p:txBody>
          <a:bodyPr/>
          <a:lstStyle/>
          <a:p>
            <a:fld id="{40015C43-BA80-47D0-868F-F5F8DD7C520C}" type="slidenum">
              <a:rPr lang="en-US" smtClean="0">
                <a:latin typeface="Times New Roman" pitchFamily="18" charset="0"/>
              </a:rPr>
              <a:pPr/>
              <a:t>67</a:t>
            </a:fld>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lang="en-US" sz="1400" smtClean="0">
                <a:latin typeface="Times New Roman" pitchFamily="18" charset="0"/>
              </a:rPr>
              <a:t>Shannon</a:t>
            </a:r>
          </a:p>
        </p:txBody>
      </p:sp>
      <p:sp>
        <p:nvSpPr>
          <p:cNvPr id="79876" name="Slide Number Placeholder 3"/>
          <p:cNvSpPr>
            <a:spLocks noGrp="1"/>
          </p:cNvSpPr>
          <p:nvPr>
            <p:ph type="sldNum" sz="quarter" idx="5"/>
          </p:nvPr>
        </p:nvSpPr>
        <p:spPr>
          <a:noFill/>
        </p:spPr>
        <p:txBody>
          <a:bodyPr/>
          <a:lstStyle/>
          <a:p>
            <a:fld id="{FC53FE4D-6FA8-4841-8AA2-D4A782BCA98A}" type="slidenum">
              <a:rPr lang="en-US" smtClean="0">
                <a:latin typeface="Times New Roman" pitchFamily="18" charset="0"/>
              </a:rPr>
              <a:pPr/>
              <a:t>3</a:t>
            </a:fld>
            <a:endParaRPr lang="en-US"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z="1400" smtClean="0">
                <a:latin typeface="Times New Roman" pitchFamily="18" charset="0"/>
              </a:rPr>
              <a:t>Juliette</a:t>
            </a:r>
          </a:p>
        </p:txBody>
      </p:sp>
      <p:sp>
        <p:nvSpPr>
          <p:cNvPr id="83972" name="Slide Number Placeholder 3"/>
          <p:cNvSpPr>
            <a:spLocks noGrp="1"/>
          </p:cNvSpPr>
          <p:nvPr>
            <p:ph type="sldNum" sz="quarter" idx="5"/>
          </p:nvPr>
        </p:nvSpPr>
        <p:spPr>
          <a:noFill/>
        </p:spPr>
        <p:txBody>
          <a:bodyPr/>
          <a:lstStyle/>
          <a:p>
            <a:fld id="{40015C43-BA80-47D0-868F-F5F8DD7C520C}" type="slidenum">
              <a:rPr lang="en-US" smtClean="0">
                <a:latin typeface="Times New Roman" pitchFamily="18" charset="0"/>
              </a:rPr>
              <a:pPr/>
              <a:t>70</a:t>
            </a:fld>
            <a:endParaRPr 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z="1400" smtClean="0">
                <a:latin typeface="Times New Roman" pitchFamily="18" charset="0"/>
              </a:rPr>
              <a:t>Juliette</a:t>
            </a:r>
          </a:p>
        </p:txBody>
      </p:sp>
      <p:sp>
        <p:nvSpPr>
          <p:cNvPr id="83972" name="Slide Number Placeholder 3"/>
          <p:cNvSpPr>
            <a:spLocks noGrp="1"/>
          </p:cNvSpPr>
          <p:nvPr>
            <p:ph type="sldNum" sz="quarter" idx="5"/>
          </p:nvPr>
        </p:nvSpPr>
        <p:spPr>
          <a:noFill/>
        </p:spPr>
        <p:txBody>
          <a:bodyPr/>
          <a:lstStyle/>
          <a:p>
            <a:fld id="{40015C43-BA80-47D0-868F-F5F8DD7C520C}" type="slidenum">
              <a:rPr lang="en-US" smtClean="0">
                <a:latin typeface="Times New Roman" pitchFamily="18" charset="0"/>
              </a:rPr>
              <a:pPr/>
              <a:t>73</a:t>
            </a:fld>
            <a:endParaRPr lang="en-U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z="1400" smtClean="0">
                <a:latin typeface="Times New Roman" pitchFamily="18" charset="0"/>
              </a:rPr>
              <a:t>Juliette</a:t>
            </a:r>
          </a:p>
        </p:txBody>
      </p:sp>
      <p:sp>
        <p:nvSpPr>
          <p:cNvPr id="83972" name="Slide Number Placeholder 3"/>
          <p:cNvSpPr>
            <a:spLocks noGrp="1"/>
          </p:cNvSpPr>
          <p:nvPr>
            <p:ph type="sldNum" sz="quarter" idx="5"/>
          </p:nvPr>
        </p:nvSpPr>
        <p:spPr>
          <a:noFill/>
        </p:spPr>
        <p:txBody>
          <a:bodyPr/>
          <a:lstStyle/>
          <a:p>
            <a:fld id="{40015C43-BA80-47D0-868F-F5F8DD7C520C}" type="slidenum">
              <a:rPr lang="en-US" smtClean="0">
                <a:latin typeface="Times New Roman" pitchFamily="18" charset="0"/>
              </a:rPr>
              <a:pPr/>
              <a:t>76</a:t>
            </a:fld>
            <a:endParaRPr lang="en-US"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53B995D-7F5C-4209-ABE0-DB3873A99E87}" type="slidenum">
              <a:rPr lang="en-US" smtClean="0"/>
              <a:pPr>
                <a:defRPr/>
              </a:pPr>
              <a:t>81</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z="1200" kern="1200" dirty="0">
              <a:solidFill>
                <a:schemeClr val="tx1"/>
              </a:solidFill>
              <a:latin typeface="Times New Roman" pitchFamily="18" charset="0"/>
              <a:ea typeface="+mn-ea"/>
              <a:cs typeface="+mn-cs"/>
            </a:endParaRPr>
          </a:p>
        </p:txBody>
      </p:sp>
      <p:sp>
        <p:nvSpPr>
          <p:cNvPr id="83972" name="Slide Number Placeholder 3"/>
          <p:cNvSpPr>
            <a:spLocks noGrp="1"/>
          </p:cNvSpPr>
          <p:nvPr>
            <p:ph type="sldNum" sz="quarter" idx="5"/>
          </p:nvPr>
        </p:nvSpPr>
        <p:spPr>
          <a:noFill/>
        </p:spPr>
        <p:txBody>
          <a:bodyPr/>
          <a:lstStyle/>
          <a:p>
            <a:fld id="{40015C43-BA80-47D0-868F-F5F8DD7C520C}" type="slidenum">
              <a:rPr lang="en-US" smtClean="0">
                <a:latin typeface="Times New Roman" pitchFamily="18" charset="0"/>
              </a:rPr>
              <a:pPr/>
              <a:t>82</a:t>
            </a:fld>
            <a:endParaRPr lang="en-U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z="1200" kern="1200" dirty="0">
              <a:solidFill>
                <a:schemeClr val="tx1"/>
              </a:solidFill>
              <a:latin typeface="Times New Roman" pitchFamily="18" charset="0"/>
              <a:ea typeface="+mn-ea"/>
              <a:cs typeface="+mn-cs"/>
            </a:endParaRPr>
          </a:p>
        </p:txBody>
      </p:sp>
      <p:sp>
        <p:nvSpPr>
          <p:cNvPr id="83972" name="Slide Number Placeholder 3"/>
          <p:cNvSpPr>
            <a:spLocks noGrp="1"/>
          </p:cNvSpPr>
          <p:nvPr>
            <p:ph type="sldNum" sz="quarter" idx="5"/>
          </p:nvPr>
        </p:nvSpPr>
        <p:spPr>
          <a:noFill/>
        </p:spPr>
        <p:txBody>
          <a:bodyPr/>
          <a:lstStyle/>
          <a:p>
            <a:fld id="{40015C43-BA80-47D0-868F-F5F8DD7C520C}" type="slidenum">
              <a:rPr lang="en-US" smtClean="0">
                <a:latin typeface="Times New Roman" pitchFamily="18" charset="0"/>
              </a:rPr>
              <a:pPr/>
              <a:t>83</a:t>
            </a:fld>
            <a:endParaRPr lang="en-U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x-none" sz="1200" i="1" kern="1200" smtClean="0">
                <a:solidFill>
                  <a:schemeClr val="tx1"/>
                </a:solidFill>
                <a:latin typeface="Times New Roman" pitchFamily="18" charset="0"/>
                <a:ea typeface="+mn-ea"/>
                <a:cs typeface="+mn-cs"/>
              </a:rPr>
              <a:t>Teams Sink or Swim Together</a:t>
            </a:r>
            <a:r>
              <a:rPr lang="x-none" sz="1200" kern="1200" smtClean="0">
                <a:solidFill>
                  <a:schemeClr val="tx1"/>
                </a:solidFill>
                <a:latin typeface="Times New Roman" pitchFamily="18" charset="0"/>
                <a:ea typeface="+mn-ea"/>
                <a:cs typeface="+mn-cs"/>
              </a:rPr>
              <a:t>—A holistic approach works. Having more people at the table collaborating pays off. Everyone brings value and the investment is worth the effort and cost. This result may be a function of communication. These data strongly make a case that all key players (e.g., judge, coordinator, treatment representative, prosecutor, defense attorney, law enforcement representative) should be members of the Drug Court team and be present both at status hearings and at staffing meetings.</a:t>
            </a:r>
            <a:endParaRPr lang="en-US" sz="1200" kern="1200" dirty="0" smtClean="0">
              <a:solidFill>
                <a:schemeClr val="tx1"/>
              </a:solidFill>
              <a:latin typeface="Times New Roman" pitchFamily="18" charset="0"/>
              <a:ea typeface="+mn-ea"/>
              <a:cs typeface="+mn-cs"/>
            </a:endParaRPr>
          </a:p>
          <a:p>
            <a:r>
              <a:rPr lang="x-none" sz="1200" i="1" kern="1200" smtClean="0">
                <a:solidFill>
                  <a:schemeClr val="tx1"/>
                </a:solidFill>
                <a:latin typeface="Times New Roman" pitchFamily="18" charset="0"/>
                <a:ea typeface="+mn-ea"/>
                <a:cs typeface="+mn-cs"/>
              </a:rPr>
              <a:t>Relationships Matter</a:t>
            </a:r>
            <a:r>
              <a:rPr lang="x-none" sz="1200" kern="1200" smtClean="0">
                <a:solidFill>
                  <a:schemeClr val="tx1"/>
                </a:solidFill>
                <a:latin typeface="Times New Roman" pitchFamily="18" charset="0"/>
                <a:ea typeface="+mn-ea"/>
                <a:cs typeface="+mn-cs"/>
              </a:rPr>
              <a:t>—Having teams that get together and work together, having fewer providers (which promotes more individual relationships and communication) and fewer participants (so that the team and judge know everyone), and ensuring participants get at least three minutes on average of the judge’s attention at each review session all help create an effective program.</a:t>
            </a:r>
            <a:endParaRPr lang="en-US" sz="1200" kern="1200" dirty="0" smtClean="0">
              <a:solidFill>
                <a:schemeClr val="tx1"/>
              </a:solidFill>
              <a:latin typeface="Times New Roman" pitchFamily="18" charset="0"/>
              <a:ea typeface="+mn-ea"/>
              <a:cs typeface="+mn-cs"/>
            </a:endParaRPr>
          </a:p>
          <a:p>
            <a:r>
              <a:rPr lang="x-none" sz="1200" i="1" kern="1200" smtClean="0">
                <a:solidFill>
                  <a:schemeClr val="tx1"/>
                </a:solidFill>
                <a:latin typeface="Times New Roman" pitchFamily="18" charset="0"/>
                <a:ea typeface="+mn-ea"/>
                <a:cs typeface="+mn-cs"/>
              </a:rPr>
              <a:t>Wraparound and Habilitation Services</a:t>
            </a:r>
            <a:r>
              <a:rPr lang="x-none" sz="1200" kern="1200" smtClean="0">
                <a:solidFill>
                  <a:schemeClr val="tx1"/>
                </a:solidFill>
                <a:latin typeface="Times New Roman" pitchFamily="18" charset="0"/>
                <a:ea typeface="+mn-ea"/>
                <a:cs typeface="+mn-cs"/>
              </a:rPr>
              <a:t> </a:t>
            </a:r>
            <a:r>
              <a:rPr lang="x-none" sz="1200" i="1" kern="1200" smtClean="0">
                <a:solidFill>
                  <a:schemeClr val="tx1"/>
                </a:solidFill>
                <a:latin typeface="Times New Roman" pitchFamily="18" charset="0"/>
                <a:ea typeface="+mn-ea"/>
                <a:cs typeface="+mn-cs"/>
              </a:rPr>
              <a:t>Are Key</a:t>
            </a:r>
            <a:r>
              <a:rPr lang="x-none" sz="1200" kern="1200" smtClean="0">
                <a:solidFill>
                  <a:schemeClr val="tx1"/>
                </a:solidFill>
                <a:latin typeface="Times New Roman" pitchFamily="18" charset="0"/>
                <a:ea typeface="+mn-ea"/>
                <a:cs typeface="+mn-cs"/>
              </a:rPr>
              <a:t>—Drug Court programs that focus on providing participant supports have better outcomes. Programs with such wraparound services avoid rearrests and save taxpayer money in the long run when they address participant needs such as relapse prevention, gender-specific services, mental health treatment, parenting classes, family counseling, anger management classes, health and dental services, and residential care.</a:t>
            </a:r>
            <a:endParaRPr lang="en-US" sz="1200" kern="1200" dirty="0" smtClean="0">
              <a:solidFill>
                <a:schemeClr val="tx1"/>
              </a:solidFill>
              <a:latin typeface="Times New Roman" pitchFamily="18" charset="0"/>
              <a:ea typeface="+mn-ea"/>
              <a:cs typeface="+mn-cs"/>
            </a:endParaRPr>
          </a:p>
          <a:p>
            <a:r>
              <a:rPr lang="x-none" sz="1200" i="1" kern="1200" smtClean="0">
                <a:solidFill>
                  <a:schemeClr val="tx1"/>
                </a:solidFill>
                <a:latin typeface="Times New Roman" pitchFamily="18" charset="0"/>
                <a:ea typeface="+mn-ea"/>
                <a:cs typeface="+mn-cs"/>
              </a:rPr>
              <a:t>Structure and Consistency Are Crucial</a:t>
            </a:r>
            <a:r>
              <a:rPr lang="x-none" sz="1200" kern="1200" smtClean="0">
                <a:solidFill>
                  <a:schemeClr val="tx1"/>
                </a:solidFill>
                <a:latin typeface="Times New Roman" pitchFamily="18" charset="0"/>
                <a:ea typeface="+mn-ea"/>
                <a:cs typeface="+mn-cs"/>
              </a:rPr>
              <a:t>—Practices that demonstrate this theme include having written guidelines for sanctions, guidelines on the number of individual treatment sessions, drug test results within forty-eight hours, drug testing at least twice per week, status reviews every other week, immediate sanctions (including those that occur outside of </a:t>
            </a:r>
            <a:r>
              <a:rPr lang="en-US" sz="1200" kern="1200" dirty="0" smtClean="0">
                <a:solidFill>
                  <a:schemeClr val="tx1"/>
                </a:solidFill>
                <a:latin typeface="Times New Roman" pitchFamily="18" charset="0"/>
                <a:ea typeface="+mn-ea"/>
                <a:cs typeface="+mn-cs"/>
              </a:rPr>
              <a:t>c</a:t>
            </a:r>
            <a:r>
              <a:rPr lang="x-none" sz="1200" kern="1200" smtClean="0">
                <a:solidFill>
                  <a:schemeClr val="tx1"/>
                </a:solidFill>
                <a:latin typeface="Times New Roman" pitchFamily="18" charset="0"/>
                <a:ea typeface="+mn-ea"/>
                <a:cs typeface="+mn-cs"/>
              </a:rPr>
              <a:t>ourt  and thus happen more swiftly), and a program designed to take at least twelve months. These factors ensure that participants are learning about structure, accountability, safety, and dependability. </a:t>
            </a:r>
            <a:endParaRPr lang="en-US" sz="1200" kern="1200" dirty="0" smtClean="0">
              <a:solidFill>
                <a:schemeClr val="tx1"/>
              </a:solidFill>
              <a:latin typeface="Times New Roman" pitchFamily="18" charset="0"/>
              <a:ea typeface="+mn-ea"/>
              <a:cs typeface="+mn-cs"/>
            </a:endParaRPr>
          </a:p>
          <a:p>
            <a:r>
              <a:rPr lang="x-none" sz="1200" i="1" kern="1200" smtClean="0">
                <a:solidFill>
                  <a:schemeClr val="tx1"/>
                </a:solidFill>
                <a:latin typeface="Times New Roman" pitchFamily="18" charset="0"/>
                <a:ea typeface="+mn-ea"/>
                <a:cs typeface="+mn-cs"/>
              </a:rPr>
              <a:t>Participants Must Be Set Up for Success</a:t>
            </a:r>
            <a:r>
              <a:rPr lang="x-none" sz="1200" kern="1200" smtClean="0">
                <a:solidFill>
                  <a:schemeClr val="tx1"/>
                </a:solidFill>
                <a:latin typeface="Times New Roman" pitchFamily="18" charset="0"/>
                <a:ea typeface="+mn-ea"/>
                <a:cs typeface="+mn-cs"/>
              </a:rPr>
              <a:t>—Participants should be stable before leaving the program. Best practices within this theme include requiring that participants have a job or be in school, have at least ninety days clean, have participated in the program at least twelve months, have sober housing, and have paid their fees all before they can graduate. If these practices are in place, participants should be ready to set their own goals and succeed in their lives.</a:t>
            </a:r>
            <a:endParaRPr lang="en-US" sz="1200" kern="1200" dirty="0" smtClean="0">
              <a:solidFill>
                <a:schemeClr val="tx1"/>
              </a:solidFill>
              <a:latin typeface="Times New Roman" pitchFamily="18" charset="0"/>
              <a:ea typeface="+mn-ea"/>
              <a:cs typeface="+mn-cs"/>
            </a:endParaRPr>
          </a:p>
          <a:p>
            <a:r>
              <a:rPr lang="x-none" sz="1200" i="1" kern="1200" smtClean="0">
                <a:solidFill>
                  <a:schemeClr val="tx1"/>
                </a:solidFill>
                <a:latin typeface="Times New Roman" pitchFamily="18" charset="0"/>
                <a:ea typeface="+mn-ea"/>
                <a:cs typeface="+mn-cs"/>
              </a:rPr>
              <a:t>Continuous Program Improvement Leads to Positive Outcomes—</a:t>
            </a:r>
            <a:r>
              <a:rPr lang="x-none" sz="1200" kern="1200" smtClean="0">
                <a:solidFill>
                  <a:schemeClr val="tx1"/>
                </a:solidFill>
                <a:latin typeface="Times New Roman" pitchFamily="18" charset="0"/>
                <a:ea typeface="+mn-ea"/>
                <a:cs typeface="+mn-cs"/>
              </a:rPr>
              <a:t> Programs that collect and use data, seek out training, acquire the support and insights of experts (including evaluators), and use the data and expert feedback to make ongoing adjustments to enhance practices see improvements in outcomes. These results demonstrate that Drug Courts that develop practices that focus on understanding and improving program performance have better outcomes than those that do not.</a:t>
            </a:r>
            <a:endParaRPr lang="en-US" sz="1200" kern="1200" dirty="0" smtClean="0">
              <a:solidFill>
                <a:schemeClr val="tx1"/>
              </a:solidFill>
              <a:latin typeface="Times New Roman" pitchFamily="18" charset="0"/>
              <a:ea typeface="+mn-ea"/>
              <a:cs typeface="+mn-cs"/>
            </a:endParaRPr>
          </a:p>
          <a:p>
            <a:r>
              <a:rPr lang="x-none" sz="1200" i="1" kern="1200" smtClean="0">
                <a:solidFill>
                  <a:schemeClr val="tx1"/>
                </a:solidFill>
                <a:latin typeface="Times New Roman" pitchFamily="18" charset="0"/>
                <a:ea typeface="+mn-ea"/>
                <a:cs typeface="+mn-cs"/>
              </a:rPr>
              <a:t>The Drug Court Model Is Effective with Difficult Populations—</a:t>
            </a:r>
            <a:r>
              <a:rPr lang="x-none" sz="1200" kern="1200" smtClean="0">
                <a:solidFill>
                  <a:schemeClr val="tx1"/>
                </a:solidFill>
                <a:latin typeface="Times New Roman" pitchFamily="18" charset="0"/>
                <a:ea typeface="+mn-ea"/>
                <a:cs typeface="+mn-cs"/>
              </a:rPr>
              <a:t>Drug Courts work for a wide range of populations and for participants who are seen as difficult to change and serve. These findings show that an offender’s criminal justice status (or mental health status) should not be a barrier. It does not matter whether a program’s population is only pre</a:t>
            </a:r>
            <a:r>
              <a:rPr lang="en-US" sz="1200" kern="1200" dirty="0" smtClean="0">
                <a:solidFill>
                  <a:schemeClr val="tx1"/>
                </a:solidFill>
                <a:latin typeface="Times New Roman" pitchFamily="18" charset="0"/>
                <a:ea typeface="+mn-ea"/>
                <a:cs typeface="+mn-cs"/>
              </a:rPr>
              <a:t>-</a:t>
            </a:r>
            <a:r>
              <a:rPr lang="x-none" sz="1200" kern="1200" smtClean="0">
                <a:solidFill>
                  <a:schemeClr val="tx1"/>
                </a:solidFill>
                <a:latin typeface="Times New Roman" pitchFamily="18" charset="0"/>
                <a:ea typeface="+mn-ea"/>
                <a:cs typeface="+mn-cs"/>
              </a:rPr>
              <a:t>adjudication, only post</a:t>
            </a:r>
            <a:r>
              <a:rPr lang="en-US" sz="1200" kern="1200" dirty="0" smtClean="0">
                <a:solidFill>
                  <a:schemeClr val="tx1"/>
                </a:solidFill>
                <a:latin typeface="Times New Roman" pitchFamily="18" charset="0"/>
                <a:ea typeface="+mn-ea"/>
                <a:cs typeface="+mn-cs"/>
              </a:rPr>
              <a:t>--</a:t>
            </a:r>
            <a:r>
              <a:rPr lang="x-none" sz="1200" kern="1200" smtClean="0">
                <a:solidFill>
                  <a:schemeClr val="tx1"/>
                </a:solidFill>
                <a:latin typeface="Times New Roman" pitchFamily="18" charset="0"/>
                <a:ea typeface="+mn-ea"/>
                <a:cs typeface="+mn-cs"/>
              </a:rPr>
              <a:t>adjudication, or a mix of both. Nor does it matter whether participants have violent histories or not, or whether they have misdemeanors or felonies. The focus is on treatment and consistent supervision. These results suggest that Drug Courts can successfully include a wide variety of offender populations.</a:t>
            </a:r>
            <a:endParaRPr lang="en-US" sz="1200" kern="1200" dirty="0" smtClean="0">
              <a:solidFill>
                <a:schemeClr val="tx1"/>
              </a:solidFill>
              <a:latin typeface="Times New Roman" pitchFamily="18" charset="0"/>
              <a:ea typeface="+mn-ea"/>
              <a:cs typeface="+mn-cs"/>
            </a:endParaRPr>
          </a:p>
          <a:p>
            <a:r>
              <a:rPr lang="x-none" sz="1200" kern="1200" smtClean="0">
                <a:solidFill>
                  <a:schemeClr val="tx1"/>
                </a:solidFill>
                <a:latin typeface="Times New Roman" pitchFamily="18" charset="0"/>
                <a:ea typeface="+mn-ea"/>
                <a:cs typeface="+mn-cs"/>
              </a:rPr>
              <a:t>Perhaps the most overarching theme is a picture of Drug Courts that are well organized. These programs have teams that are engaged in program activities and are collaborating, think through their program and clearly communicate expectations to staff and participants, and are dedicated to program improvement. These Drug Courts are the most effective in helping participants recover their futures, reducing participant recidivism, decreasing crime, and saving taxpayer money.</a:t>
            </a:r>
            <a:endParaRPr lang="en-US" sz="1200" kern="1200" dirty="0" smtClean="0">
              <a:solidFill>
                <a:schemeClr val="tx1"/>
              </a:solidFill>
              <a:latin typeface="Times New Roman" pitchFamily="18" charset="0"/>
              <a:ea typeface="+mn-ea"/>
              <a:cs typeface="+mn-cs"/>
            </a:endParaRPr>
          </a:p>
          <a:p>
            <a:r>
              <a:rPr lang="x-none" sz="1200" kern="1200" smtClean="0">
                <a:solidFill>
                  <a:schemeClr val="tx1"/>
                </a:solidFill>
                <a:latin typeface="Times New Roman" pitchFamily="18" charset="0"/>
                <a:ea typeface="+mn-ea"/>
                <a:cs typeface="+mn-cs"/>
              </a:rPr>
              <a:t> </a:t>
            </a:r>
            <a:endParaRPr lang="en-US" sz="1200" kern="1200" dirty="0">
              <a:solidFill>
                <a:schemeClr val="tx1"/>
              </a:solidFill>
              <a:latin typeface="Times New Roman" pitchFamily="18" charset="0"/>
              <a:ea typeface="+mn-ea"/>
              <a:cs typeface="+mn-cs"/>
            </a:endParaRPr>
          </a:p>
        </p:txBody>
      </p:sp>
      <p:sp>
        <p:nvSpPr>
          <p:cNvPr id="83972" name="Slide Number Placeholder 3"/>
          <p:cNvSpPr>
            <a:spLocks noGrp="1"/>
          </p:cNvSpPr>
          <p:nvPr>
            <p:ph type="sldNum" sz="quarter" idx="5"/>
          </p:nvPr>
        </p:nvSpPr>
        <p:spPr>
          <a:noFill/>
        </p:spPr>
        <p:txBody>
          <a:bodyPr/>
          <a:lstStyle/>
          <a:p>
            <a:fld id="{40015C43-BA80-47D0-868F-F5F8DD7C520C}" type="slidenum">
              <a:rPr lang="en-US" smtClean="0">
                <a:latin typeface="Times New Roman" pitchFamily="18" charset="0"/>
              </a:rPr>
              <a:pPr/>
              <a:t>85</a:t>
            </a:fld>
            <a:endParaRPr lang="en-US"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z="1400" smtClean="0">
                <a:latin typeface="Times New Roman" pitchFamily="18" charset="0"/>
              </a:rPr>
              <a:t>Juliette</a:t>
            </a:r>
          </a:p>
        </p:txBody>
      </p:sp>
      <p:sp>
        <p:nvSpPr>
          <p:cNvPr id="83972" name="Slide Number Placeholder 3"/>
          <p:cNvSpPr>
            <a:spLocks noGrp="1"/>
          </p:cNvSpPr>
          <p:nvPr>
            <p:ph type="sldNum" sz="quarter" idx="5"/>
          </p:nvPr>
        </p:nvSpPr>
        <p:spPr>
          <a:noFill/>
        </p:spPr>
        <p:txBody>
          <a:bodyPr/>
          <a:lstStyle/>
          <a:p>
            <a:fld id="{40015C43-BA80-47D0-868F-F5F8DD7C520C}" type="slidenum">
              <a:rPr lang="en-US" smtClean="0">
                <a:latin typeface="Times New Roman" pitchFamily="18" charset="0"/>
              </a:rPr>
              <a:pPr/>
              <a:t>86</a:t>
            </a:fld>
            <a:endParaRPr lang="en-US"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D8DF7DBF-08D5-44ED-86D9-CB7483544E36}" type="slidenum">
              <a:rPr lang="en-US" smtClean="0">
                <a:latin typeface="Times New Roman" pitchFamily="18" charset="0"/>
              </a:rPr>
              <a:pPr/>
              <a:t>87</a:t>
            </a:fld>
            <a:endParaRPr lang="en-US" smtClean="0">
              <a:latin typeface="Times New Roman" pitchFamily="18"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r>
              <a:rPr lang="en-US" sz="1400" smtClean="0">
                <a:latin typeface="Times New Roman" pitchFamily="18" charset="0"/>
              </a:rPr>
              <a:t>Shannon</a:t>
            </a:r>
          </a:p>
          <a:p>
            <a:endParaRPr lang="en-US" sz="1400" smtClean="0">
              <a:latin typeface="Times New Roman" pitchFamily="18" charset="0"/>
            </a:endParaRPr>
          </a:p>
          <a:p>
            <a:endParaRPr lang="en-US" sz="1400" smtClean="0">
              <a:latin typeface="Times New Roman" pitchFamily="18" charset="0"/>
            </a:endParaRPr>
          </a:p>
          <a:p>
            <a:r>
              <a:rPr lang="en-US" sz="1400" smtClean="0">
                <a:latin typeface="Times New Roman" pitchFamily="18" charset="0"/>
              </a:rPr>
              <a:t>So, given what we know about methamphetamine, what are some of the implications for Drug Court operations?</a:t>
            </a:r>
          </a:p>
          <a:p>
            <a:endParaRPr lang="en-US" sz="1400" smtClean="0">
              <a:latin typeface="Times New Roman" pitchFamily="18" charset="0"/>
            </a:endParaRPr>
          </a:p>
          <a:p>
            <a:r>
              <a:rPr lang="en-US" sz="1400" i="1" smtClean="0">
                <a:latin typeface="Times New Roman" pitchFamily="18" charset="0"/>
              </a:rPr>
              <a:t>(Pause for people’s input)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B7F400E1-A960-480F-8672-9C893AECBB6A}" type="slidenum">
              <a:rPr lang="en-US" smtClean="0">
                <a:latin typeface="Times New Roman" pitchFamily="18" charset="0"/>
              </a:rPr>
              <a:pPr/>
              <a:t>88</a:t>
            </a:fld>
            <a:endParaRPr lang="en-US" smtClean="0">
              <a:latin typeface="Times New Roman"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r>
              <a:rPr lang="en-US" sz="1400" smtClean="0">
                <a:latin typeface="Times New Roman" pitchFamily="18" charset="0"/>
              </a:rPr>
              <a:t>Shannon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18788" name="Slide Number Placeholder 3"/>
          <p:cNvSpPr>
            <a:spLocks noGrp="1"/>
          </p:cNvSpPr>
          <p:nvPr>
            <p:ph type="sldNum" sz="quarter" idx="5"/>
          </p:nvPr>
        </p:nvSpPr>
        <p:spPr>
          <a:noFill/>
        </p:spPr>
        <p:txBody>
          <a:bodyPr/>
          <a:lstStyle/>
          <a:p>
            <a:fld id="{58D7D00E-DEA6-48EF-9567-A6CB1C2631CC}" type="slidenum">
              <a:rPr lang="en-US" smtClean="0">
                <a:latin typeface="Times New Roman" pitchFamily="18" charset="0"/>
              </a:rPr>
              <a:pPr/>
              <a:t>89</a:t>
            </a:fld>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r>
              <a:rPr lang="en-US" sz="1400" smtClean="0">
                <a:latin typeface="Times New Roman" pitchFamily="18" charset="0"/>
              </a:rPr>
              <a:t>Juliette</a:t>
            </a:r>
          </a:p>
        </p:txBody>
      </p:sp>
      <p:sp>
        <p:nvSpPr>
          <p:cNvPr id="82948" name="Slide Number Placeholder 3"/>
          <p:cNvSpPr>
            <a:spLocks noGrp="1"/>
          </p:cNvSpPr>
          <p:nvPr>
            <p:ph type="sldNum" sz="quarter" idx="5"/>
          </p:nvPr>
        </p:nvSpPr>
        <p:spPr>
          <a:noFill/>
        </p:spPr>
        <p:txBody>
          <a:bodyPr/>
          <a:lstStyle/>
          <a:p>
            <a:fld id="{2C5FD045-B24C-4528-A041-0482B4F5B317}" type="slidenum">
              <a:rPr lang="en-US" smtClean="0">
                <a:latin typeface="Times New Roman" pitchFamily="18" charset="0"/>
              </a:rPr>
              <a:pPr/>
              <a:t>8</a:t>
            </a:fld>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sz="1400" smtClean="0">
                <a:latin typeface="Times New Roman" pitchFamily="18" charset="0"/>
              </a:rPr>
              <a:t>Shannon</a:t>
            </a:r>
          </a:p>
        </p:txBody>
      </p:sp>
      <p:sp>
        <p:nvSpPr>
          <p:cNvPr id="78852" name="Slide Number Placeholder 3"/>
          <p:cNvSpPr>
            <a:spLocks noGrp="1"/>
          </p:cNvSpPr>
          <p:nvPr>
            <p:ph type="sldNum" sz="quarter" idx="5"/>
          </p:nvPr>
        </p:nvSpPr>
        <p:spPr>
          <a:noFill/>
        </p:spPr>
        <p:txBody>
          <a:bodyPr/>
          <a:lstStyle/>
          <a:p>
            <a:fld id="{0318F7C1-6A64-4B85-82B3-96C227E24E26}" type="slidenum">
              <a:rPr lang="en-US" smtClean="0">
                <a:latin typeface="Times New Roman" pitchFamily="18" charset="0"/>
              </a:rPr>
              <a:pPr/>
              <a:t>9</a:t>
            </a:fld>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z="1400" smtClean="0">
                <a:latin typeface="Times New Roman" pitchFamily="18" charset="0"/>
              </a:rPr>
              <a:t>Juliette</a:t>
            </a:r>
          </a:p>
        </p:txBody>
      </p:sp>
      <p:sp>
        <p:nvSpPr>
          <p:cNvPr id="83972" name="Slide Number Placeholder 3"/>
          <p:cNvSpPr>
            <a:spLocks noGrp="1"/>
          </p:cNvSpPr>
          <p:nvPr>
            <p:ph type="sldNum" sz="quarter" idx="5"/>
          </p:nvPr>
        </p:nvSpPr>
        <p:spPr>
          <a:noFill/>
        </p:spPr>
        <p:txBody>
          <a:bodyPr/>
          <a:lstStyle/>
          <a:p>
            <a:fld id="{40015C43-BA80-47D0-868F-F5F8DD7C520C}" type="slidenum">
              <a:rPr lang="en-US" smtClean="0">
                <a:latin typeface="Times New Roman" pitchFamily="18" charset="0"/>
              </a:rPr>
              <a:pPr/>
              <a:t>10</a:t>
            </a:fld>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CFED63-C5BA-4526-B33D-633869E50EC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E5C688-4BCC-4A74-8393-27902EF19FF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1EE43B-24B8-4206-91D0-DE741387EEA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6B034D3-DF06-422E-BB3A-FDF3A73C922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3" name="Picture 5" descr="P:\1. Office\b. Administration\i. Forms\NPC Templates\NPC logo\NPC Logo_small.jpg"/>
          <p:cNvPicPr>
            <a:picLocks noChangeAspect="1" noChangeArrowheads="1"/>
          </p:cNvPicPr>
          <p:nvPr/>
        </p:nvPicPr>
        <p:blipFill>
          <a:blip r:embed="rId3" cstate="print"/>
          <a:srcRect/>
          <a:stretch>
            <a:fillRect/>
          </a:stretch>
        </p:blipFill>
        <p:spPr bwMode="auto">
          <a:xfrm>
            <a:off x="428625" y="5029200"/>
            <a:ext cx="1600200" cy="944563"/>
          </a:xfrm>
          <a:prstGeom prst="rect">
            <a:avLst/>
          </a:prstGeom>
          <a:noFill/>
          <a:ln w="9525">
            <a:noFill/>
            <a:miter lim="800000"/>
            <a:headEnd/>
            <a:tailEnd/>
          </a:ln>
        </p:spPr>
      </p:pic>
      <p:sp>
        <p:nvSpPr>
          <p:cNvPr id="4" name="Text Box 9"/>
          <p:cNvSpPr txBox="1">
            <a:spLocks noChangeArrowheads="1"/>
          </p:cNvSpPr>
          <p:nvPr/>
        </p:nvSpPr>
        <p:spPr bwMode="auto">
          <a:xfrm>
            <a:off x="228600" y="6019800"/>
            <a:ext cx="1981200" cy="523875"/>
          </a:xfrm>
          <a:prstGeom prst="rect">
            <a:avLst/>
          </a:prstGeom>
          <a:noFill/>
          <a:ln w="9525">
            <a:noFill/>
            <a:miter lim="800000"/>
            <a:headEnd/>
            <a:tailEnd/>
          </a:ln>
          <a:effectLst/>
        </p:spPr>
        <p:txBody>
          <a:bodyPr>
            <a:spAutoFit/>
          </a:bodyPr>
          <a:lstStyle/>
          <a:p>
            <a:pPr algn="ctr">
              <a:spcBef>
                <a:spcPct val="50000"/>
              </a:spcBef>
              <a:defRPr/>
            </a:pPr>
            <a:r>
              <a:rPr lang="en-US" sz="1400" i="1" dirty="0">
                <a:solidFill>
                  <a:schemeClr val="bg1"/>
                </a:solidFill>
                <a:latin typeface="Georgia" pitchFamily="18" charset="0"/>
              </a:rPr>
              <a:t>Informing policy, improving programs</a:t>
            </a:r>
          </a:p>
        </p:txBody>
      </p:sp>
      <p:sp>
        <p:nvSpPr>
          <p:cNvPr id="5" name="Rectangle 2"/>
          <p:cNvSpPr>
            <a:spLocks noGrp="1" noChangeArrowheads="1"/>
          </p:cNvSpPr>
          <p:nvPr>
            <p:ph type="ctrTitle"/>
          </p:nvPr>
        </p:nvSpPr>
        <p:spPr>
          <a:xfrm>
            <a:off x="304800" y="2667000"/>
            <a:ext cx="6324600" cy="1752600"/>
          </a:xfrm>
        </p:spPr>
        <p:txBody>
          <a:bodyPr>
            <a:noAutofit/>
          </a:body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baseline="0">
                <a:latin typeface="Arial" pitchFamily="34" charset="0"/>
              </a:defRPr>
            </a:lvl1pPr>
            <a:lvl2pPr>
              <a:defRPr sz="2800" baseline="0">
                <a:latin typeface="Arial" pitchFamily="34" charset="0"/>
              </a:defRPr>
            </a:lvl2pPr>
            <a:lvl3pPr>
              <a:defRPr sz="2800" baseline="0">
                <a:latin typeface="Arial" pitchFamily="34" charset="0"/>
              </a:defRPr>
            </a:lvl3pPr>
            <a:lvl4pPr>
              <a:defRPr sz="2800" baseline="0">
                <a:latin typeface="Arial" pitchFamily="34" charset="0"/>
              </a:defRPr>
            </a:lvl4pPr>
            <a:lvl5pPr>
              <a:defRPr sz="2800" baseline="0">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371600" y="6400800"/>
            <a:ext cx="2133600" cy="304800"/>
          </a:xfrm>
        </p:spPr>
        <p:txBody>
          <a:bodyPr/>
          <a:lstStyle>
            <a:lvl1pPr>
              <a:defRPr sz="1200" baseline="0">
                <a:solidFill>
                  <a:schemeClr val="bg1"/>
                </a:solidFill>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1"/>
          </p:nvPr>
        </p:nvSpPr>
        <p:spPr>
          <a:xfrm>
            <a:off x="6934200" y="6400800"/>
            <a:ext cx="1905000" cy="304800"/>
          </a:xfrm>
        </p:spPr>
        <p:txBody>
          <a:bodyPr/>
          <a:lstStyle>
            <a:lvl1pPr algn="r" rtl="0" fontAlgn="base">
              <a:spcBef>
                <a:spcPct val="0"/>
              </a:spcBef>
              <a:spcAft>
                <a:spcPct val="0"/>
              </a:spcAft>
              <a:defRPr lang="en-US" sz="1200" kern="1200" baseline="0" smtClean="0">
                <a:solidFill>
                  <a:schemeClr val="bg1"/>
                </a:solidFill>
                <a:latin typeface="Arial" pitchFamily="34" charset="0"/>
                <a:ea typeface="+mn-ea"/>
                <a:cs typeface="Arial" pitchFamily="34" charset="0"/>
              </a:defRPr>
            </a:lvl1pPr>
          </a:lstStyle>
          <a:p>
            <a:pPr>
              <a:defRPr/>
            </a:pPr>
            <a:fld id="{93DC0184-FFB1-43DB-A883-F4854000FF34}" type="slidenum">
              <a:rPr/>
              <a:pPr>
                <a:defRPr/>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fld id="{02AB4B80-37A6-4134-B9C0-89FD6B08436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1" y="1981200"/>
            <a:ext cx="3238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1" y="1981200"/>
            <a:ext cx="3238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85E13A19-BC12-4AD9-BCA1-FF2069D927E2}"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smtClean="0"/>
            </a:lvl1pPr>
          </a:lstStyle>
          <a:p>
            <a:pPr>
              <a:defRPr/>
            </a:pPr>
            <a:fld id="{BBBA68A9-B612-44B3-B8CA-6F14C46D8D41}"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smtClean="0"/>
            </a:lvl1pPr>
          </a:lstStyle>
          <a:p>
            <a:pPr>
              <a:defRPr/>
            </a:pPr>
            <a:fld id="{AE56C010-7819-43BB-9471-EF5E3D940DF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Slide Number Placeholder 2"/>
          <p:cNvSpPr>
            <a:spLocks noGrp="1"/>
          </p:cNvSpPr>
          <p:nvPr>
            <p:ph type="sldNum" sz="quarter" idx="11"/>
          </p:nvPr>
        </p:nvSpPr>
        <p:spPr/>
        <p:txBody>
          <a:bodyPr/>
          <a:lstStyle>
            <a:lvl1pPr>
              <a:defRPr smtClean="0"/>
            </a:lvl1pPr>
          </a:lstStyle>
          <a:p>
            <a:pPr>
              <a:defRPr/>
            </a:pPr>
            <a:fld id="{02B2D1C4-0A37-4874-AAD5-A0AD47336D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E353BD-30AE-46EA-B0FD-A2F94AEEE92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4081E352-DE68-4AEC-981B-6F71975ED89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9C851F16-5448-4A9E-9675-60B2ECE6D8D5}"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fld id="{EF6C76A4-F434-46FA-9A53-8AB6E86065CB}"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1"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1"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smtClean="0"/>
            </a:lvl1pPr>
          </a:lstStyle>
          <a:p>
            <a:pPr>
              <a:defRPr/>
            </a:pPr>
            <a:fld id="{51E87839-8B88-4711-9CAB-5CB489A6E6DF}"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1295400" y="6400800"/>
            <a:ext cx="4211638" cy="274638"/>
          </a:xfrm>
          <a:prstGeom prst="rect">
            <a:avLst/>
          </a:prstGeom>
        </p:spPr>
        <p:txBody>
          <a:bodyPr/>
          <a:lstStyle>
            <a:lvl1pPr>
              <a:defRPr/>
            </a:lvl1pPr>
          </a:lstStyle>
          <a:p>
            <a:pPr>
              <a:defRPr/>
            </a:pPr>
            <a:endParaRPr lang="en-US"/>
          </a:p>
        </p:txBody>
      </p:sp>
      <p:sp>
        <p:nvSpPr>
          <p:cNvPr id="4" name="Date Placeholder 13"/>
          <p:cNvSpPr>
            <a:spLocks noGrp="1"/>
          </p:cNvSpPr>
          <p:nvPr>
            <p:ph type="dt" sz="half"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93B661A2-BC94-4FFD-A971-894AF66D6F5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5F9F382-4855-44AD-AD97-FB584E07C67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3050BA-9463-4F28-B55A-6A3E521E811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E4D33D-AF38-40FA-8DAC-7F45E87A852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4FF0E3B-3903-4F71-B7F1-FA06C4290DA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0E93A6D-2CC3-44E5-BFB7-42AD91F8E05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63FE4FB-8057-42E2-953C-3918115092E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860EB5-E0B5-45EC-B05B-05C3A1E688E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C7F82E-4AC0-4176-8317-4A6AE3568A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accent6">
              <a:lumMod val="50000"/>
              <a:alpha val="40000"/>
            </a:schemeClr>
          </a:solidFill>
          <a:effectLst>
            <a:outerShdw blurRad="76200" dist="38100" dir="2700000" algn="tl" rotWithShape="0">
              <a:schemeClr val="accent6">
                <a:lumMod val="20000"/>
                <a:lumOff val="80000"/>
                <a:alpha val="50000"/>
              </a:scheme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a:solidFill>
            <a:schemeClr val="accent6">
              <a:lumMod val="50000"/>
              <a:alpha val="40000"/>
            </a:schemeClr>
          </a:solidFill>
          <a:effectLst>
            <a:outerShdw blurRad="76200" dist="38100" dir="2700000" algn="tl" rotWithShape="0">
              <a:schemeClr val="accent6">
                <a:lumMod val="20000"/>
                <a:lumOff val="80000"/>
                <a:alpha val="50000"/>
              </a:schemeClr>
            </a:outerShdw>
          </a:effectLst>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a:solidFill>
            <a:schemeClr val="accent6">
              <a:lumMod val="50000"/>
              <a:alpha val="40000"/>
            </a:schemeClr>
          </a:solidFill>
          <a:effectLst>
            <a:outerShdw blurRad="76200" dist="38100" dir="2700000" algn="tl" rotWithShape="0">
              <a:schemeClr val="accent6">
                <a:lumMod val="20000"/>
                <a:lumOff val="80000"/>
                <a:alpha val="50000"/>
              </a:schemeClr>
            </a:outerShdw>
          </a:effectLst>
        </p:spPr>
        <p:txBody>
          <a:bodyPr vert="horz" lIns="91440" tIns="45720" rIns="91440" bIns="45720" rtlCol="0" anchor="ctr"/>
          <a:lstStyle>
            <a:lvl1pPr algn="l" fontAlgn="auto">
              <a:spcBef>
                <a:spcPts val="0"/>
              </a:spcBef>
              <a:spcAft>
                <a:spcPts val="0"/>
              </a:spcAft>
              <a:defRPr sz="1200">
                <a:solidFill>
                  <a:schemeClr val="tx1">
                    <a:lumMod val="95000"/>
                    <a:lumOff val="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a:solidFill>
            <a:schemeClr val="accent6">
              <a:lumMod val="50000"/>
              <a:alpha val="40000"/>
            </a:schemeClr>
          </a:solidFill>
          <a:effectLst>
            <a:outerShdw blurRad="76200" dist="38100" dir="2700000" algn="tl" rotWithShape="0">
              <a:schemeClr val="accent6">
                <a:lumMod val="20000"/>
                <a:lumOff val="80000"/>
                <a:alpha val="50000"/>
              </a:schemeClr>
            </a:outerShdw>
          </a:effectLst>
        </p:spPr>
        <p:txBody>
          <a:bodyPr vert="horz" lIns="91440" tIns="45720" rIns="91440" bIns="45720" rtlCol="0" anchor="ctr"/>
          <a:lstStyle>
            <a:lvl1pPr algn="ctr" fontAlgn="auto">
              <a:spcBef>
                <a:spcPts val="0"/>
              </a:spcBef>
              <a:spcAft>
                <a:spcPts val="0"/>
              </a:spcAft>
              <a:defRPr sz="1200">
                <a:solidFill>
                  <a:schemeClr val="tx1">
                    <a:lumMod val="95000"/>
                    <a:lumOff val="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a:solidFill>
            <a:schemeClr val="accent6">
              <a:lumMod val="50000"/>
              <a:alpha val="40000"/>
            </a:schemeClr>
          </a:solidFill>
          <a:effectLst>
            <a:outerShdw blurRad="76200" dist="38100" dir="2700000" algn="tl" rotWithShape="0">
              <a:schemeClr val="accent6">
                <a:lumMod val="20000"/>
                <a:lumOff val="80000"/>
                <a:alpha val="50000"/>
              </a:schemeClr>
            </a:outerShdw>
          </a:effectLst>
        </p:spPr>
        <p:txBody>
          <a:bodyPr vert="horz" lIns="91440" tIns="45720" rIns="91440" bIns="45720" rtlCol="0" anchor="ctr"/>
          <a:lstStyle>
            <a:lvl1pPr algn="r" fontAlgn="auto">
              <a:spcBef>
                <a:spcPts val="0"/>
              </a:spcBef>
              <a:spcAft>
                <a:spcPts val="0"/>
              </a:spcAft>
              <a:defRPr sz="1200">
                <a:solidFill>
                  <a:schemeClr val="tx1">
                    <a:lumMod val="95000"/>
                    <a:lumOff val="5000"/>
                  </a:schemeClr>
                </a:solidFill>
                <a:latin typeface="+mn-lt"/>
              </a:defRPr>
            </a:lvl1pPr>
          </a:lstStyle>
          <a:p>
            <a:pPr>
              <a:defRPr/>
            </a:pPr>
            <a:fld id="{D19063F1-3564-4F59-81DF-C22E6A45593B}" type="slidenum">
              <a:rPr lang="en-US"/>
              <a:pPr>
                <a:defRPr/>
              </a:pPr>
              <a:t>‹#›</a:t>
            </a:fld>
            <a:endParaRPr lang="en-US"/>
          </a:p>
        </p:txBody>
      </p:sp>
      <p:pic>
        <p:nvPicPr>
          <p:cNvPr id="3079" name="Picture 34" descr="C:\My Documents\Charley's Files\Misc Office\NPC-Logo-transparent-gray.gif"/>
          <p:cNvPicPr>
            <a:picLocks noChangeAspect="1" noChangeArrowheads="1"/>
          </p:cNvPicPr>
          <p:nvPr/>
        </p:nvPicPr>
        <p:blipFill>
          <a:blip r:embed="rId15" cstate="print">
            <a:lum bright="10000" contrast="-30000"/>
          </a:blip>
          <a:srcRect/>
          <a:stretch>
            <a:fillRect/>
          </a:stretch>
        </p:blipFill>
        <p:spPr bwMode="auto">
          <a:xfrm>
            <a:off x="228600" y="152400"/>
            <a:ext cx="1524000" cy="900113"/>
          </a:xfrm>
          <a:prstGeom prst="rect">
            <a:avLst/>
          </a:prstGeom>
          <a:noFill/>
          <a:ln w="9525">
            <a:noFill/>
            <a:miter lim="800000"/>
            <a:headEnd/>
            <a:tailEnd/>
          </a:ln>
        </p:spPr>
      </p:pic>
      <p:pic>
        <p:nvPicPr>
          <p:cNvPr id="3080" name="Picture 34" descr="C:\My Documents\Charley's Files\Misc Office\NPC-Logo-transparent-gray.gif"/>
          <p:cNvPicPr>
            <a:picLocks noChangeAspect="1" noChangeArrowheads="1"/>
          </p:cNvPicPr>
          <p:nvPr userDrawn="1"/>
        </p:nvPicPr>
        <p:blipFill>
          <a:blip r:embed="rId15" cstate="print">
            <a:lum bright="10000" contrast="-30000"/>
          </a:blip>
          <a:srcRect/>
          <a:stretch>
            <a:fillRect/>
          </a:stretch>
        </p:blipFill>
        <p:spPr bwMode="auto">
          <a:xfrm>
            <a:off x="228600" y="152400"/>
            <a:ext cx="1524000" cy="900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Lst>
  <p:txStyles>
    <p:titleStyle>
      <a:lvl1pPr algn="ctr" rtl="0" eaLnBrk="0" fontAlgn="base" hangingPunct="0">
        <a:spcBef>
          <a:spcPct val="0"/>
        </a:spcBef>
        <a:spcAft>
          <a:spcPct val="0"/>
        </a:spcAft>
        <a:defRPr sz="4400" kern="1200">
          <a:solidFill>
            <a:srgbClr val="0D0D0D"/>
          </a:solidFill>
          <a:latin typeface="+mj-lt"/>
          <a:ea typeface="+mj-ea"/>
          <a:cs typeface="+mj-cs"/>
        </a:defRPr>
      </a:lvl1pPr>
      <a:lvl2pPr algn="ctr" rtl="0" eaLnBrk="0" fontAlgn="base" hangingPunct="0">
        <a:spcBef>
          <a:spcPct val="0"/>
        </a:spcBef>
        <a:spcAft>
          <a:spcPct val="0"/>
        </a:spcAft>
        <a:defRPr sz="4400">
          <a:solidFill>
            <a:srgbClr val="0D0D0D"/>
          </a:solidFill>
          <a:latin typeface="Trebuchet MS" pitchFamily="34" charset="0"/>
        </a:defRPr>
      </a:lvl2pPr>
      <a:lvl3pPr algn="ctr" rtl="0" eaLnBrk="0" fontAlgn="base" hangingPunct="0">
        <a:spcBef>
          <a:spcPct val="0"/>
        </a:spcBef>
        <a:spcAft>
          <a:spcPct val="0"/>
        </a:spcAft>
        <a:defRPr sz="4400">
          <a:solidFill>
            <a:srgbClr val="0D0D0D"/>
          </a:solidFill>
          <a:latin typeface="Trebuchet MS" pitchFamily="34" charset="0"/>
        </a:defRPr>
      </a:lvl3pPr>
      <a:lvl4pPr algn="ctr" rtl="0" eaLnBrk="0" fontAlgn="base" hangingPunct="0">
        <a:spcBef>
          <a:spcPct val="0"/>
        </a:spcBef>
        <a:spcAft>
          <a:spcPct val="0"/>
        </a:spcAft>
        <a:defRPr sz="4400">
          <a:solidFill>
            <a:srgbClr val="0D0D0D"/>
          </a:solidFill>
          <a:latin typeface="Trebuchet MS" pitchFamily="34" charset="0"/>
        </a:defRPr>
      </a:lvl4pPr>
      <a:lvl5pPr algn="ctr" rtl="0" eaLnBrk="0" fontAlgn="base" hangingPunct="0">
        <a:spcBef>
          <a:spcPct val="0"/>
        </a:spcBef>
        <a:spcAft>
          <a:spcPct val="0"/>
        </a:spcAft>
        <a:defRPr sz="4400">
          <a:solidFill>
            <a:srgbClr val="0D0D0D"/>
          </a:solidFill>
          <a:latin typeface="Trebuchet MS" pitchFamily="34" charset="0"/>
        </a:defRPr>
      </a:lvl5pPr>
      <a:lvl6pPr marL="457200" algn="ctr" rtl="0" eaLnBrk="1" fontAlgn="base" hangingPunct="1">
        <a:spcBef>
          <a:spcPct val="0"/>
        </a:spcBef>
        <a:spcAft>
          <a:spcPct val="0"/>
        </a:spcAft>
        <a:defRPr sz="4400">
          <a:solidFill>
            <a:srgbClr val="0D0D0D"/>
          </a:solidFill>
          <a:latin typeface="Trebuchet MS" pitchFamily="34" charset="0"/>
        </a:defRPr>
      </a:lvl6pPr>
      <a:lvl7pPr marL="914400" algn="ctr" rtl="0" eaLnBrk="1" fontAlgn="base" hangingPunct="1">
        <a:spcBef>
          <a:spcPct val="0"/>
        </a:spcBef>
        <a:spcAft>
          <a:spcPct val="0"/>
        </a:spcAft>
        <a:defRPr sz="4400">
          <a:solidFill>
            <a:srgbClr val="0D0D0D"/>
          </a:solidFill>
          <a:latin typeface="Trebuchet MS" pitchFamily="34" charset="0"/>
        </a:defRPr>
      </a:lvl7pPr>
      <a:lvl8pPr marL="1371600" algn="ctr" rtl="0" eaLnBrk="1" fontAlgn="base" hangingPunct="1">
        <a:spcBef>
          <a:spcPct val="0"/>
        </a:spcBef>
        <a:spcAft>
          <a:spcPct val="0"/>
        </a:spcAft>
        <a:defRPr sz="4400">
          <a:solidFill>
            <a:srgbClr val="0D0D0D"/>
          </a:solidFill>
          <a:latin typeface="Trebuchet MS" pitchFamily="34" charset="0"/>
        </a:defRPr>
      </a:lvl8pPr>
      <a:lvl9pPr marL="1828800" algn="ctr" rtl="0" eaLnBrk="1" fontAlgn="base" hangingPunct="1">
        <a:spcBef>
          <a:spcPct val="0"/>
        </a:spcBef>
        <a:spcAft>
          <a:spcPct val="0"/>
        </a:spcAft>
        <a:defRPr sz="4400">
          <a:solidFill>
            <a:srgbClr val="0D0D0D"/>
          </a:solidFill>
          <a:latin typeface="Trebuchet MS"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0D0D0D"/>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0D0D0D"/>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0D0D0D"/>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0D0D0D"/>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0D0D0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2192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1828800" y="1981200"/>
            <a:ext cx="6629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7572" name="Rectangle 4"/>
          <p:cNvSpPr>
            <a:spLocks noGrp="1" noChangeArrowheads="1"/>
          </p:cNvSpPr>
          <p:nvPr>
            <p:ph type="dt" sz="half" idx="2"/>
          </p:nvPr>
        </p:nvSpPr>
        <p:spPr bwMode="auto">
          <a:xfrm>
            <a:off x="1905000" y="6248400"/>
            <a:ext cx="259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00"/>
                </a:solidFill>
              </a:defRPr>
            </a:lvl1pPr>
          </a:lstStyle>
          <a:p>
            <a:pPr>
              <a:defRPr/>
            </a:pPr>
            <a:endParaRPr lang="en-US"/>
          </a:p>
        </p:txBody>
      </p:sp>
      <p:sp>
        <p:nvSpPr>
          <p:cNvPr id="237573" name="Rectangle 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FFFF00"/>
                </a:solidFill>
              </a:defRPr>
            </a:lvl1pPr>
          </a:lstStyle>
          <a:p>
            <a:pPr>
              <a:defRPr/>
            </a:pPr>
            <a:fld id="{317F6CE4-4574-4823-BE44-F726C410071F}" type="slidenum">
              <a:rPr lang="en-US"/>
              <a:pPr>
                <a:defRPr/>
              </a:pPr>
              <a:t>‹#›</a:t>
            </a:fld>
            <a:endParaRPr lang="en-US"/>
          </a:p>
        </p:txBody>
      </p:sp>
      <p:pic>
        <p:nvPicPr>
          <p:cNvPr id="4102" name="Picture 34" descr="C:\My Documents\Charley's Files\Misc Office\NPC-Logo-transparent-gray.gif"/>
          <p:cNvPicPr>
            <a:picLocks noChangeAspect="1" noChangeArrowheads="1"/>
          </p:cNvPicPr>
          <p:nvPr userDrawn="1"/>
        </p:nvPicPr>
        <p:blipFill>
          <a:blip r:embed="rId16" cstate="print">
            <a:lum bright="10000" contrast="-30000"/>
          </a:blip>
          <a:srcRect/>
          <a:stretch>
            <a:fillRect/>
          </a:stretch>
        </p:blipFill>
        <p:spPr bwMode="auto">
          <a:xfrm>
            <a:off x="228600" y="152400"/>
            <a:ext cx="1524000" cy="900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8" r:id="rId12"/>
    <p:sldLayoutId id="2147483879" r:id="rId13"/>
  </p:sldLayoutIdLst>
  <p:txStyles>
    <p:titleStyle>
      <a:lvl1pPr algn="ctr" rtl="0" fontAlgn="base">
        <a:spcBef>
          <a:spcPct val="0"/>
        </a:spcBef>
        <a:spcAft>
          <a:spcPct val="0"/>
        </a:spcAft>
        <a:defRPr sz="3600" b="1">
          <a:solidFill>
            <a:schemeClr val="tx1"/>
          </a:solidFill>
          <a:latin typeface="+mj-lt"/>
          <a:ea typeface="+mj-ea"/>
          <a:cs typeface="+mj-cs"/>
        </a:defRPr>
      </a:lvl1pPr>
      <a:lvl2pPr algn="ctr" rtl="0" fontAlgn="base">
        <a:spcBef>
          <a:spcPct val="0"/>
        </a:spcBef>
        <a:spcAft>
          <a:spcPct val="0"/>
        </a:spcAft>
        <a:defRPr sz="3600" b="1">
          <a:solidFill>
            <a:schemeClr val="tx1"/>
          </a:solidFill>
          <a:latin typeface="Times New Roman" pitchFamily="18" charset="0"/>
        </a:defRPr>
      </a:lvl2pPr>
      <a:lvl3pPr algn="ctr" rtl="0" fontAlgn="base">
        <a:spcBef>
          <a:spcPct val="0"/>
        </a:spcBef>
        <a:spcAft>
          <a:spcPct val="0"/>
        </a:spcAft>
        <a:defRPr sz="3600" b="1">
          <a:solidFill>
            <a:schemeClr val="tx1"/>
          </a:solidFill>
          <a:latin typeface="Times New Roman" pitchFamily="18" charset="0"/>
        </a:defRPr>
      </a:lvl3pPr>
      <a:lvl4pPr algn="ctr" rtl="0" fontAlgn="base">
        <a:spcBef>
          <a:spcPct val="0"/>
        </a:spcBef>
        <a:spcAft>
          <a:spcPct val="0"/>
        </a:spcAft>
        <a:defRPr sz="3600" b="1">
          <a:solidFill>
            <a:schemeClr val="tx1"/>
          </a:solidFill>
          <a:latin typeface="Times New Roman" pitchFamily="18" charset="0"/>
        </a:defRPr>
      </a:lvl4pPr>
      <a:lvl5pPr algn="ctr" rtl="0" fontAlgn="base">
        <a:spcBef>
          <a:spcPct val="0"/>
        </a:spcBef>
        <a:spcAft>
          <a:spcPct val="0"/>
        </a:spcAft>
        <a:defRPr sz="3600" b="1">
          <a:solidFill>
            <a:schemeClr val="tx1"/>
          </a:solidFill>
          <a:latin typeface="Times New Roman" pitchFamily="18" charset="0"/>
        </a:defRPr>
      </a:lvl5pPr>
      <a:lvl6pPr marL="457200" algn="ctr" rtl="0" eaLnBrk="1" fontAlgn="base" hangingPunct="1">
        <a:spcBef>
          <a:spcPct val="0"/>
        </a:spcBef>
        <a:spcAft>
          <a:spcPct val="0"/>
        </a:spcAft>
        <a:defRPr sz="3600" b="1">
          <a:solidFill>
            <a:schemeClr val="tx1"/>
          </a:solidFill>
          <a:latin typeface="Times New Roman" pitchFamily="18" charset="0"/>
        </a:defRPr>
      </a:lvl6pPr>
      <a:lvl7pPr marL="914400" algn="ctr" rtl="0" eaLnBrk="1" fontAlgn="base" hangingPunct="1">
        <a:spcBef>
          <a:spcPct val="0"/>
        </a:spcBef>
        <a:spcAft>
          <a:spcPct val="0"/>
        </a:spcAft>
        <a:defRPr sz="3600" b="1">
          <a:solidFill>
            <a:schemeClr val="tx1"/>
          </a:solidFill>
          <a:latin typeface="Times New Roman" pitchFamily="18" charset="0"/>
        </a:defRPr>
      </a:lvl7pPr>
      <a:lvl8pPr marL="1371600" algn="ctr" rtl="0" eaLnBrk="1" fontAlgn="base" hangingPunct="1">
        <a:spcBef>
          <a:spcPct val="0"/>
        </a:spcBef>
        <a:spcAft>
          <a:spcPct val="0"/>
        </a:spcAft>
        <a:defRPr sz="3600" b="1">
          <a:solidFill>
            <a:schemeClr val="tx1"/>
          </a:solidFill>
          <a:latin typeface="Times New Roman" pitchFamily="18" charset="0"/>
        </a:defRPr>
      </a:lvl8pPr>
      <a:lvl9pPr marL="1828800" algn="ctr" rtl="0" eaLnBrk="1" fontAlgn="base" hangingPunct="1">
        <a:spcBef>
          <a:spcPct val="0"/>
        </a:spcBef>
        <a:spcAft>
          <a:spcPct val="0"/>
        </a:spcAft>
        <a:defRPr sz="3600" b="1">
          <a:solidFill>
            <a:schemeClr val="tx1"/>
          </a:solidFill>
          <a:latin typeface="Times New Roman" pitchFamily="18" charset="0"/>
        </a:defRPr>
      </a:lvl9pPr>
    </p:titleStyle>
    <p:bodyStyle>
      <a:lvl1pPr marL="342900" indent="-342900" algn="l" rtl="0" fontAlgn="base">
        <a:spcBef>
          <a:spcPct val="20000"/>
        </a:spcBef>
        <a:spcAft>
          <a:spcPct val="0"/>
        </a:spcAft>
        <a:buSzPct val="125000"/>
        <a:buChar char="•"/>
        <a:defRPr sz="2400">
          <a:solidFill>
            <a:schemeClr val="bg1"/>
          </a:solidFill>
          <a:latin typeface="+mn-lt"/>
          <a:ea typeface="+mn-ea"/>
          <a:cs typeface="+mn-cs"/>
        </a:defRPr>
      </a:lvl1pPr>
      <a:lvl2pPr marL="742950" indent="-285750" algn="l" rtl="0" fontAlgn="base">
        <a:spcBef>
          <a:spcPct val="20000"/>
        </a:spcBef>
        <a:spcAft>
          <a:spcPct val="0"/>
        </a:spcAft>
        <a:buFont typeface="Wingdings" pitchFamily="2" charset="2"/>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source=images&amp;cd=&amp;cad=rja&amp;uact=8&amp;docid=XCyRtWNzHJqzcM&amp;tbnid=NcbJcxkwy98vWM:&amp;ved=0CAUQjRw&amp;url=http://community.futureshop.ca/t5/Tech-Blog/Getting-to-know-the-Nest-Learning-Thermostat/ba-p/427527&amp;ei=ro9EU8uAGeSdyQHHqICYDw&amp;bvm=bv.64507335,d.aWc&amp;psig=AFQjCNF88kizUZIJ76Trb-HcJPPug_nPVw&amp;ust=1397088391966696" TargetMode="External"/><Relationship Id="rId1" Type="http://schemas.openxmlformats.org/officeDocument/2006/relationships/slideLayout" Target="../slideLayouts/slideLayout19.xml"/><Relationship Id="rId5" Type="http://schemas.openxmlformats.org/officeDocument/2006/relationships/image" Target="../media/image13.jpeg"/><Relationship Id="rId4" Type="http://schemas.openxmlformats.org/officeDocument/2006/relationships/hyperlink" Target="http://www.google.com/url?sa=i&amp;rct=j&amp;q=&amp;esrc=s&amp;source=images&amp;cd=&amp;cad=rja&amp;uact=8&amp;docid=XCyRtWNzHJqzcM&amp;tbnid=NcbJcxkwy98vWM:&amp;ved=0CAUQjRw&amp;url=http://www.businessinsider.com/nest-thermostat-problem-2014-1&amp;ei=949EU6DHFqONygGytYHYCw&amp;bvm=bv.64507335,d.aWc&amp;psig=AFQjCNF88kizUZIJ76Trb-HcJPPug_nPVw&amp;ust=1397088391966696"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url?sa=i&amp;rct=j&amp;q=&amp;esrc=s&amp;source=images&amp;cd=&amp;cad=rja&amp;uact=8&amp;docid=2vHUlERTGHVTQM&amp;tbnid=63LLy9p5Tp61XM:&amp;ved=0CAUQjRw&amp;url=http://www.ocregister.com/articles/huynh-230637-says-police.html&amp;ei=uZFEU4SIEeS2yAGj34CIBQ&amp;bvm=bv.64507335,d.aWc&amp;psig=AFQjCNFn9Mju8RhLylGEu9fVIGjaDdx0qQ&amp;ust=1397088871765276" TargetMode="External"/><Relationship Id="rId1" Type="http://schemas.openxmlformats.org/officeDocument/2006/relationships/slideLayout" Target="../slideLayouts/slideLayout19.xml"/><Relationship Id="rId5" Type="http://schemas.openxmlformats.org/officeDocument/2006/relationships/image" Target="../media/image15.jpeg"/><Relationship Id="rId4" Type="http://schemas.openxmlformats.org/officeDocument/2006/relationships/hyperlink" Target="http://www.google.com/url?sa=i&amp;rct=j&amp;q=&amp;esrc=s&amp;source=images&amp;cd=&amp;cad=rja&amp;uact=8&amp;docid=xBGHpyVvIEZHnM&amp;tbnid=bBPdd5x-tUmZUM:&amp;ved=0CAUQjRw&amp;url=http://www.timescall.com/ci_22397788/longmont-adopts-online-sex-offender-system-aimed-ease&amp;ei=0pNEU_2yLan4yAGk2oGYAw&amp;bvm=bv.64507335,d.aWc&amp;psig=AFQjCNGpkcmJdEMdl6cjVdyD9PhKchQ75A&amp;ust=1397089572306639"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8" Type="http://schemas.openxmlformats.org/officeDocument/2006/relationships/hyperlink" Target="http://www.google.com/url?sa=i&amp;rct=j&amp;q=&amp;esrc=s&amp;source=images&amp;cd=&amp;cad=rja&amp;uact=8&amp;docid=_XsFCfbR9d_6fM&amp;tbnid=2llbwtvKKp9xzM:&amp;ved=0CAUQjRw&amp;url=http://easygap.co.uk/140/does-gap-insurance-cover-theft-/&amp;ei=VJVEU_KXEOWbygHkx4CIBQ&amp;bvm=bv.64507335,d.aWc&amp;psig=AFQjCNGkKM06XVbsm-o1pSGKEMDjadMM2w&amp;ust=1397089837928167" TargetMode="External"/><Relationship Id="rId3" Type="http://schemas.openxmlformats.org/officeDocument/2006/relationships/image" Target="../media/image16.jpeg"/><Relationship Id="rId7" Type="http://schemas.openxmlformats.org/officeDocument/2006/relationships/image" Target="../media/image18.png"/><Relationship Id="rId2" Type="http://schemas.openxmlformats.org/officeDocument/2006/relationships/hyperlink" Target="http://www.google.com/url?sa=i&amp;rct=j&amp;q=&amp;esrc=s&amp;source=images&amp;cd=&amp;cad=rja&amp;uact=8&amp;docid=xqfajppH5hFhfM&amp;tbnid=-AZBiLSUmXeVbM:&amp;ved=0CAUQjRw&amp;url=http://www.wklaw.com/areas_forgery_sentencing_and_punishment.htm&amp;ei=lZVEU6uKD4OqyAGpx4CoDg&amp;bvm=bv.64507335,d.aWc&amp;psig=AFQjCNFOqMZnK9vv1xpjlWkmOugGu2Bexg&amp;ust=1397090035279152" TargetMode="External"/><Relationship Id="rId1" Type="http://schemas.openxmlformats.org/officeDocument/2006/relationships/slideLayout" Target="../slideLayouts/slideLayout19.xml"/><Relationship Id="rId6" Type="http://schemas.openxmlformats.org/officeDocument/2006/relationships/hyperlink" Target="http://www.google.com/url?sa=i&amp;rct=j&amp;q=&amp;esrc=s&amp;source=images&amp;cd=&amp;cad=rja&amp;uact=8&amp;docid=5Y6P0MXs-NBWYM&amp;tbnid=_pFXVCjcIPig4M:&amp;ved=0CAUQjRw&amp;url=http://www.topaziolaw.com/criminal-practice-areas/prostitution&amp;ei=45VEU6vdGsiMyQGpt4CICQ&amp;bvm=bv.64507335,d.aWc&amp;psig=AFQjCNHbJHwl2i2BM_QaEATOQ5KSyyRARA&amp;ust=1397090125781138" TargetMode="External"/><Relationship Id="rId11" Type="http://schemas.openxmlformats.org/officeDocument/2006/relationships/image" Target="../media/image20.jpeg"/><Relationship Id="rId5" Type="http://schemas.openxmlformats.org/officeDocument/2006/relationships/image" Target="../media/image17.jpeg"/><Relationship Id="rId10" Type="http://schemas.openxmlformats.org/officeDocument/2006/relationships/hyperlink" Target="http://www.google.com/url?sa=i&amp;source=images&amp;cd=&amp;cad=rja&amp;uact=8&amp;docid=Ggp0m0Nk5PfIAM&amp;tbnid=idZBc9FoE84LAM&amp;ved=0CAgQjRw&amp;url=http://bigbackground.com/money/money-sign-wallpaper.html&amp;ei=MqhEU-aNDamEyAGb04DwBA&amp;psig=AFQjCNEcuBx8U_Vu4ocNt2N0-H0EZSx-5w&amp;ust=1397094834377757" TargetMode="External"/><Relationship Id="rId4" Type="http://schemas.openxmlformats.org/officeDocument/2006/relationships/hyperlink" Target="http://www.google.com/url?sa=i&amp;rct=j&amp;q=&amp;esrc=s&amp;source=images&amp;cd=&amp;cad=rja&amp;uact=8&amp;docid=OUg5sfYzRiOx6M&amp;tbnid=Mz4uUTy9zh_uzM:&amp;ved=0CAUQjRw&amp;url=http://koehlerlaw.net/assault-theft/theft-in-virginia/&amp;ei=3pREU-aYPIaayQG6nICYBg&amp;bvm=bv.64507335,d.aWc&amp;psig=AFQjCNGkKM06XVbsm-o1pSGKEMDjadMM2w&amp;ust=1397089837928167" TargetMode="External"/><Relationship Id="rId9"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3.png"/><Relationship Id="rId2" Type="http://schemas.openxmlformats.org/officeDocument/2006/relationships/hyperlink" Target="http://www.google.com/url?sa=i&amp;source=images&amp;cd=&amp;cad=rja&amp;uact=8&amp;docid=Af7noxI3VsejrM&amp;tbnid=TQRVXLlRRtPm2M&amp;ved=0CAgQjRw&amp;url=http://www.healthyplace.com/blogs/anxiety-schmanxiety/2013/12/why-group-therapy-is-great-for-social-anxiety/&amp;ei=CphEU_0-pODJAd3VgPgP&amp;psig=AFQjCNE88y-RvDP2GnnsBK3DfBGMbpQbPQ&amp;ust=1397090698076162" TargetMode="External"/><Relationship Id="rId1" Type="http://schemas.openxmlformats.org/officeDocument/2006/relationships/slideLayout" Target="../slideLayouts/slideLayout19.xml"/><Relationship Id="rId6" Type="http://schemas.openxmlformats.org/officeDocument/2006/relationships/hyperlink" Target="http://www.google.com/url?sa=i&amp;rct=j&amp;q=&amp;esrc=s&amp;source=images&amp;cd=&amp;cad=rja&amp;uact=8&amp;docid=IfnUiba8mKHabM&amp;tbnid=KOc6cgRoSNlfJM:&amp;ved=0CAUQjRw&amp;url=http://keiichisreelopinions.blogspot.com/2010_04_01_archive.html&amp;ei=jZhEU6OxIKWYyAGU3oCoDg&amp;bvm=bv.64507335,d.aWc&amp;psig=AFQjCNEpJu5Pi1vIJuTWly8KNzY3XB219w&amp;ust=1397090741139663" TargetMode="External"/><Relationship Id="rId5" Type="http://schemas.openxmlformats.org/officeDocument/2006/relationships/image" Target="../media/image22.jpeg"/><Relationship Id="rId4" Type="http://schemas.openxmlformats.org/officeDocument/2006/relationships/hyperlink" Target="http://www.google.com/url?sa=i&amp;rct=j&amp;q=&amp;esrc=s&amp;source=images&amp;cd=&amp;cad=rja&amp;uact=8&amp;docid=gEjVbLocLRnDIM&amp;tbnid=I2Dg63djLSeYzM:&amp;ved=0CAUQjRw&amp;url=http://mashable.com/2012/05/15/talktala/&amp;ei=15dEU9bQDKT4yQHdi4CgDw&amp;bvm=bv.64507335,d.aWc&amp;psig=AFQjCNGRAR12f3Ld7TxO2yWVNvR75Rl5ow&amp;ust=1397090616811789"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amp;esrc=s&amp;source=images&amp;cd=&amp;cad=rja&amp;uact=8&amp;docid=XCyRtWNzHJqzcM&amp;tbnid=NcbJcxkwy98vWM:&amp;ved=0CAUQjRw&amp;url=http://www.businessinsider.com/nest-thermostat-problem-2014-1&amp;ei=949EU6DHFqONygGytYHYCw&amp;bvm=bv.64507335,d.aWc&amp;psig=AFQjCNF88kizUZIJ76Trb-HcJPPug_nPVw&amp;ust=1397088391966696" TargetMode="External"/><Relationship Id="rId1" Type="http://schemas.openxmlformats.org/officeDocument/2006/relationships/slideLayout" Target="../slideLayouts/slideLayout19.xml"/><Relationship Id="rId5" Type="http://schemas.openxmlformats.org/officeDocument/2006/relationships/image" Target="../media/image25.jpeg"/><Relationship Id="rId4" Type="http://schemas.openxmlformats.org/officeDocument/2006/relationships/hyperlink" Target="http://www.google.com/url?sa=i&amp;source=images&amp;cd=&amp;cad=rja&amp;uact=8&amp;docid=qWvcTdBUyDBsQM&amp;tbnid=_Lll4fPGk8T4WM&amp;ved=0CAgQjRw&amp;url=http://www.pinterest.com/pin/547961479631086502/&amp;ei=2aFEU8CFMuiOyAHHioCwAw&amp;psig=AFQjCNHK5Fh9D07opFtoHQCvdH0JaWJo-g&amp;ust=1397093209883942"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HtIsTLsW8Y15BM&amp;tbnid=xLOMH6nWvRldYM:&amp;ved=0CAUQjRw&amp;url=http://en.wikipedia.org/wiki/Baltimore_Police_Department&amp;ei=7gVGU6GJIMTAyAG_gYGwCA&amp;bvm=bv.64507335,d.dGI&amp;psig=AFQjCNFBgQsII6A_UjV39BIY6B-viAfrBA&amp;ust=1397184280382731"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m/url?sa=i&amp;rct=j&amp;q=&amp;esrc=s&amp;source=images&amp;cd=&amp;cad=rja&amp;uact=8&amp;docid=FLSnOUZ-oodWdM&amp;tbnid=MIbcakAx-j9X4M:&amp;ved=0CAUQjRw&amp;url=http://news.eyeka.net/2011/06/co-creation-explained-by-knowledge-marketing/&amp;ei=5ZlEU5yqJM3eyAGgkoCICA&amp;bvm=bv.64507335,d.aWc&amp;psig=AFQjCNEv3kBHRF0kyAiA7Qg-RtYK8P-kzQ&amp;ust=1397091081869347" TargetMode="Externa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m/url?sa=i&amp;rct=j&amp;q=&amp;esrc=s&amp;source=images&amp;cd=&amp;cad=rja&amp;uact=8&amp;docid=FLSnOUZ-oodWdM&amp;tbnid=MIbcakAx-j9X4M:&amp;ved=0CAUQjRw&amp;url=http://news.eyeka.net/2011/06/co-creation-explained-by-knowledge-marketing/&amp;ei=5ZlEU5yqJM3eyAGgkoCICA&amp;bvm=bv.64507335,d.aWc&amp;psig=AFQjCNEv3kBHRF0kyAiA7Qg-RtYK8P-kzQ&amp;ust=1397091081869347" TargetMode="External"/><Relationship Id="rId1" Type="http://schemas.openxmlformats.org/officeDocument/2006/relationships/slideLayout" Target="../slideLayouts/slideLayout19.xml"/><Relationship Id="rId5" Type="http://schemas.openxmlformats.org/officeDocument/2006/relationships/image" Target="../media/image29.jpeg"/><Relationship Id="rId4" Type="http://schemas.openxmlformats.org/officeDocument/2006/relationships/hyperlink" Target="http://www.google.com/url?sa=i&amp;rct=j&amp;q=&amp;esrc=s&amp;source=images&amp;cd=&amp;cad=rja&amp;uact=8&amp;docid=XUyg32dgPIWndM&amp;tbnid=7CiJdkc9QtphuM:&amp;ved=0CAUQjRw&amp;url=http://victorsvillage.com/tag/president-alma-coin/&amp;ei=SJtEU7uuGsamygGO9YGAAw&amp;bvm=bv.64507335,d.aWc&amp;psig=AFQjCNFE32krQr2PzDgAFAHCe9axGE0u8A&amp;ust=1397091280967725"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OfoIgo9vaezW-M&amp;tbnid=eXLKD4RaptWQ8M:&amp;ved=0CAUQjRw&amp;url=http://www.bostonglobe.com/2014/03/06/veterans-treatment-court-opens-boston/P5XAivhtg4Yg9i0C5exP4O/story.html&amp;ei=8ZxEU9T2Eem2yAH_y4CoCw&amp;bvm=bv.64507335,d.aWc&amp;psig=AFQjCNFvwa_o-phvjcv1QZ6xF4gWQjmJdQ&amp;ust=1397091788526771" TargetMode="External"/><Relationship Id="rId2" Type="http://schemas.openxmlformats.org/officeDocument/2006/relationships/image" Target="../media/image33.jpeg"/><Relationship Id="rId1" Type="http://schemas.openxmlformats.org/officeDocument/2006/relationships/slideLayout" Target="../slideLayouts/slideLayout19.xml"/><Relationship Id="rId6" Type="http://schemas.openxmlformats.org/officeDocument/2006/relationships/image" Target="../media/image35.gif"/><Relationship Id="rId5" Type="http://schemas.openxmlformats.org/officeDocument/2006/relationships/hyperlink" Target="http://www.google.com/url?sa=i&amp;rct=j&amp;q=&amp;esrc=s&amp;source=images&amp;cd=&amp;cad=rja&amp;uact=8&amp;docid=v1BnN-4UJtIRoM&amp;tbnid=eSZpTv9VyMcm-M:&amp;ved=0CAUQjRw&amp;url=http://www.reclaimingfutures.org/blog/category/blog-categories/juvenile-treatment-drug-court&amp;ei=JJ1EU7TqD8aIygG1o4HYAw&amp;bvm=bv.64507335,d.aWc&amp;psig=AFQjCNFvwa_o-phvjcv1QZ6xF4gWQjmJdQ&amp;ust=1397091788526771" TargetMode="External"/><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RpNm2JhiyMBx6M&amp;tbnid=TRAEFQBDIj5qeM:&amp;ved=0CAUQjRw&amp;url=http://www.minnpost.com/mental-health-addiction/2014/03/drug-courts-minnesota-smart-crime-not-soft-crime&amp;ei=DLtJU43tJKqdyQHlr4DwAg&amp;bvm=bv.64542518,d.aWc&amp;psig=AFQjCNGYM0D4mlLkbh3uy7znhLqruitixw&amp;ust=1397427230874412" TargetMode="External"/><Relationship Id="rId2" Type="http://schemas.openxmlformats.org/officeDocument/2006/relationships/hyperlink" Target="http://www.google.com/url?sa=i&amp;rct=j&amp;q=&amp;esrc=s&amp;source=images&amp;cd=&amp;cad=rja&amp;uact=8&amp;docid=RpNm2JhiyMBx6M&amp;tbnid=TRAEFQBDIj5qeM:&amp;ved=0CAUQjRw&amp;url=http://www.minnpost.com/mental-health-addiction/2014/03/drug-courts-minnesota-smart-crime-not-soft-crime&amp;ei=qrpJU8D1GKa6yQG5xoHoDA&amp;bvm=bv.64542518,d.aWc&amp;psig=AFQjCNGYM0D4mlLkbh3uy7znhLqruitixw&amp;ust=1397427230874412" TargetMode="External"/><Relationship Id="rId1" Type="http://schemas.openxmlformats.org/officeDocument/2006/relationships/slideLayout" Target="../slideLayouts/slideLayout19.xml"/><Relationship Id="rId4" Type="http://schemas.openxmlformats.org/officeDocument/2006/relationships/image" Target="../media/image40.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C8vdKes8LfgRJM&amp;tbnid=GUOwE_-aIlZ1nM:&amp;ved=0CAUQjRw&amp;url=http://primarypsychiatry.com/category/archive/page/12/&amp;ei=F8NKU72qBMmiyAHu-ID4BA&amp;bvm=bv.64542518,d.aWc&amp;psig=AFQjCNHTQDPTxgjNdFFiRSb6dqES1Ou0sQ&amp;ust=1397494196799194" TargetMode="External"/><Relationship Id="rId2" Type="http://schemas.openxmlformats.org/officeDocument/2006/relationships/image" Target="../media/image42.jpeg"/><Relationship Id="rId1" Type="http://schemas.openxmlformats.org/officeDocument/2006/relationships/slideLayout" Target="../slideLayouts/slideLayout19.xml"/><Relationship Id="rId4" Type="http://schemas.openxmlformats.org/officeDocument/2006/relationships/image" Target="../media/image43.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google.com/url?sa=i&amp;rct=j&amp;q=&amp;esrc=s&amp;source=images&amp;cd=&amp;cad=rja&amp;uact=8&amp;docid=aL1L4YDF-SJbuM&amp;tbnid=MZoK7xZEQmRuVM:&amp;ved=0CAUQjRw&amp;url=http://cheezburger.com/5435159808&amp;ei=_MZKU9rMNKmpyAHdtYCICg&amp;bvm=bv.64542518,d.aWc&amp;psig=AFQjCNFsd5GFWJmpzsFA0PsgwZYWr71QPg&amp;ust=1397495659149910" TargetMode="Externa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google.com/url?sa=i&amp;source=images&amp;cd=&amp;cad=rja&amp;uact=8&amp;docid=rrSDbwoZTzRp9M&amp;tbnid=y_rZZOn4rHVWEM&amp;ved=0CAgQjRw&amp;url=http://abovethelaw.com/2013/06/no-one-remembers-you/&amp;ei=Sc1KU7rCM4K6yQGS9YHICQ&amp;psig=AFQjCNEViW523TPq1hDE5BElfm4lf_zBSQ&amp;ust=1397497545914508" TargetMode="External"/><Relationship Id="rId1" Type="http://schemas.openxmlformats.org/officeDocument/2006/relationships/slideLayout" Target="../slideLayouts/slideLayout19.xml"/><Relationship Id="rId5" Type="http://schemas.openxmlformats.org/officeDocument/2006/relationships/image" Target="../media/image48.jpeg"/><Relationship Id="rId4" Type="http://schemas.openxmlformats.org/officeDocument/2006/relationships/hyperlink" Target="http://www.google.com/url?sa=i&amp;rct=j&amp;q=&amp;esrc=s&amp;source=images&amp;cd=&amp;cad=rja&amp;uact=8&amp;docid=51NjSNifCIpVDM&amp;tbnid=ygO2sfD_AGSNKM:&amp;ved=0CAUQjRw&amp;url=http://inspiringbetterlife.blogspot.com/2013/12/consistency-secret-to-lasting-change.html&amp;ei=WsxKU_CtMYnwyQH-s4D4Dw&amp;bvm=bv.64542518,d.aWc&amp;psig=AFQjCNGgJS7ZpooEBuDkvbvcG6ZdJJSoSw&amp;ust=1397497007116064"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3.png"/><Relationship Id="rId2" Type="http://schemas.openxmlformats.org/officeDocument/2006/relationships/hyperlink" Target="http://www.google.com/url?sa=i&amp;source=images&amp;cd=&amp;cad=rja&amp;uact=8&amp;docid=Af7noxI3VsejrM&amp;tbnid=TQRVXLlRRtPm2M&amp;ved=0CAgQjRw&amp;url=http://www.healthyplace.com/blogs/anxiety-schmanxiety/2013/12/why-group-therapy-is-great-for-social-anxiety/&amp;ei=CphEU_0-pODJAd3VgPgP&amp;psig=AFQjCNE88y-RvDP2GnnsBK3DfBGMbpQbPQ&amp;ust=1397090698076162" TargetMode="External"/><Relationship Id="rId1" Type="http://schemas.openxmlformats.org/officeDocument/2006/relationships/slideLayout" Target="../slideLayouts/slideLayout19.xml"/><Relationship Id="rId6" Type="http://schemas.openxmlformats.org/officeDocument/2006/relationships/hyperlink" Target="http://www.google.com/url?sa=i&amp;rct=j&amp;q=&amp;esrc=s&amp;source=images&amp;cd=&amp;cad=rja&amp;uact=8&amp;docid=IfnUiba8mKHabM&amp;tbnid=KOc6cgRoSNlfJM:&amp;ved=0CAUQjRw&amp;url=http://keiichisreelopinions.blogspot.com/2010_04_01_archive.html&amp;ei=jZhEU6OxIKWYyAGU3oCoDg&amp;bvm=bv.64507335,d.aWc&amp;psig=AFQjCNEpJu5Pi1vIJuTWly8KNzY3XB219w&amp;ust=1397090741139663" TargetMode="External"/><Relationship Id="rId5" Type="http://schemas.openxmlformats.org/officeDocument/2006/relationships/image" Target="../media/image22.jpeg"/><Relationship Id="rId4" Type="http://schemas.openxmlformats.org/officeDocument/2006/relationships/hyperlink" Target="http://www.google.com/url?sa=i&amp;rct=j&amp;q=&amp;esrc=s&amp;source=images&amp;cd=&amp;cad=rja&amp;uact=8&amp;docid=gEjVbLocLRnDIM&amp;tbnid=I2Dg63djLSeYzM:&amp;ved=0CAUQjRw&amp;url=http://mashable.com/2012/05/15/talktala/&amp;ei=15dEU9bQDKT4yQHdi4CgDw&amp;bvm=bv.64507335,d.aWc&amp;psig=AFQjCNGRAR12f3Ld7TxO2yWVNvR75Rl5ow&amp;ust=1397090616811789"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3.jpeg"/><Relationship Id="rId2" Type="http://schemas.openxmlformats.org/officeDocument/2006/relationships/hyperlink" Target="http://www.google.com/url?sa=i&amp;rct=j&amp;q=&amp;esrc=s&amp;source=images&amp;cd=&amp;cad=rja&amp;uact=8&amp;docid=-U2oAJqdAzDJ4M&amp;tbnid=DfkhdPg92ukPWM:&amp;ved=0CAUQjRw&amp;url=http://istescounseling.wordpress.com/programs/&amp;ei=suFKU5DMD_LCyAHg5IGwCw&amp;bvm=bv.64542518,d.aWc&amp;psig=AFQjCNF-SA7e1FzFOe6MsY7Kq_efJNomIg&amp;ust=1397502743483910" TargetMode="External"/><Relationship Id="rId1" Type="http://schemas.openxmlformats.org/officeDocument/2006/relationships/slideLayout" Target="../slideLayouts/slideLayout19.xml"/><Relationship Id="rId6" Type="http://schemas.openxmlformats.org/officeDocument/2006/relationships/hyperlink" Target="http://www.google.com/url?sa=i&amp;rct=j&amp;q=&amp;esrc=s&amp;source=images&amp;cd=&amp;cad=rja&amp;uact=8&amp;docid=NugMMGBbOQRihM&amp;tbnid=qqmV_a8rD-WemM:&amp;ved=0CAUQjRw&amp;url=http://chicagopolicyreview.org/2014/03/05/paid-family-leave-pays-in-the-long-run/&amp;ei=v-NKU9OIBKHayAGroYHgAw&amp;bvm=bv.64542518,d.aWc&amp;psig=AFQjCNGC23FwUZOVi6H5bbYZkpOjXK3esA&amp;ust=1397503200837040" TargetMode="External"/><Relationship Id="rId5" Type="http://schemas.openxmlformats.org/officeDocument/2006/relationships/image" Target="../media/image52.jpeg"/><Relationship Id="rId4" Type="http://schemas.openxmlformats.org/officeDocument/2006/relationships/hyperlink" Target="http://www.google.com/url?sa=i&amp;rct=j&amp;q=&amp;esrc=s&amp;source=images&amp;cd=&amp;cad=rja&amp;uact=8&amp;docid=551Wh-ScQjkWvM&amp;tbnid=oEmJouPnYj2pMM:&amp;ved=0CAUQjRw&amp;url=http://www.bloggingtips.com/2011/04/11/high-school-taught-me-crap-about-being-successful/&amp;ei=O-NKU5qUOebbyQGp34GQAw&amp;bvm=bv.64542518,d.aWc&amp;psig=AFQjCNFwYt6YjuFgpyE2Ylk8oqM-wtqrOw&amp;ust=1397503126425627"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www.google.com/url?sa=i&amp;rct=j&amp;q=&amp;esrc=s&amp;source=images&amp;cd=&amp;cad=rja&amp;uact=8&amp;docid=2uqJJxbpIeRlwM&amp;tbnid=lkYT5SgnC9anUM:&amp;ved=0CAUQjRw&amp;url=http://www.justicia.pr.gov/rs_template/v2/SIJC/&amp;ei=juhKU6zrG6PuyAHBioHgAg&amp;psig=AFQjCNHmxReCb5hlRJHC1Mjc4nQwhh8WyQ&amp;ust=1397504424602283" TargetMode="External"/><Relationship Id="rId1" Type="http://schemas.openxmlformats.org/officeDocument/2006/relationships/slideLayout" Target="../slideLayouts/slideLayout19.xml"/><Relationship Id="rId5" Type="http://schemas.openxmlformats.org/officeDocument/2006/relationships/image" Target="../media/image56.png"/><Relationship Id="rId4" Type="http://schemas.openxmlformats.org/officeDocument/2006/relationships/hyperlink" Target="http://www.google.com/url?sa=i&amp;rct=j&amp;q=&amp;esrc=s&amp;source=images&amp;cd=&amp;cad=rja&amp;uact=8&amp;docid=tQBfCSYyL-_i1M&amp;tbnid=_N7bHvcCWouLSM:&amp;ved=0CAUQjRw&amp;url=http://www.cartoonstock.com/directory/d/defense_lawyers.asp&amp;ei=nulKU_yTN-WwygGBkYCwAg&amp;psig=AFQjCNGm8ZXMEz0-zxSNgyZlLvrRYzOV0g&amp;ust=1397504560509034"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s://www.google.com/url?sa=i&amp;rct=j&amp;q=&amp;esrc=s&amp;source=images&amp;cd=&amp;cad=rja&amp;uact=8&amp;docid=04hiQauLjjeVdM&amp;tbnid=hkepp-Py7xUiBM:&amp;ved=0CAUQjRw&amp;url=https://www.distilled.net/blog/marketing/the-perils-of-exploiting-pop-culture-to-sell-unrelated-things-online/&amp;ei=P-pKU9GLIurJygGL2YGwBw&amp;psig=AFQjCNGfrx-GsoHahcaESlsHtUwATUmaYA&amp;ust=1397504933760209"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oleObject3.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www.google.com/url?sa=i&amp;rct=j&amp;q=&amp;esrc=s&amp;source=images&amp;cd=&amp;cad=rja&amp;uact=8&amp;docid=2AdEDKmgSCN8iM&amp;tbnid=8G5qVWrQkIBhaM:&amp;ved=0CAUQjRw&amp;url=http://angiesdiary.com/contests/short-story-contest-2013/self-improvement/&amp;ei=ZOxKU-XVMOazyAHk14H4Bg&amp;psig=AFQjCNH_YVlIroHY4z8GwsbKYYczax_e3A&amp;ust=1397505361761359" TargetMode="External"/><Relationship Id="rId1" Type="http://schemas.openxmlformats.org/officeDocument/2006/relationships/slideLayout" Target="../slideLayouts/slideLayout19.xml"/><Relationship Id="rId5" Type="http://schemas.openxmlformats.org/officeDocument/2006/relationships/image" Target="../media/image61.jpeg"/><Relationship Id="rId4" Type="http://schemas.openxmlformats.org/officeDocument/2006/relationships/hyperlink" Target="http://www.google.com/url?sa=i&amp;rct=j&amp;q=&amp;esrc=s&amp;source=images&amp;cd=&amp;cad=rja&amp;uact=8&amp;docid=s2ysKdXw15ccIM&amp;tbnid=CzftowCyG7r8nM:&amp;ved=0CAUQjRw&amp;url=http://www.anonymousartofrevolution.com/2013/01/there-is-always-room-for-change-but-you.html&amp;ei=8epKU6-vIqacyQGThoGQAg&amp;psig=AFQjCNHTESbeD-9TLRgpkLv1yLCsOi4b0A&amp;ust=1397505059701674"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www.google.com/url?sa=i&amp;rct=j&amp;q=&amp;esrc=s&amp;source=images&amp;cd=&amp;cad=rja&amp;uact=8&amp;docid=SHovnYrB34QzoM&amp;tbnid=wNMaB1YKvi0z8M:&amp;ved=0CAUQjRw&amp;url=http://people-equation.com/self-improvement-are-you-progressing/self-improvement-and-progressing-quote/&amp;ei=1-xKU5GmEar4yQHzl4HQAQ&amp;psig=AFQjCNH_YVlIroHY4z8GwsbKYYczax_e3A&amp;ust=1397505361761359" TargetMode="Externa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64.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64.jpe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3" Type="http://schemas.openxmlformats.org/officeDocument/2006/relationships/hyperlink" Target="http://www.youtube.com/watch?v=1qzzYrCTKuk&amp;list=PL9D705FDAB6D57578" TargetMode="External"/><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image" Target="../media/image67.jpe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905000" y="381000"/>
            <a:ext cx="6858000" cy="1600200"/>
          </a:xfrm>
          <a:noFill/>
        </p:spPr>
        <p:txBody>
          <a:bodyPr/>
          <a:lstStyle/>
          <a:p>
            <a:pPr algn="r" eaLnBrk="1" fontAlgn="auto" hangingPunct="1">
              <a:spcAft>
                <a:spcPts val="0"/>
              </a:spcAft>
              <a:defRPr/>
            </a:pPr>
            <a:r>
              <a:rPr lang="en-US" sz="4000" b="1" dirty="0" smtClean="0">
                <a:solidFill>
                  <a:schemeClr val="bg1"/>
                </a:solidFill>
                <a:latin typeface="Perpetua" pitchFamily="18" charset="0"/>
                <a:cs typeface="Arial" charset="0"/>
              </a:rPr>
              <a:t>Drug Courts: Some Answers to Our Burning Questions</a:t>
            </a:r>
            <a:endParaRPr lang="en-US" b="1" dirty="0" smtClean="0">
              <a:solidFill>
                <a:schemeClr val="bg1"/>
              </a:solidFill>
              <a:latin typeface="Arial" charset="0"/>
              <a:cs typeface="Times New Roman" charset="0"/>
            </a:endParaRPr>
          </a:p>
        </p:txBody>
      </p:sp>
      <p:pic>
        <p:nvPicPr>
          <p:cNvPr id="30723" name="Picture 4" descr="C:\My Documents\Charley's Files\Misc Office\NPC Logo 2004.jpg"/>
          <p:cNvPicPr>
            <a:picLocks noChangeAspect="1" noChangeArrowheads="1"/>
          </p:cNvPicPr>
          <p:nvPr/>
        </p:nvPicPr>
        <p:blipFill>
          <a:blip r:embed="rId3" cstate="print">
            <a:lum bright="-30000" contrast="60000"/>
          </a:blip>
          <a:srcRect b="12756"/>
          <a:stretch>
            <a:fillRect/>
          </a:stretch>
        </p:blipFill>
        <p:spPr bwMode="auto">
          <a:xfrm>
            <a:off x="228600" y="685800"/>
            <a:ext cx="1752600" cy="1060450"/>
          </a:xfrm>
          <a:prstGeom prst="rect">
            <a:avLst/>
          </a:prstGeom>
          <a:noFill/>
          <a:ln w="9525">
            <a:noFill/>
            <a:miter lim="800000"/>
            <a:headEnd/>
            <a:tailEnd/>
          </a:ln>
        </p:spPr>
      </p:pic>
      <p:sp>
        <p:nvSpPr>
          <p:cNvPr id="30724" name="Text Box 6"/>
          <p:cNvSpPr txBox="1">
            <a:spLocks noChangeArrowheads="1"/>
          </p:cNvSpPr>
          <p:nvPr/>
        </p:nvSpPr>
        <p:spPr bwMode="auto">
          <a:xfrm>
            <a:off x="3657600" y="5029200"/>
            <a:ext cx="2005013" cy="1176338"/>
          </a:xfrm>
          <a:prstGeom prst="rect">
            <a:avLst/>
          </a:prstGeom>
          <a:noFill/>
          <a:ln w="9525">
            <a:noFill/>
            <a:miter lim="800000"/>
            <a:headEnd/>
            <a:tailEnd/>
          </a:ln>
        </p:spPr>
        <p:txBody>
          <a:bodyPr wrap="none">
            <a:spAutoFit/>
          </a:bodyPr>
          <a:lstStyle/>
          <a:p>
            <a:pPr algn="ctr">
              <a:spcBef>
                <a:spcPct val="20000"/>
              </a:spcBef>
              <a:buClr>
                <a:srgbClr val="CCFF33"/>
              </a:buClr>
              <a:buSzPct val="70000"/>
              <a:buFont typeface="Wingdings" pitchFamily="2" charset="2"/>
              <a:buNone/>
            </a:pPr>
            <a:r>
              <a:rPr lang="en-US" sz="3200" b="1">
                <a:solidFill>
                  <a:schemeClr val="bg1"/>
                </a:solidFill>
                <a:latin typeface="Arial" charset="0"/>
              </a:rPr>
              <a:t>NADCP</a:t>
            </a:r>
          </a:p>
          <a:p>
            <a:pPr algn="ctr">
              <a:spcBef>
                <a:spcPct val="20000"/>
              </a:spcBef>
              <a:buClr>
                <a:srgbClr val="CCFF33"/>
              </a:buClr>
              <a:buSzPct val="70000"/>
              <a:buFont typeface="Wingdings" pitchFamily="2" charset="2"/>
              <a:buNone/>
            </a:pPr>
            <a:r>
              <a:rPr lang="en-US" sz="3200" b="1">
                <a:solidFill>
                  <a:schemeClr val="bg1"/>
                </a:solidFill>
                <a:latin typeface="Arial" charset="0"/>
              </a:rPr>
              <a:t>May 2008</a:t>
            </a:r>
          </a:p>
        </p:txBody>
      </p:sp>
      <p:sp>
        <p:nvSpPr>
          <p:cNvPr id="30725" name="Text Box 6"/>
          <p:cNvSpPr txBox="1">
            <a:spLocks noChangeArrowheads="1"/>
          </p:cNvSpPr>
          <p:nvPr/>
        </p:nvSpPr>
        <p:spPr bwMode="auto">
          <a:xfrm>
            <a:off x="685800" y="3505200"/>
            <a:ext cx="7620000" cy="1077913"/>
          </a:xfrm>
          <a:prstGeom prst="rect">
            <a:avLst/>
          </a:prstGeom>
          <a:noFill/>
          <a:ln w="9525">
            <a:noFill/>
            <a:miter lim="800000"/>
            <a:headEnd/>
            <a:tailEnd/>
          </a:ln>
        </p:spPr>
        <p:txBody>
          <a:bodyPr>
            <a:spAutoFit/>
          </a:bodyPr>
          <a:lstStyle/>
          <a:p>
            <a:pPr algn="ctr">
              <a:spcBef>
                <a:spcPct val="20000"/>
              </a:spcBef>
              <a:buClr>
                <a:srgbClr val="CCFF33"/>
              </a:buClr>
              <a:buSzPct val="70000"/>
              <a:buFont typeface="Wingdings" pitchFamily="2" charset="2"/>
              <a:buNone/>
            </a:pPr>
            <a:r>
              <a:rPr lang="en-US" sz="3200" b="1">
                <a:solidFill>
                  <a:schemeClr val="bg1"/>
                </a:solidFill>
              </a:rPr>
              <a:t>How Drug Court Practices Impact Recidivism and Costs</a:t>
            </a:r>
            <a:endParaRPr lang="en-US" sz="3200" b="1">
              <a:solidFill>
                <a:schemeClr val="bg1"/>
              </a:solidFill>
              <a:latin typeface="Arial" charset="0"/>
            </a:endParaRPr>
          </a:p>
        </p:txBody>
      </p:sp>
      <p:pic>
        <p:nvPicPr>
          <p:cNvPr id="30726" name="Picture 2" descr="C:\Documents and Settings\carey\My Documents\Shannon laptop\Presentations\NPC template\Mountain.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8" name="Rectangle 3"/>
          <p:cNvSpPr txBox="1">
            <a:spLocks noChangeArrowheads="1"/>
          </p:cNvSpPr>
          <p:nvPr/>
        </p:nvSpPr>
        <p:spPr bwMode="auto">
          <a:xfrm>
            <a:off x="2209800" y="5715000"/>
            <a:ext cx="6781800" cy="990600"/>
          </a:xfrm>
          <a:prstGeom prst="rect">
            <a:avLst/>
          </a:prstGeom>
          <a:noFill/>
          <a:ln w="9525">
            <a:noFill/>
            <a:miter lim="800000"/>
            <a:headEnd/>
            <a:tailEnd/>
          </a:ln>
          <a:effectLst/>
        </p:spPr>
        <p:txBody>
          <a:bodyPr>
            <a:noAutofit/>
          </a:bodyPr>
          <a:lstStyle/>
          <a:p>
            <a:pPr algn="r">
              <a:spcAft>
                <a:spcPts val="400"/>
              </a:spcAft>
            </a:pPr>
            <a:r>
              <a:rPr lang="en-US" sz="2000" i="1" dirty="0" smtClean="0">
                <a:solidFill>
                  <a:schemeClr val="bg1"/>
                </a:solidFill>
                <a:latin typeface="Arial" pitchFamily="34" charset="0"/>
                <a:cs typeface="Arial" pitchFamily="34" charset="0"/>
              </a:rPr>
              <a:t>Shannon Carey, Ph.D.</a:t>
            </a:r>
          </a:p>
          <a:p>
            <a:pPr algn="r">
              <a:spcAft>
                <a:spcPts val="400"/>
              </a:spcAft>
            </a:pPr>
            <a:r>
              <a:rPr lang="en-US" sz="2000" i="1" dirty="0" smtClean="0">
                <a:solidFill>
                  <a:schemeClr val="bg1"/>
                </a:solidFill>
                <a:latin typeface="Arial" pitchFamily="34" charset="0"/>
                <a:cs typeface="Arial" pitchFamily="34" charset="0"/>
              </a:rPr>
              <a:t>August 2014</a:t>
            </a:r>
            <a:endParaRPr lang="en-US" sz="2400" i="1" dirty="0" smtClean="0">
              <a:solidFill>
                <a:schemeClr val="bg1"/>
              </a:solidFill>
              <a:latin typeface="Arial" pitchFamily="34" charset="0"/>
              <a:cs typeface="Arial" pitchFamily="34" charset="0"/>
            </a:endParaRPr>
          </a:p>
        </p:txBody>
      </p:sp>
      <p:pic>
        <p:nvPicPr>
          <p:cNvPr id="30729" name="Picture 2" descr="C:\My Documents\Charley's Files\Misc Office\NPC-Logo-transparent-gray.gif"/>
          <p:cNvPicPr>
            <a:picLocks noChangeAspect="1" noChangeArrowheads="1"/>
          </p:cNvPicPr>
          <p:nvPr/>
        </p:nvPicPr>
        <p:blipFill>
          <a:blip r:embed="rId5" cstate="print">
            <a:lum bright="10000" contrast="-30000"/>
          </a:blip>
          <a:srcRect/>
          <a:stretch>
            <a:fillRect/>
          </a:stretch>
        </p:blipFill>
        <p:spPr bwMode="auto">
          <a:xfrm>
            <a:off x="457200" y="5410200"/>
            <a:ext cx="1524000" cy="900113"/>
          </a:xfrm>
          <a:prstGeom prst="rect">
            <a:avLst/>
          </a:prstGeom>
          <a:noFill/>
          <a:ln w="9525">
            <a:noFill/>
            <a:miter lim="800000"/>
            <a:headEnd/>
            <a:tailEnd/>
          </a:ln>
        </p:spPr>
      </p:pic>
      <p:sp>
        <p:nvSpPr>
          <p:cNvPr id="10" name="Text Box 6"/>
          <p:cNvSpPr txBox="1">
            <a:spLocks noChangeArrowheads="1"/>
          </p:cNvSpPr>
          <p:nvPr/>
        </p:nvSpPr>
        <p:spPr bwMode="auto">
          <a:xfrm>
            <a:off x="609600" y="3276600"/>
            <a:ext cx="8001000" cy="954107"/>
          </a:xfrm>
          <a:prstGeom prst="rect">
            <a:avLst/>
          </a:prstGeom>
          <a:noFill/>
          <a:ln w="9525">
            <a:noFill/>
            <a:miter lim="800000"/>
            <a:headEnd/>
            <a:tailEnd/>
          </a:ln>
        </p:spPr>
        <p:txBody>
          <a:bodyPr wrap="square">
            <a:spAutoFit/>
          </a:bodyPr>
          <a:lstStyle/>
          <a:p>
            <a:r>
              <a:rPr lang="en-US" sz="2800" i="1" dirty="0" smtClean="0">
                <a:solidFill>
                  <a:schemeClr val="bg1"/>
                </a:solidFill>
                <a:latin typeface="+mj-lt"/>
              </a:rPr>
              <a:t>Top 10 Drug Court Best Practices and More: What the Research Tells Us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2"/>
          <p:cNvSpPr txBox="1">
            <a:spLocks noChangeArrowheads="1"/>
          </p:cNvSpPr>
          <p:nvPr/>
        </p:nvSpPr>
        <p:spPr>
          <a:xfrm>
            <a:off x="1600200" y="1600200"/>
            <a:ext cx="6934200" cy="1752600"/>
          </a:xfrm>
          <a:prstGeom prst="rect">
            <a:avLst/>
          </a:prstGeom>
        </p:spPr>
        <p:txBody>
          <a:bodyPr anchor="b">
            <a:scene3d>
              <a:camera prst="orthographicFront"/>
              <a:lightRig rig="soft" dir="t">
                <a:rot lat="0" lon="0" rev="2400000"/>
              </a:lightRig>
            </a:scene3d>
            <a:sp3d>
              <a:bevelT w="19050" h="12700"/>
            </a:sp3d>
          </a:bodyPr>
          <a:lstStyle/>
          <a:p>
            <a:pPr marL="350838" indent="-350838">
              <a:spcAft>
                <a:spcPts val="2400"/>
              </a:spcAft>
              <a:buFont typeface="Arial" pitchFamily="34" charset="0"/>
              <a:buChar char="•"/>
              <a:defRPr/>
            </a:pPr>
            <a:r>
              <a:rPr lang="en-US" sz="2400" b="1" dirty="0" smtClean="0">
                <a:solidFill>
                  <a:schemeClr val="accent3"/>
                </a:solidFill>
                <a:latin typeface="+mn-lt"/>
                <a:ea typeface="+mj-ea"/>
                <a:cs typeface="Arial" pitchFamily="34" charset="0"/>
              </a:rPr>
              <a:t>Looked at 101 drug courts around the nation  (detailed process studies/10 KC)</a:t>
            </a:r>
          </a:p>
          <a:p>
            <a:pPr marL="350838" indent="-350838">
              <a:spcAft>
                <a:spcPts val="2400"/>
              </a:spcAft>
              <a:buFont typeface="Arial" pitchFamily="34" charset="0"/>
              <a:buChar char="•"/>
              <a:defRPr/>
            </a:pPr>
            <a:r>
              <a:rPr lang="en-US" sz="2400" b="1" dirty="0" smtClean="0">
                <a:solidFill>
                  <a:schemeClr val="accent3"/>
                </a:solidFill>
                <a:latin typeface="+mn-lt"/>
                <a:ea typeface="+mj-ea"/>
                <a:cs typeface="Arial" pitchFamily="34" charset="0"/>
              </a:rPr>
              <a:t>69 included recidivism and cost evaluations</a:t>
            </a:r>
          </a:p>
        </p:txBody>
      </p:sp>
      <p:sp>
        <p:nvSpPr>
          <p:cNvPr id="8" name="TextBox 8"/>
          <p:cNvSpPr txBox="1">
            <a:spLocks noChangeArrowheads="1"/>
          </p:cNvSpPr>
          <p:nvPr/>
        </p:nvSpPr>
        <p:spPr bwMode="auto">
          <a:xfrm>
            <a:off x="2352921" y="457200"/>
            <a:ext cx="4505079" cy="707886"/>
          </a:xfrm>
          <a:prstGeom prst="rect">
            <a:avLst/>
          </a:prstGeom>
          <a:noFill/>
          <a:ln w="9525">
            <a:noFill/>
            <a:miter lim="800000"/>
            <a:headEnd/>
            <a:tailEnd/>
          </a:ln>
        </p:spPr>
        <p:txBody>
          <a:bodyPr wrap="none">
            <a:spAutoFit/>
          </a:bodyPr>
          <a:lstStyle/>
          <a:p>
            <a:pPr>
              <a:defRPr/>
            </a:pPr>
            <a:r>
              <a:rPr lang="en-US" sz="4000" b="1" u="sng" dirty="0" smtClean="0">
                <a:solidFill>
                  <a:schemeClr val="tx1"/>
                </a:solidFill>
                <a:latin typeface="Arial" pitchFamily="34" charset="0"/>
                <a:ea typeface="+mj-ea"/>
                <a:cs typeface="+mj-cs"/>
              </a:rPr>
              <a:t>What</a:t>
            </a:r>
            <a:r>
              <a:rPr lang="en-US" sz="4000" b="1" dirty="0" smtClean="0">
                <a:solidFill>
                  <a:schemeClr val="tx1"/>
                </a:solidFill>
                <a:latin typeface="Arial" pitchFamily="34" charset="0"/>
                <a:ea typeface="+mj-ea"/>
                <a:cs typeface="+mj-cs"/>
              </a:rPr>
              <a:t> is Working?</a:t>
            </a:r>
            <a:endParaRPr lang="en-US" sz="4000" b="1" dirty="0">
              <a:solidFill>
                <a:schemeClr val="tx1"/>
              </a:solidFill>
              <a:latin typeface="Arial" pitchFamily="34" charset="0"/>
              <a:ea typeface="+mj-ea"/>
              <a:cs typeface="+mj-cs"/>
            </a:endParaRPr>
          </a:p>
        </p:txBody>
      </p:sp>
      <p:sp>
        <p:nvSpPr>
          <p:cNvPr id="10" name="Rectangle 9"/>
          <p:cNvSpPr/>
          <p:nvPr/>
        </p:nvSpPr>
        <p:spPr>
          <a:xfrm>
            <a:off x="1524000" y="3657600"/>
            <a:ext cx="6858000" cy="2923877"/>
          </a:xfrm>
          <a:prstGeom prst="rect">
            <a:avLst/>
          </a:prstGeom>
        </p:spPr>
        <p:txBody>
          <a:bodyPr wrap="square">
            <a:spAutoFit/>
          </a:bodyPr>
          <a:lstStyle/>
          <a:p>
            <a:pPr marL="350838" indent="-350838">
              <a:spcAft>
                <a:spcPts val="2400"/>
              </a:spcAft>
              <a:buFontTx/>
              <a:buChar char="•"/>
              <a:defRPr/>
            </a:pPr>
            <a:r>
              <a:rPr lang="en-US" sz="2400" b="1" dirty="0" smtClean="0">
                <a:solidFill>
                  <a:schemeClr val="bg1"/>
                </a:solidFill>
                <a:latin typeface="+mn-lt"/>
              </a:rPr>
              <a:t>In total, this study included 32,719 individuals (16,317 drug court participants and 16,402 comparison group members). </a:t>
            </a:r>
          </a:p>
          <a:p>
            <a:pPr marL="630238" indent="-7938">
              <a:spcAft>
                <a:spcPts val="2400"/>
              </a:spcAft>
              <a:defRPr/>
            </a:pPr>
            <a:r>
              <a:rPr lang="en-US" sz="2400" b="1" i="1" dirty="0" smtClean="0">
                <a:solidFill>
                  <a:schemeClr val="accent2">
                    <a:lumMod val="75000"/>
                  </a:schemeClr>
                </a:solidFill>
                <a:cs typeface="Arial" pitchFamily="34" charset="0"/>
              </a:rPr>
              <a:t>Average reduction in recidivism 25%</a:t>
            </a:r>
          </a:p>
          <a:p>
            <a:pPr marL="630238" indent="-7938">
              <a:spcAft>
                <a:spcPts val="2400"/>
              </a:spcAft>
              <a:defRPr/>
            </a:pPr>
            <a:r>
              <a:rPr lang="en-US" sz="2400" b="1" i="1" dirty="0" smtClean="0">
                <a:solidFill>
                  <a:schemeClr val="accent2">
                    <a:lumMod val="75000"/>
                  </a:schemeClr>
                </a:solidFill>
                <a:cs typeface="Arial" pitchFamily="34" charset="0"/>
              </a:rPr>
              <a:t>About 23% of these had either no effect or worse recidivism and costs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600200" y="3657600"/>
            <a:ext cx="6400800" cy="1175706"/>
          </a:xfrm>
          <a:ln>
            <a:noFill/>
          </a:ln>
        </p:spPr>
        <p:txBody>
          <a:bodyPr wrap="square">
            <a:spAutoFit/>
          </a:bodyPr>
          <a:lstStyle/>
          <a:p>
            <a:pPr marL="54864" algn="l">
              <a:lnSpc>
                <a:spcPct val="80000"/>
              </a:lnSpc>
              <a:defRPr/>
            </a:pPr>
            <a:r>
              <a:rPr lang="en-US" sz="2800" b="0" dirty="0" smtClean="0">
                <a:solidFill>
                  <a:schemeClr val="accent3"/>
                </a:solidFill>
                <a:latin typeface="+mn-lt"/>
                <a:cs typeface="Times New Roman" charset="0"/>
              </a:rPr>
              <a:t>Found </a:t>
            </a:r>
            <a:r>
              <a:rPr lang="en-US" sz="3200" b="0" u="sng" dirty="0" smtClean="0">
                <a:solidFill>
                  <a:schemeClr val="accent3"/>
                </a:solidFill>
                <a:latin typeface="+mn-lt"/>
                <a:cs typeface="Times New Roman" charset="0"/>
              </a:rPr>
              <a:t>over 50</a:t>
            </a:r>
            <a:r>
              <a:rPr lang="en-US" sz="3200" b="0" dirty="0" smtClean="0">
                <a:solidFill>
                  <a:schemeClr val="accent3"/>
                </a:solidFill>
                <a:latin typeface="+mn-lt"/>
                <a:cs typeface="Times New Roman" charset="0"/>
              </a:rPr>
              <a:t> </a:t>
            </a:r>
            <a:r>
              <a:rPr lang="en-US" sz="2800" b="0" dirty="0" smtClean="0">
                <a:solidFill>
                  <a:schemeClr val="accent3"/>
                </a:solidFill>
                <a:latin typeface="+mn-lt"/>
                <a:cs typeface="Times New Roman" charset="0"/>
              </a:rPr>
              <a:t>practices that were related to significantly lower recidivism or lower costs or both</a:t>
            </a:r>
          </a:p>
        </p:txBody>
      </p:sp>
      <p:sp>
        <p:nvSpPr>
          <p:cNvPr id="9" name="TextBox 8"/>
          <p:cNvSpPr txBox="1"/>
          <p:nvPr/>
        </p:nvSpPr>
        <p:spPr>
          <a:xfrm>
            <a:off x="1524000" y="2971800"/>
            <a:ext cx="7315200" cy="461665"/>
          </a:xfrm>
          <a:prstGeom prst="rect">
            <a:avLst/>
          </a:prstGeom>
          <a:noFill/>
        </p:spPr>
        <p:txBody>
          <a:bodyPr>
            <a:spAutoFit/>
          </a:bodyPr>
          <a:lstStyle/>
          <a:p>
            <a:pPr marL="350838" indent="-350838">
              <a:buFont typeface="Arial" pitchFamily="34" charset="0"/>
              <a:buChar char="•"/>
              <a:defRPr/>
            </a:pPr>
            <a:r>
              <a:rPr lang="en-US" sz="2400" b="1" i="1" dirty="0" smtClean="0">
                <a:solidFill>
                  <a:schemeClr val="accent3"/>
                </a:solidFill>
                <a:latin typeface="+mn-lt"/>
                <a:ea typeface="+mj-ea"/>
                <a:cs typeface="Arial" pitchFamily="34" charset="0"/>
              </a:rPr>
              <a:t>What are the best drug courts doing?</a:t>
            </a:r>
            <a:endParaRPr lang="en-US" sz="2400" b="1" i="1" dirty="0">
              <a:solidFill>
                <a:schemeClr val="accent3"/>
              </a:solidFill>
              <a:latin typeface="+mn-lt"/>
              <a:ea typeface="+mj-ea"/>
              <a:cs typeface="Arial" pitchFamily="34" charset="0"/>
            </a:endParaRPr>
          </a:p>
        </p:txBody>
      </p:sp>
      <p:sp>
        <p:nvSpPr>
          <p:cNvPr id="8" name="TextBox 8"/>
          <p:cNvSpPr txBox="1">
            <a:spLocks noChangeArrowheads="1"/>
          </p:cNvSpPr>
          <p:nvPr/>
        </p:nvSpPr>
        <p:spPr bwMode="auto">
          <a:xfrm>
            <a:off x="2352921" y="457200"/>
            <a:ext cx="4505079" cy="707886"/>
          </a:xfrm>
          <a:prstGeom prst="rect">
            <a:avLst/>
          </a:prstGeom>
          <a:noFill/>
          <a:ln w="9525">
            <a:noFill/>
            <a:miter lim="800000"/>
            <a:headEnd/>
            <a:tailEnd/>
          </a:ln>
        </p:spPr>
        <p:txBody>
          <a:bodyPr wrap="none">
            <a:spAutoFit/>
          </a:bodyPr>
          <a:lstStyle/>
          <a:p>
            <a:pPr>
              <a:defRPr/>
            </a:pPr>
            <a:r>
              <a:rPr lang="en-US" sz="4000" b="1" u="sng" dirty="0" smtClean="0">
                <a:solidFill>
                  <a:schemeClr val="tx1"/>
                </a:solidFill>
                <a:latin typeface="Arial" pitchFamily="34" charset="0"/>
                <a:ea typeface="+mj-ea"/>
                <a:cs typeface="+mj-cs"/>
              </a:rPr>
              <a:t>What</a:t>
            </a:r>
            <a:r>
              <a:rPr lang="en-US" sz="4000" b="1" dirty="0" smtClean="0">
                <a:solidFill>
                  <a:schemeClr val="tx1"/>
                </a:solidFill>
                <a:latin typeface="Arial" pitchFamily="34" charset="0"/>
                <a:ea typeface="+mj-ea"/>
                <a:cs typeface="+mj-cs"/>
              </a:rPr>
              <a:t> is Working?</a:t>
            </a:r>
            <a:endParaRPr lang="en-US" sz="4000" b="1" dirty="0">
              <a:solidFill>
                <a:schemeClr val="tx1"/>
              </a:solidFill>
              <a:latin typeface="Arial" pitchFamily="34" charset="0"/>
              <a:ea typeface="+mj-ea"/>
              <a:cs typeface="+mj-cs"/>
            </a:endParaRPr>
          </a:p>
        </p:txBody>
      </p:sp>
      <p:sp>
        <p:nvSpPr>
          <p:cNvPr id="11" name="Rectangle 10"/>
          <p:cNvSpPr/>
          <p:nvPr/>
        </p:nvSpPr>
        <p:spPr>
          <a:xfrm>
            <a:off x="1524000" y="1752600"/>
            <a:ext cx="6858000" cy="830997"/>
          </a:xfrm>
          <a:prstGeom prst="rect">
            <a:avLst/>
          </a:prstGeom>
        </p:spPr>
        <p:txBody>
          <a:bodyPr wrap="square">
            <a:spAutoFit/>
          </a:bodyPr>
          <a:lstStyle/>
          <a:p>
            <a:pPr marL="350838" indent="-350838">
              <a:spcAft>
                <a:spcPts val="2400"/>
              </a:spcAft>
              <a:buFontTx/>
              <a:buChar char="•"/>
              <a:defRPr/>
            </a:pPr>
            <a:r>
              <a:rPr lang="en-US" sz="2400" b="1" i="1" dirty="0" smtClean="0">
                <a:solidFill>
                  <a:schemeClr val="bg1"/>
                </a:solidFill>
                <a:latin typeface="Arial" pitchFamily="34" charset="0"/>
                <a:cs typeface="Arial" pitchFamily="34" charset="0"/>
              </a:rPr>
              <a:t>Translating the 10KC into practical application – specific drug court practices</a:t>
            </a:r>
          </a:p>
        </p:txBody>
      </p:sp>
      <p:sp>
        <p:nvSpPr>
          <p:cNvPr id="6" name="Rectangle 2"/>
          <p:cNvSpPr txBox="1">
            <a:spLocks noChangeArrowheads="1"/>
          </p:cNvSpPr>
          <p:nvPr/>
        </p:nvSpPr>
        <p:spPr bwMode="auto">
          <a:xfrm>
            <a:off x="1676400" y="5146842"/>
            <a:ext cx="6400800" cy="12290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54864" marR="0" lvl="0" indent="0" algn="l" defTabSz="914400" rtl="0" eaLnBrk="1" fontAlgn="base" latinLnBrk="0" hangingPunct="1">
              <a:lnSpc>
                <a:spcPct val="80000"/>
              </a:lnSpc>
              <a:spcBef>
                <a:spcPts val="200"/>
              </a:spcBef>
              <a:spcAft>
                <a:spcPts val="200"/>
              </a:spcAft>
              <a:buClrTx/>
              <a:buSzTx/>
              <a:buFontTx/>
              <a:buNone/>
              <a:tabLst/>
              <a:defRPr/>
            </a:pPr>
            <a:r>
              <a:rPr kumimoji="0" lang="en-US" sz="2800" b="0" i="0" u="none" strike="noStrike" kern="0" cap="none" spc="0" normalizeH="0" baseline="0" noProof="0" dirty="0" smtClean="0">
                <a:ln>
                  <a:noFill/>
                </a:ln>
                <a:solidFill>
                  <a:schemeClr val="accent3"/>
                </a:solidFill>
                <a:effectLst/>
                <a:uLnTx/>
                <a:uFillTx/>
                <a:latin typeface="+mn-lt"/>
                <a:ea typeface="+mj-ea"/>
                <a:cs typeface="Times New Roman" charset="0"/>
              </a:rPr>
              <a:t>NADCP Best Practice Standards </a:t>
            </a:r>
          </a:p>
          <a:p>
            <a:pPr marL="54864" marR="0" lvl="0" indent="0" algn="l" defTabSz="914400" rtl="0" eaLnBrk="1" fontAlgn="base" latinLnBrk="0" hangingPunct="1">
              <a:lnSpc>
                <a:spcPct val="80000"/>
              </a:lnSpc>
              <a:spcBef>
                <a:spcPts val="200"/>
              </a:spcBef>
              <a:spcAft>
                <a:spcPts val="200"/>
              </a:spcAft>
              <a:buClrTx/>
              <a:buSzTx/>
              <a:buFontTx/>
              <a:buNone/>
              <a:tabLst/>
              <a:defRPr/>
            </a:pPr>
            <a:r>
              <a:rPr lang="en-US" sz="2800" kern="0" dirty="0" smtClean="0">
                <a:solidFill>
                  <a:schemeClr val="accent3"/>
                </a:solidFill>
                <a:latin typeface="+mn-lt"/>
                <a:ea typeface="+mj-ea"/>
                <a:cs typeface="Times New Roman" charset="0"/>
              </a:rPr>
              <a:t>Volume I – July 2013</a:t>
            </a:r>
          </a:p>
          <a:p>
            <a:pPr marL="54864" marR="0" lvl="0" indent="0" algn="l" defTabSz="914400" rtl="0" eaLnBrk="1" fontAlgn="base" latinLnBrk="0" hangingPunct="1">
              <a:lnSpc>
                <a:spcPct val="80000"/>
              </a:lnSpc>
              <a:spcBef>
                <a:spcPts val="200"/>
              </a:spcBef>
              <a:spcAft>
                <a:spcPts val="200"/>
              </a:spcAft>
              <a:buClrTx/>
              <a:buSzTx/>
              <a:buFontTx/>
              <a:buNone/>
              <a:tabLst/>
              <a:defRPr/>
            </a:pPr>
            <a:r>
              <a:rPr kumimoji="0" lang="en-US" sz="2800" b="0" i="0" u="none" strike="noStrike" kern="0" cap="none" spc="0" normalizeH="0" baseline="0" noProof="0" dirty="0" smtClean="0">
                <a:ln>
                  <a:noFill/>
                </a:ln>
                <a:solidFill>
                  <a:schemeClr val="accent3"/>
                </a:solidFill>
                <a:effectLst/>
                <a:uLnTx/>
                <a:uFillTx/>
                <a:latin typeface="+mn-lt"/>
                <a:ea typeface="+mj-ea"/>
                <a:cs typeface="Times New Roman" charset="0"/>
              </a:rPr>
              <a:t>Volume II – Fall 2014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057400" y="1863682"/>
            <a:ext cx="6400800" cy="634020"/>
          </a:xfrm>
          <a:ln>
            <a:noFill/>
          </a:ln>
        </p:spPr>
        <p:txBody>
          <a:bodyPr wrap="square">
            <a:spAutoFit/>
          </a:bodyPr>
          <a:lstStyle/>
          <a:p>
            <a:pPr marL="54864" algn="l">
              <a:lnSpc>
                <a:spcPct val="80000"/>
              </a:lnSpc>
              <a:defRPr/>
            </a:pPr>
            <a:r>
              <a:rPr lang="en-US" sz="4400" b="0" dirty="0" smtClean="0">
                <a:solidFill>
                  <a:schemeClr val="accent3"/>
                </a:solidFill>
                <a:latin typeface="Arial Rounded MT Bold" pitchFamily="34" charset="0"/>
                <a:cs typeface="Times New Roman" charset="0"/>
              </a:rPr>
              <a:t>Drug Court Top 10</a:t>
            </a:r>
          </a:p>
        </p:txBody>
      </p:sp>
      <p:sp>
        <p:nvSpPr>
          <p:cNvPr id="6" name="Rectangle 2"/>
          <p:cNvSpPr txBox="1">
            <a:spLocks noChangeArrowheads="1"/>
          </p:cNvSpPr>
          <p:nvPr/>
        </p:nvSpPr>
        <p:spPr>
          <a:xfrm>
            <a:off x="1524000" y="3200400"/>
            <a:ext cx="6934200" cy="1066800"/>
          </a:xfrm>
          <a:prstGeom prst="rect">
            <a:avLst/>
          </a:prstGeom>
        </p:spPr>
        <p:txBody>
          <a:bodyPr anchor="b">
            <a:scene3d>
              <a:camera prst="orthographicFront"/>
              <a:lightRig rig="soft" dir="t">
                <a:rot lat="0" lon="0" rev="2400000"/>
              </a:lightRig>
            </a:scene3d>
            <a:sp3d>
              <a:bevelT w="19050" h="12700"/>
            </a:sp3d>
          </a:bodyPr>
          <a:lstStyle/>
          <a:p>
            <a:pPr marL="350838" indent="-350838">
              <a:spcAft>
                <a:spcPts val="2400"/>
              </a:spcAft>
              <a:buFont typeface="Arial" pitchFamily="34" charset="0"/>
              <a:buChar char="•"/>
              <a:defRPr/>
            </a:pPr>
            <a:r>
              <a:rPr lang="en-US" sz="2800" b="1" i="1" dirty="0" smtClean="0">
                <a:solidFill>
                  <a:schemeClr val="bg1"/>
                </a:solidFill>
                <a:latin typeface="Arial" pitchFamily="34" charset="0"/>
                <a:ea typeface="+mj-ea"/>
                <a:cs typeface="Arial" pitchFamily="34" charset="0"/>
              </a:rPr>
              <a:t>Top 10 Best Practices for Reducing Recidivism</a:t>
            </a:r>
            <a:endParaRPr lang="en-US" sz="2800" b="1" i="1" dirty="0">
              <a:solidFill>
                <a:schemeClr val="bg1"/>
              </a:solidFill>
              <a:latin typeface="Arial" pitchFamily="34" charset="0"/>
              <a:ea typeface="+mj-ea"/>
              <a:cs typeface="Arial" pitchFamily="34" charset="0"/>
            </a:endParaRPr>
          </a:p>
        </p:txBody>
      </p:sp>
      <p:sp>
        <p:nvSpPr>
          <p:cNvPr id="9" name="TextBox 8"/>
          <p:cNvSpPr txBox="1"/>
          <p:nvPr/>
        </p:nvSpPr>
        <p:spPr>
          <a:xfrm>
            <a:off x="1524000" y="4837093"/>
            <a:ext cx="7315200" cy="954107"/>
          </a:xfrm>
          <a:prstGeom prst="rect">
            <a:avLst/>
          </a:prstGeom>
          <a:noFill/>
        </p:spPr>
        <p:txBody>
          <a:bodyPr>
            <a:spAutoFit/>
          </a:bodyPr>
          <a:lstStyle/>
          <a:p>
            <a:pPr marL="350838" indent="-350838">
              <a:buFont typeface="Arial" pitchFamily="34" charset="0"/>
              <a:buChar char="•"/>
              <a:defRPr/>
            </a:pPr>
            <a:r>
              <a:rPr lang="en-US" sz="2800" b="1" i="1" dirty="0" smtClean="0">
                <a:solidFill>
                  <a:schemeClr val="accent3"/>
                </a:solidFill>
                <a:latin typeface="Arial" pitchFamily="34" charset="0"/>
                <a:ea typeface="+mj-ea"/>
                <a:cs typeface="Arial" pitchFamily="34" charset="0"/>
              </a:rPr>
              <a:t>Top 10 Best Practices for Reducing Cost (Increasing Cost Savings)</a:t>
            </a:r>
            <a:endParaRPr lang="en-US" sz="2800" b="1" i="1" dirty="0">
              <a:solidFill>
                <a:schemeClr val="accent3"/>
              </a:solidFill>
              <a:latin typeface="Arial" pitchFamily="34" charset="0"/>
              <a:ea typeface="+mj-ea"/>
              <a:cs typeface="Arial" pitchFamily="34" charset="0"/>
            </a:endParaRPr>
          </a:p>
        </p:txBody>
      </p:sp>
      <p:sp>
        <p:nvSpPr>
          <p:cNvPr id="8" name="TextBox 8"/>
          <p:cNvSpPr txBox="1">
            <a:spLocks noChangeArrowheads="1"/>
          </p:cNvSpPr>
          <p:nvPr/>
        </p:nvSpPr>
        <p:spPr bwMode="auto">
          <a:xfrm>
            <a:off x="2352921" y="457200"/>
            <a:ext cx="4505079" cy="707886"/>
          </a:xfrm>
          <a:prstGeom prst="rect">
            <a:avLst/>
          </a:prstGeom>
          <a:noFill/>
          <a:ln w="9525">
            <a:noFill/>
            <a:miter lim="800000"/>
            <a:headEnd/>
            <a:tailEnd/>
          </a:ln>
        </p:spPr>
        <p:txBody>
          <a:bodyPr wrap="none">
            <a:spAutoFit/>
          </a:bodyPr>
          <a:lstStyle/>
          <a:p>
            <a:pPr>
              <a:defRPr/>
            </a:pPr>
            <a:r>
              <a:rPr lang="en-US" sz="4000" b="1" u="sng" dirty="0" smtClean="0">
                <a:solidFill>
                  <a:schemeClr val="tx1"/>
                </a:solidFill>
                <a:latin typeface="Arial" pitchFamily="34" charset="0"/>
                <a:ea typeface="+mj-ea"/>
                <a:cs typeface="+mj-cs"/>
              </a:rPr>
              <a:t>What</a:t>
            </a:r>
            <a:r>
              <a:rPr lang="en-US" sz="4000" b="1" dirty="0" smtClean="0">
                <a:solidFill>
                  <a:schemeClr val="tx1"/>
                </a:solidFill>
                <a:latin typeface="Arial" pitchFamily="34" charset="0"/>
                <a:ea typeface="+mj-ea"/>
                <a:cs typeface="+mj-cs"/>
              </a:rPr>
              <a:t> is Working?</a:t>
            </a:r>
            <a:endParaRPr lang="en-US" sz="4000" b="1" dirty="0">
              <a:solidFill>
                <a:schemeClr val="tx1"/>
              </a:solidFill>
              <a:latin typeface="Arial"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52600" y="171272"/>
            <a:ext cx="6400800" cy="1323439"/>
          </a:xfrm>
          <a:ln>
            <a:noFill/>
          </a:ln>
        </p:spPr>
        <p:txBody>
          <a:bodyPr wrap="square">
            <a:spAutoFit/>
          </a:bodyPr>
          <a:lstStyle/>
          <a:p>
            <a:pPr marL="54864">
              <a:spcBef>
                <a:spcPts val="1200"/>
              </a:spcBef>
              <a:spcAft>
                <a:spcPts val="600"/>
              </a:spcAft>
              <a:defRPr/>
            </a:pPr>
            <a:r>
              <a:rPr lang="en-US" sz="4400" b="0" dirty="0" smtClean="0">
                <a:latin typeface="Arial Rounded MT Bold" pitchFamily="34" charset="0"/>
                <a:cs typeface="Times New Roman" charset="0"/>
              </a:rPr>
              <a:t>Drug Court Top 10</a:t>
            </a:r>
            <a:br>
              <a:rPr lang="en-US" sz="4400" b="0" dirty="0" smtClean="0">
                <a:latin typeface="Arial Rounded MT Bold" pitchFamily="34" charset="0"/>
                <a:cs typeface="Times New Roman" charset="0"/>
              </a:rPr>
            </a:br>
            <a:r>
              <a:rPr lang="en-US" b="0" dirty="0" smtClean="0">
                <a:latin typeface="Arial Rounded MT Bold" pitchFamily="34" charset="0"/>
                <a:cs typeface="Times New Roman" charset="0"/>
              </a:rPr>
              <a:t>*Recidivism*</a:t>
            </a:r>
            <a:endParaRPr lang="en-US" sz="4400" b="0" dirty="0" smtClean="0">
              <a:latin typeface="Arial Rounded MT Bold" pitchFamily="34" charset="0"/>
              <a:cs typeface="Times New Roman" charset="0"/>
            </a:endParaRPr>
          </a:p>
        </p:txBody>
      </p:sp>
      <p:sp>
        <p:nvSpPr>
          <p:cNvPr id="6" name="Rectangle 2"/>
          <p:cNvSpPr txBox="1">
            <a:spLocks noChangeArrowheads="1"/>
          </p:cNvSpPr>
          <p:nvPr/>
        </p:nvSpPr>
        <p:spPr>
          <a:xfrm>
            <a:off x="1447800" y="1752600"/>
            <a:ext cx="7315200" cy="8382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10. The results of program evaluations have led to modifications in drug court operations</a:t>
            </a:r>
            <a:endParaRPr lang="en-US" sz="2400" b="1" i="1" dirty="0">
              <a:solidFill>
                <a:schemeClr val="accent3"/>
              </a:solidFill>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3675" y="6443662"/>
            <a:ext cx="4196983" cy="338554"/>
          </a:xfrm>
          <a:prstGeom prst="rect">
            <a:avLst/>
          </a:prstGeom>
          <a:noFill/>
        </p:spPr>
        <p:txBody>
          <a:bodyPr wrap="none">
            <a:spAutoFit/>
          </a:bodyPr>
          <a:lstStyle/>
          <a:p>
            <a:pPr>
              <a:defRPr/>
            </a:pPr>
            <a:r>
              <a:rPr lang="en-US" sz="1600" b="1" dirty="0" smtClean="0">
                <a:solidFill>
                  <a:schemeClr val="accent3"/>
                </a:solidFill>
              </a:rPr>
              <a:t>Note: </a:t>
            </a:r>
            <a:r>
              <a:rPr lang="en-US" sz="1600" b="1" dirty="0">
                <a:solidFill>
                  <a:schemeClr val="accent3"/>
                </a:solidFill>
              </a:rPr>
              <a:t>Difference is significant at </a:t>
            </a:r>
            <a:r>
              <a:rPr lang="en-US" sz="1600" b="1" i="1" dirty="0">
                <a:solidFill>
                  <a:schemeClr val="accent3"/>
                </a:solidFill>
              </a:rPr>
              <a:t>p</a:t>
            </a:r>
            <a:r>
              <a:rPr lang="en-US" sz="1600" b="1" dirty="0" smtClean="0">
                <a:solidFill>
                  <a:schemeClr val="accent3"/>
                </a:solidFill>
              </a:rPr>
              <a:t>&lt;.10</a:t>
            </a:r>
            <a:endParaRPr lang="en-US" sz="1600" b="1" dirty="0">
              <a:solidFill>
                <a:schemeClr val="accent3"/>
              </a:solidFill>
            </a:endParaRPr>
          </a:p>
        </p:txBody>
      </p:sp>
      <p:sp>
        <p:nvSpPr>
          <p:cNvPr id="4" name="Rectangle 3"/>
          <p:cNvSpPr/>
          <p:nvPr/>
        </p:nvSpPr>
        <p:spPr>
          <a:xfrm>
            <a:off x="1219200" y="228600"/>
            <a:ext cx="7543800" cy="1015663"/>
          </a:xfrm>
          <a:prstGeom prst="rect">
            <a:avLst/>
          </a:prstGeom>
        </p:spPr>
        <p:txBody>
          <a:bodyPr wrap="square">
            <a:spAutoFit/>
          </a:bodyPr>
          <a:lstStyle/>
          <a:p>
            <a:pPr algn="ctr">
              <a:defRPr sz="1680" b="1" i="0" u="none" strike="noStrike" kern="1200" baseline="0">
                <a:solidFill>
                  <a:srgbClr val="000000"/>
                </a:solidFill>
                <a:latin typeface="+mn-lt"/>
                <a:ea typeface="+mn-ea"/>
                <a:cs typeface="+mn-cs"/>
              </a:defRPr>
            </a:pPr>
            <a:r>
              <a:rPr lang="en-US" sz="2000" b="1" dirty="0" smtClean="0">
                <a:solidFill>
                  <a:srgbClr val="000000"/>
                </a:solidFill>
              </a:rPr>
              <a:t>10. Drug Courts that used program evaluations to make modifications in drug court operations had </a:t>
            </a:r>
            <a:br>
              <a:rPr lang="en-US" sz="2000" b="1" dirty="0" smtClean="0">
                <a:solidFill>
                  <a:srgbClr val="000000"/>
                </a:solidFill>
              </a:rPr>
            </a:br>
            <a:r>
              <a:rPr lang="en-US" sz="2000" b="1" u="sng" dirty="0" smtClean="0">
                <a:solidFill>
                  <a:srgbClr val="000000"/>
                </a:solidFill>
              </a:rPr>
              <a:t>85% greater reductions in recidivism</a:t>
            </a:r>
            <a:endParaRPr lang="en-US" sz="2000" b="1" u="sng" dirty="0">
              <a:solidFill>
                <a:srgbClr val="000000"/>
              </a:solidFill>
            </a:endParaRPr>
          </a:p>
        </p:txBody>
      </p:sp>
      <p:graphicFrame>
        <p:nvGraphicFramePr>
          <p:cNvPr id="5" name="Chart 4"/>
          <p:cNvGraphicFramePr/>
          <p:nvPr/>
        </p:nvGraphicFramePr>
        <p:xfrm>
          <a:off x="1524000" y="1676400"/>
          <a:ext cx="71628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228600"/>
            <a:ext cx="7543800" cy="1015663"/>
          </a:xfrm>
          <a:prstGeom prst="rect">
            <a:avLst/>
          </a:prstGeom>
        </p:spPr>
        <p:txBody>
          <a:bodyPr wrap="square">
            <a:spAutoFit/>
          </a:bodyPr>
          <a:lstStyle/>
          <a:p>
            <a:pPr algn="ctr">
              <a:defRPr sz="1680" b="1" i="0" u="none" strike="noStrike" kern="1200" baseline="0">
                <a:solidFill>
                  <a:srgbClr val="000000"/>
                </a:solidFill>
                <a:latin typeface="+mn-lt"/>
                <a:ea typeface="+mn-ea"/>
                <a:cs typeface="+mn-cs"/>
              </a:defRPr>
            </a:pPr>
            <a:r>
              <a:rPr lang="en-US" sz="2000" b="1" dirty="0" smtClean="0">
                <a:solidFill>
                  <a:srgbClr val="000000"/>
                </a:solidFill>
              </a:rPr>
              <a:t>10. Drug Courts that used program evaluations to make modifications in drug court operations had </a:t>
            </a:r>
            <a:br>
              <a:rPr lang="en-US" sz="2000" b="1" dirty="0" smtClean="0">
                <a:solidFill>
                  <a:srgbClr val="000000"/>
                </a:solidFill>
              </a:rPr>
            </a:br>
            <a:r>
              <a:rPr lang="en-US" sz="2000" b="1" u="sng" dirty="0" smtClean="0">
                <a:solidFill>
                  <a:srgbClr val="000000"/>
                </a:solidFill>
              </a:rPr>
              <a:t>85% greater reductions in recidivism</a:t>
            </a:r>
            <a:endParaRPr lang="en-US" sz="2000" b="1" u="sng" dirty="0">
              <a:solidFill>
                <a:srgbClr val="000000"/>
              </a:solidFill>
            </a:endParaRPr>
          </a:p>
        </p:txBody>
      </p:sp>
      <p:pic>
        <p:nvPicPr>
          <p:cNvPr id="191490" name="Picture 2" descr="http://community.futureshop.ca/t5/image/serverpage/image-id/28279iA0A005EC466E9D31/image-size/original?v=mpbl-1&amp;px=-1">
            <a:hlinkClick r:id="rId2"/>
          </p:cNvPr>
          <p:cNvPicPr>
            <a:picLocks noChangeAspect="1" noChangeArrowheads="1"/>
          </p:cNvPicPr>
          <p:nvPr/>
        </p:nvPicPr>
        <p:blipFill>
          <a:blip r:embed="rId3" cstate="print"/>
          <a:srcRect/>
          <a:stretch>
            <a:fillRect/>
          </a:stretch>
        </p:blipFill>
        <p:spPr bwMode="auto">
          <a:xfrm>
            <a:off x="1905000" y="1524000"/>
            <a:ext cx="6429375" cy="4819650"/>
          </a:xfrm>
          <a:prstGeom prst="rect">
            <a:avLst/>
          </a:prstGeom>
          <a:noFill/>
        </p:spPr>
      </p:pic>
      <p:pic>
        <p:nvPicPr>
          <p:cNvPr id="191492" name="Picture 4" descr="http://static2.businessinsider.com/image/52c5c160eab8eaaa07bd3b52/my-snazzy-new-nest-thermostat-started-malfunctioning--and-im-not-the-only-one.jpg">
            <a:hlinkClick r:id="rId4"/>
          </p:cNvPr>
          <p:cNvPicPr>
            <a:picLocks noChangeAspect="1" noChangeArrowheads="1"/>
          </p:cNvPicPr>
          <p:nvPr/>
        </p:nvPicPr>
        <p:blipFill>
          <a:blip r:embed="rId5" cstate="print"/>
          <a:srcRect/>
          <a:stretch>
            <a:fillRect/>
          </a:stretch>
        </p:blipFill>
        <p:spPr bwMode="auto">
          <a:xfrm>
            <a:off x="1905000" y="1600200"/>
            <a:ext cx="6429375" cy="48196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52600" y="171272"/>
            <a:ext cx="6400800" cy="1323439"/>
          </a:xfrm>
          <a:ln>
            <a:noFill/>
          </a:ln>
        </p:spPr>
        <p:txBody>
          <a:bodyPr wrap="square">
            <a:spAutoFit/>
          </a:bodyPr>
          <a:lstStyle/>
          <a:p>
            <a:pPr marL="54864">
              <a:spcBef>
                <a:spcPts val="1200"/>
              </a:spcBef>
              <a:spcAft>
                <a:spcPts val="600"/>
              </a:spcAft>
              <a:defRPr/>
            </a:pPr>
            <a:r>
              <a:rPr lang="en-US" sz="4400" b="0" dirty="0" smtClean="0">
                <a:latin typeface="Arial Rounded MT Bold" pitchFamily="34" charset="0"/>
                <a:cs typeface="Times New Roman" charset="0"/>
              </a:rPr>
              <a:t>Drug Court Top 10</a:t>
            </a:r>
            <a:br>
              <a:rPr lang="en-US" sz="4400" b="0" dirty="0" smtClean="0">
                <a:latin typeface="Arial Rounded MT Bold" pitchFamily="34" charset="0"/>
                <a:cs typeface="Times New Roman" charset="0"/>
              </a:rPr>
            </a:br>
            <a:r>
              <a:rPr lang="en-US" b="0" dirty="0" smtClean="0">
                <a:latin typeface="Arial Rounded MT Bold" pitchFamily="34" charset="0"/>
                <a:cs typeface="Times New Roman" charset="0"/>
              </a:rPr>
              <a:t>*Recidivism*</a:t>
            </a:r>
            <a:endParaRPr lang="en-US" sz="4400" b="0" dirty="0" smtClean="0">
              <a:latin typeface="Arial Rounded MT Bold" pitchFamily="34" charset="0"/>
              <a:cs typeface="Times New Roman" charset="0"/>
            </a:endParaRPr>
          </a:p>
        </p:txBody>
      </p:sp>
      <p:sp>
        <p:nvSpPr>
          <p:cNvPr id="6" name="Rectangle 2"/>
          <p:cNvSpPr txBox="1">
            <a:spLocks noChangeArrowheads="1"/>
          </p:cNvSpPr>
          <p:nvPr/>
        </p:nvSpPr>
        <p:spPr>
          <a:xfrm>
            <a:off x="1447800" y="1752600"/>
            <a:ext cx="7315200" cy="8382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10. The results of program evaluations have led to modifications in drug court operations</a:t>
            </a:r>
            <a:endParaRPr lang="en-US" sz="2400" b="1" i="1" dirty="0">
              <a:solidFill>
                <a:schemeClr val="accent3"/>
              </a:solidFill>
              <a:latin typeface="Arial" pitchFamily="34" charset="0"/>
              <a:ea typeface="+mj-ea"/>
              <a:cs typeface="Arial" pitchFamily="34" charset="0"/>
            </a:endParaRPr>
          </a:p>
        </p:txBody>
      </p:sp>
      <p:sp>
        <p:nvSpPr>
          <p:cNvPr id="10" name="Rectangle 2"/>
          <p:cNvSpPr txBox="1">
            <a:spLocks noChangeArrowheads="1"/>
          </p:cNvSpPr>
          <p:nvPr/>
        </p:nvSpPr>
        <p:spPr>
          <a:xfrm>
            <a:off x="1447800" y="2743200"/>
            <a:ext cx="7315200" cy="8382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9.   Law Enforcement is a member of the drug court team</a:t>
            </a:r>
            <a:endParaRPr lang="en-US" sz="2400" b="1" i="1" dirty="0">
              <a:solidFill>
                <a:schemeClr val="accent3"/>
              </a:solidFill>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3675" y="6443662"/>
            <a:ext cx="4211409" cy="338554"/>
          </a:xfrm>
          <a:prstGeom prst="rect">
            <a:avLst/>
          </a:prstGeom>
          <a:noFill/>
        </p:spPr>
        <p:txBody>
          <a:bodyPr wrap="none">
            <a:spAutoFit/>
          </a:bodyPr>
          <a:lstStyle/>
          <a:p>
            <a:pPr>
              <a:defRPr/>
            </a:pPr>
            <a:r>
              <a:rPr lang="en-US" sz="1600" b="1" dirty="0" smtClean="0">
                <a:solidFill>
                  <a:schemeClr val="accent3"/>
                </a:solidFill>
              </a:rPr>
              <a:t>Note: </a:t>
            </a:r>
            <a:r>
              <a:rPr lang="en-US" sz="1600" b="1" dirty="0">
                <a:solidFill>
                  <a:schemeClr val="accent3"/>
                </a:solidFill>
              </a:rPr>
              <a:t>Difference is significant at </a:t>
            </a:r>
            <a:r>
              <a:rPr lang="en-US" sz="1600" b="1" i="1" dirty="0">
                <a:solidFill>
                  <a:schemeClr val="accent3"/>
                </a:solidFill>
              </a:rPr>
              <a:t>p</a:t>
            </a:r>
            <a:r>
              <a:rPr lang="en-US" sz="1600" b="1" dirty="0">
                <a:solidFill>
                  <a:schemeClr val="accent3"/>
                </a:solidFill>
              </a:rPr>
              <a:t>&lt;.05</a:t>
            </a:r>
          </a:p>
        </p:txBody>
      </p:sp>
      <p:sp>
        <p:nvSpPr>
          <p:cNvPr id="4" name="Rectangle 3"/>
          <p:cNvSpPr/>
          <p:nvPr/>
        </p:nvSpPr>
        <p:spPr>
          <a:xfrm>
            <a:off x="1219200" y="228600"/>
            <a:ext cx="7543800" cy="1015663"/>
          </a:xfrm>
          <a:prstGeom prst="rect">
            <a:avLst/>
          </a:prstGeom>
        </p:spPr>
        <p:txBody>
          <a:bodyPr wrap="square">
            <a:spAutoFit/>
          </a:bodyPr>
          <a:lstStyle/>
          <a:p>
            <a:pPr algn="ctr">
              <a:defRPr sz="1680" b="1" i="0" u="none" strike="noStrike" kern="1200" baseline="0">
                <a:solidFill>
                  <a:srgbClr val="000000"/>
                </a:solidFill>
                <a:latin typeface="+mn-lt"/>
                <a:ea typeface="+mn-ea"/>
                <a:cs typeface="+mn-cs"/>
              </a:defRPr>
            </a:pPr>
            <a:r>
              <a:rPr lang="en-US" sz="2000" b="1" dirty="0" smtClean="0">
                <a:solidFill>
                  <a:srgbClr val="000000"/>
                </a:solidFill>
              </a:rPr>
              <a:t>9. Drug Courts </a:t>
            </a:r>
            <a:r>
              <a:rPr lang="en-US" sz="2000" b="1" dirty="0" smtClean="0">
                <a:solidFill>
                  <a:srgbClr val="000000"/>
                </a:solidFill>
                <a:latin typeface="+mn-lt"/>
              </a:rPr>
              <a:t>where  (non-Probation) Law Enforcement is a member of the drug court team </a:t>
            </a:r>
            <a:r>
              <a:rPr lang="en-US" sz="2000" b="1" dirty="0" smtClean="0">
                <a:solidFill>
                  <a:srgbClr val="000000"/>
                </a:solidFill>
              </a:rPr>
              <a:t>had </a:t>
            </a:r>
            <a:br>
              <a:rPr lang="en-US" sz="2000" b="1" dirty="0" smtClean="0">
                <a:solidFill>
                  <a:srgbClr val="000000"/>
                </a:solidFill>
              </a:rPr>
            </a:br>
            <a:r>
              <a:rPr lang="en-US" sz="2000" b="1" u="sng" dirty="0" smtClean="0">
                <a:solidFill>
                  <a:srgbClr val="000000"/>
                </a:solidFill>
              </a:rPr>
              <a:t>88% greater reductions in recidivism</a:t>
            </a:r>
            <a:endParaRPr lang="en-US" sz="2000" b="1" u="sng" dirty="0">
              <a:solidFill>
                <a:srgbClr val="000000"/>
              </a:solidFill>
            </a:endParaRPr>
          </a:p>
        </p:txBody>
      </p:sp>
      <p:graphicFrame>
        <p:nvGraphicFramePr>
          <p:cNvPr id="6" name="Chart 5"/>
          <p:cNvGraphicFramePr/>
          <p:nvPr/>
        </p:nvGraphicFramePr>
        <p:xfrm>
          <a:off x="1371600" y="1600200"/>
          <a:ext cx="7467600" cy="4724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228600"/>
            <a:ext cx="7543800" cy="1015663"/>
          </a:xfrm>
          <a:prstGeom prst="rect">
            <a:avLst/>
          </a:prstGeom>
        </p:spPr>
        <p:txBody>
          <a:bodyPr wrap="square">
            <a:spAutoFit/>
          </a:bodyPr>
          <a:lstStyle/>
          <a:p>
            <a:pPr algn="ctr">
              <a:defRPr sz="1680" b="1" i="0" u="none" strike="noStrike" kern="1200" baseline="0">
                <a:solidFill>
                  <a:srgbClr val="000000"/>
                </a:solidFill>
                <a:latin typeface="+mn-lt"/>
                <a:ea typeface="+mn-ea"/>
                <a:cs typeface="+mn-cs"/>
              </a:defRPr>
            </a:pPr>
            <a:r>
              <a:rPr lang="en-US" sz="2000" b="1" dirty="0" smtClean="0">
                <a:solidFill>
                  <a:srgbClr val="000000"/>
                </a:solidFill>
              </a:rPr>
              <a:t>9. Drug Courts </a:t>
            </a:r>
            <a:r>
              <a:rPr lang="en-US" sz="2000" b="1" dirty="0" smtClean="0">
                <a:solidFill>
                  <a:srgbClr val="000000"/>
                </a:solidFill>
                <a:latin typeface="+mn-lt"/>
              </a:rPr>
              <a:t>where (non-Probation) Law Enforcement is a member of the drug court team </a:t>
            </a:r>
            <a:r>
              <a:rPr lang="en-US" sz="2000" b="1" dirty="0" smtClean="0">
                <a:solidFill>
                  <a:srgbClr val="000000"/>
                </a:solidFill>
              </a:rPr>
              <a:t>had </a:t>
            </a:r>
            <a:br>
              <a:rPr lang="en-US" sz="2000" b="1" dirty="0" smtClean="0">
                <a:solidFill>
                  <a:srgbClr val="000000"/>
                </a:solidFill>
              </a:rPr>
            </a:br>
            <a:r>
              <a:rPr lang="en-US" sz="2000" b="1" u="sng" dirty="0" smtClean="0">
                <a:solidFill>
                  <a:srgbClr val="000000"/>
                </a:solidFill>
              </a:rPr>
              <a:t>88% greater reductions in recidivism</a:t>
            </a:r>
            <a:endParaRPr lang="en-US" sz="2000" b="1" u="sng" dirty="0">
              <a:solidFill>
                <a:srgbClr val="000000"/>
              </a:solidFill>
            </a:endParaRPr>
          </a:p>
        </p:txBody>
      </p:sp>
      <p:pic>
        <p:nvPicPr>
          <p:cNvPr id="276482" name="Picture 2" descr="http://images.onset.freedom.com/ocregister/gallery/kworvv-kworv501.read.cophelp.lo.jpg">
            <a:hlinkClick r:id="rId2"/>
          </p:cNvPr>
          <p:cNvPicPr>
            <a:picLocks noChangeAspect="1" noChangeArrowheads="1"/>
          </p:cNvPicPr>
          <p:nvPr/>
        </p:nvPicPr>
        <p:blipFill>
          <a:blip r:embed="rId3" cstate="print"/>
          <a:srcRect/>
          <a:stretch>
            <a:fillRect/>
          </a:stretch>
        </p:blipFill>
        <p:spPr bwMode="auto">
          <a:xfrm>
            <a:off x="4191000" y="3124200"/>
            <a:ext cx="4775199" cy="3581400"/>
          </a:xfrm>
          <a:prstGeom prst="rect">
            <a:avLst/>
          </a:prstGeom>
          <a:noFill/>
        </p:spPr>
      </p:pic>
      <p:pic>
        <p:nvPicPr>
          <p:cNvPr id="276484" name="Picture 4" descr="http://extras.mnginteractive.com/live/media/site46/2013/0117/20130117__18tcasxo2_300.jpg">
            <a:hlinkClick r:id="rId4"/>
          </p:cNvPr>
          <p:cNvPicPr>
            <a:picLocks noChangeAspect="1" noChangeArrowheads="1"/>
          </p:cNvPicPr>
          <p:nvPr/>
        </p:nvPicPr>
        <p:blipFill>
          <a:blip r:embed="rId5" cstate="print"/>
          <a:srcRect/>
          <a:stretch>
            <a:fillRect/>
          </a:stretch>
        </p:blipFill>
        <p:spPr bwMode="auto">
          <a:xfrm>
            <a:off x="228600" y="1524000"/>
            <a:ext cx="4689231" cy="304800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52600" y="171272"/>
            <a:ext cx="6400800" cy="1323439"/>
          </a:xfrm>
          <a:ln>
            <a:noFill/>
          </a:ln>
        </p:spPr>
        <p:txBody>
          <a:bodyPr wrap="square">
            <a:spAutoFit/>
          </a:bodyPr>
          <a:lstStyle/>
          <a:p>
            <a:pPr marL="54864">
              <a:spcBef>
                <a:spcPts val="1200"/>
              </a:spcBef>
              <a:spcAft>
                <a:spcPts val="600"/>
              </a:spcAft>
              <a:defRPr/>
            </a:pPr>
            <a:r>
              <a:rPr lang="en-US" sz="4400" b="0" dirty="0" smtClean="0">
                <a:latin typeface="Arial Rounded MT Bold" pitchFamily="34" charset="0"/>
                <a:cs typeface="Times New Roman" charset="0"/>
              </a:rPr>
              <a:t>Drug Court Top 10</a:t>
            </a:r>
            <a:br>
              <a:rPr lang="en-US" sz="4400" b="0" dirty="0" smtClean="0">
                <a:latin typeface="Arial Rounded MT Bold" pitchFamily="34" charset="0"/>
                <a:cs typeface="Times New Roman" charset="0"/>
              </a:rPr>
            </a:br>
            <a:r>
              <a:rPr lang="en-US" b="0" dirty="0" smtClean="0">
                <a:latin typeface="Arial Rounded MT Bold" pitchFamily="34" charset="0"/>
                <a:cs typeface="Times New Roman" charset="0"/>
              </a:rPr>
              <a:t>*Recidivism*</a:t>
            </a:r>
            <a:endParaRPr lang="en-US" sz="4400" b="0" dirty="0" smtClean="0">
              <a:latin typeface="Arial Rounded MT Bold" pitchFamily="34" charset="0"/>
              <a:cs typeface="Times New Roman" charset="0"/>
            </a:endParaRPr>
          </a:p>
        </p:txBody>
      </p:sp>
      <p:sp>
        <p:nvSpPr>
          <p:cNvPr id="6" name="Rectangle 2"/>
          <p:cNvSpPr txBox="1">
            <a:spLocks noChangeArrowheads="1"/>
          </p:cNvSpPr>
          <p:nvPr/>
        </p:nvSpPr>
        <p:spPr>
          <a:xfrm>
            <a:off x="1447800" y="1752600"/>
            <a:ext cx="7315200" cy="8382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10. The results of program evaluations have led to modifications in drug court operations</a:t>
            </a:r>
            <a:endParaRPr lang="en-US" sz="2400" b="1" i="1" dirty="0">
              <a:solidFill>
                <a:schemeClr val="accent3"/>
              </a:solidFill>
              <a:latin typeface="Arial" pitchFamily="34" charset="0"/>
              <a:ea typeface="+mj-ea"/>
              <a:cs typeface="Arial" pitchFamily="34" charset="0"/>
            </a:endParaRPr>
          </a:p>
        </p:txBody>
      </p:sp>
      <p:sp>
        <p:nvSpPr>
          <p:cNvPr id="10" name="Rectangle 2"/>
          <p:cNvSpPr txBox="1">
            <a:spLocks noChangeArrowheads="1"/>
          </p:cNvSpPr>
          <p:nvPr/>
        </p:nvSpPr>
        <p:spPr>
          <a:xfrm>
            <a:off x="1447800" y="2743200"/>
            <a:ext cx="7315200" cy="8382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9.   Law enforcement is a member of the drug court team</a:t>
            </a:r>
            <a:endParaRPr lang="en-US" sz="2400" b="1" i="1" dirty="0">
              <a:solidFill>
                <a:schemeClr val="accent3"/>
              </a:solidFill>
              <a:latin typeface="Arial" pitchFamily="34" charset="0"/>
              <a:ea typeface="+mj-ea"/>
              <a:cs typeface="Arial" pitchFamily="34" charset="0"/>
            </a:endParaRPr>
          </a:p>
        </p:txBody>
      </p:sp>
      <p:sp>
        <p:nvSpPr>
          <p:cNvPr id="11" name="Rectangle 2"/>
          <p:cNvSpPr txBox="1">
            <a:spLocks noChangeArrowheads="1"/>
          </p:cNvSpPr>
          <p:nvPr/>
        </p:nvSpPr>
        <p:spPr>
          <a:xfrm>
            <a:off x="1447800" y="3733800"/>
            <a:ext cx="7315200" cy="5334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8.   Drug court allows non-drug charges</a:t>
            </a:r>
            <a:endParaRPr lang="en-US" sz="2400" b="1" i="1" dirty="0">
              <a:solidFill>
                <a:schemeClr val="accent3"/>
              </a:solidFill>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95400" y="4495800"/>
            <a:ext cx="7620000" cy="1524000"/>
          </a:xfrm>
        </p:spPr>
        <p:txBody>
          <a:bodyPr anchor="ctr"/>
          <a:lstStyle/>
          <a:p>
            <a:pPr marL="350838" indent="-296863" algn="l" fontAlgn="auto">
              <a:lnSpc>
                <a:spcPct val="80000"/>
              </a:lnSpc>
              <a:spcAft>
                <a:spcPts val="0"/>
              </a:spcAft>
              <a:buFontTx/>
              <a:buChar char="•"/>
              <a:defRPr/>
            </a:pPr>
            <a:r>
              <a:rPr lang="en-US" sz="3200" dirty="0" smtClean="0">
                <a:solidFill>
                  <a:schemeClr val="bg1"/>
                </a:solidFill>
                <a:latin typeface="+mn-lt"/>
                <a:cs typeface="Times New Roman" charset="0"/>
              </a:rPr>
              <a:t>Top 10 best practices, plus some bonus practices</a:t>
            </a:r>
          </a:p>
        </p:txBody>
      </p:sp>
      <p:sp>
        <p:nvSpPr>
          <p:cNvPr id="10243" name="Text Box 3"/>
          <p:cNvSpPr txBox="1">
            <a:spLocks noChangeArrowheads="1"/>
          </p:cNvSpPr>
          <p:nvPr/>
        </p:nvSpPr>
        <p:spPr bwMode="auto">
          <a:xfrm>
            <a:off x="1295400" y="1706563"/>
            <a:ext cx="7475538" cy="1077218"/>
          </a:xfrm>
          <a:prstGeom prst="rect">
            <a:avLst/>
          </a:prstGeom>
          <a:noFill/>
          <a:ln w="9525">
            <a:noFill/>
            <a:miter lim="800000"/>
            <a:headEnd/>
            <a:tailEnd/>
          </a:ln>
        </p:spPr>
        <p:txBody>
          <a:bodyPr anchor="ctr">
            <a:spAutoFit/>
          </a:bodyPr>
          <a:lstStyle/>
          <a:p>
            <a:pPr marL="457200" indent="-457200">
              <a:buFont typeface="Arial" pitchFamily="34" charset="0"/>
              <a:buChar char="•"/>
              <a:defRPr/>
            </a:pPr>
            <a:r>
              <a:rPr lang="en-US" sz="3200" b="1" kern="0" dirty="0" smtClean="0">
                <a:solidFill>
                  <a:schemeClr val="accent3"/>
                </a:solidFill>
                <a:latin typeface="+mn-lt"/>
                <a:ea typeface="+mj-ea"/>
                <a:cs typeface="Times New Roman" charset="0"/>
              </a:rPr>
              <a:t>What we know about drug court outcomes</a:t>
            </a:r>
            <a:endParaRPr lang="en-US" sz="3200" b="1" kern="0" dirty="0">
              <a:solidFill>
                <a:schemeClr val="accent3"/>
              </a:solidFill>
              <a:latin typeface="+mn-lt"/>
              <a:ea typeface="+mj-ea"/>
              <a:cs typeface="Times New Roman" charset="0"/>
            </a:endParaRPr>
          </a:p>
        </p:txBody>
      </p:sp>
      <p:sp>
        <p:nvSpPr>
          <p:cNvPr id="6" name="Rectangle 2"/>
          <p:cNvSpPr txBox="1">
            <a:spLocks noChangeArrowheads="1"/>
          </p:cNvSpPr>
          <p:nvPr/>
        </p:nvSpPr>
        <p:spPr bwMode="auto">
          <a:xfrm>
            <a:off x="1295400" y="3200400"/>
            <a:ext cx="7324725" cy="990600"/>
          </a:xfrm>
          <a:prstGeom prst="rect">
            <a:avLst/>
          </a:prstGeom>
          <a:noFill/>
          <a:ln w="9525">
            <a:noFill/>
            <a:miter lim="800000"/>
            <a:headEnd/>
            <a:tailEnd/>
          </a:ln>
          <a:effectLst/>
        </p:spPr>
        <p:txBody>
          <a:bodyPr anchor="ctr"/>
          <a:lstStyle/>
          <a:p>
            <a:pPr marL="396875" indent="-396875">
              <a:lnSpc>
                <a:spcPct val="80000"/>
              </a:lnSpc>
              <a:buFont typeface="Arial" pitchFamily="34" charset="0"/>
              <a:buChar char="•"/>
              <a:defRPr/>
            </a:pPr>
            <a:r>
              <a:rPr lang="en-US" sz="3200" b="1" kern="0" dirty="0" smtClean="0">
                <a:solidFill>
                  <a:schemeClr val="accent3"/>
                </a:solidFill>
                <a:latin typeface="+mn-lt"/>
                <a:ea typeface="+mj-ea"/>
                <a:cs typeface="Times New Roman" charset="0"/>
              </a:rPr>
              <a:t>What works</a:t>
            </a:r>
            <a:endParaRPr lang="en-US" sz="3200" b="1" kern="0" dirty="0">
              <a:solidFill>
                <a:schemeClr val="accent3"/>
              </a:solidFill>
              <a:latin typeface="+mn-lt"/>
              <a:ea typeface="+mj-ea"/>
              <a:cs typeface="Times New Roman" charset="0"/>
            </a:endParaRPr>
          </a:p>
        </p:txBody>
      </p:sp>
      <p:sp>
        <p:nvSpPr>
          <p:cNvPr id="31749" name="TextBox 4"/>
          <p:cNvSpPr txBox="1">
            <a:spLocks noChangeArrowheads="1"/>
          </p:cNvSpPr>
          <p:nvPr/>
        </p:nvSpPr>
        <p:spPr bwMode="auto">
          <a:xfrm>
            <a:off x="3352800" y="304800"/>
            <a:ext cx="2483757" cy="769441"/>
          </a:xfrm>
          <a:prstGeom prst="rect">
            <a:avLst/>
          </a:prstGeom>
          <a:noFill/>
          <a:ln w="9525">
            <a:noFill/>
            <a:miter lim="800000"/>
            <a:headEnd/>
            <a:tailEnd/>
          </a:ln>
        </p:spPr>
        <p:txBody>
          <a:bodyPr wrap="none">
            <a:spAutoFit/>
          </a:bodyPr>
          <a:lstStyle/>
          <a:p>
            <a:r>
              <a:rPr lang="en-US" dirty="0" smtClean="0"/>
              <a:t>Overview</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3675" y="6443662"/>
            <a:ext cx="4211409" cy="338554"/>
          </a:xfrm>
          <a:prstGeom prst="rect">
            <a:avLst/>
          </a:prstGeom>
          <a:noFill/>
        </p:spPr>
        <p:txBody>
          <a:bodyPr wrap="none">
            <a:spAutoFit/>
          </a:bodyPr>
          <a:lstStyle/>
          <a:p>
            <a:pPr>
              <a:defRPr/>
            </a:pPr>
            <a:r>
              <a:rPr lang="en-US" sz="1600" b="1" dirty="0" smtClean="0">
                <a:solidFill>
                  <a:schemeClr val="accent3"/>
                </a:solidFill>
              </a:rPr>
              <a:t>Note: </a:t>
            </a:r>
            <a:r>
              <a:rPr lang="en-US" sz="1600" b="1" dirty="0">
                <a:solidFill>
                  <a:schemeClr val="accent3"/>
                </a:solidFill>
              </a:rPr>
              <a:t>Difference is significant at </a:t>
            </a:r>
            <a:r>
              <a:rPr lang="en-US" sz="1600" b="1" i="1" dirty="0">
                <a:solidFill>
                  <a:schemeClr val="accent3"/>
                </a:solidFill>
              </a:rPr>
              <a:t>p</a:t>
            </a:r>
            <a:r>
              <a:rPr lang="en-US" sz="1600" b="1" dirty="0">
                <a:solidFill>
                  <a:schemeClr val="accent3"/>
                </a:solidFill>
              </a:rPr>
              <a:t>&lt;.05</a:t>
            </a:r>
          </a:p>
        </p:txBody>
      </p:sp>
      <p:sp>
        <p:nvSpPr>
          <p:cNvPr id="4" name="Rectangle 3"/>
          <p:cNvSpPr/>
          <p:nvPr/>
        </p:nvSpPr>
        <p:spPr>
          <a:xfrm>
            <a:off x="1219200" y="228600"/>
            <a:ext cx="7543800" cy="707886"/>
          </a:xfrm>
          <a:prstGeom prst="rect">
            <a:avLst/>
          </a:prstGeom>
        </p:spPr>
        <p:txBody>
          <a:bodyPr wrap="square">
            <a:spAutoFit/>
          </a:bodyPr>
          <a:lstStyle/>
          <a:p>
            <a:pPr algn="ctr">
              <a:defRPr sz="1680" b="1" i="0" u="none" strike="noStrike" kern="1200" baseline="0">
                <a:solidFill>
                  <a:srgbClr val="000000"/>
                </a:solidFill>
                <a:latin typeface="+mn-lt"/>
                <a:ea typeface="+mn-ea"/>
                <a:cs typeface="+mn-cs"/>
              </a:defRPr>
            </a:pPr>
            <a:r>
              <a:rPr lang="en-US" sz="2000" b="1" dirty="0" smtClean="0">
                <a:solidFill>
                  <a:srgbClr val="000000"/>
                </a:solidFill>
              </a:rPr>
              <a:t>8. Drug Courts </a:t>
            </a:r>
            <a:r>
              <a:rPr lang="en-US" sz="2000" b="1" dirty="0" smtClean="0">
                <a:solidFill>
                  <a:srgbClr val="000000"/>
                </a:solidFill>
                <a:latin typeface="+mn-lt"/>
              </a:rPr>
              <a:t>That Allow Non-Drug Charges </a:t>
            </a:r>
            <a:r>
              <a:rPr lang="en-US" sz="2000" b="1" dirty="0" smtClean="0">
                <a:solidFill>
                  <a:srgbClr val="000000"/>
                </a:solidFill>
              </a:rPr>
              <a:t>had </a:t>
            </a:r>
            <a:br>
              <a:rPr lang="en-US" sz="2000" b="1" dirty="0" smtClean="0">
                <a:solidFill>
                  <a:srgbClr val="000000"/>
                </a:solidFill>
              </a:rPr>
            </a:br>
            <a:r>
              <a:rPr lang="en-US" sz="2000" b="1" u="sng" dirty="0" smtClean="0">
                <a:solidFill>
                  <a:srgbClr val="000000"/>
                </a:solidFill>
              </a:rPr>
              <a:t>95% greater reductions in recidivism</a:t>
            </a:r>
            <a:endParaRPr lang="en-US" sz="2000" b="1" u="sng" dirty="0">
              <a:solidFill>
                <a:srgbClr val="000000"/>
              </a:solidFill>
            </a:endParaRPr>
          </a:p>
        </p:txBody>
      </p:sp>
      <p:graphicFrame>
        <p:nvGraphicFramePr>
          <p:cNvPr id="6" name="Chart 5"/>
          <p:cNvGraphicFramePr/>
          <p:nvPr/>
        </p:nvGraphicFramePr>
        <p:xfrm>
          <a:off x="1371600" y="1600200"/>
          <a:ext cx="7467600" cy="4724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228600"/>
            <a:ext cx="7543800" cy="707886"/>
          </a:xfrm>
          <a:prstGeom prst="rect">
            <a:avLst/>
          </a:prstGeom>
        </p:spPr>
        <p:txBody>
          <a:bodyPr wrap="square">
            <a:spAutoFit/>
          </a:bodyPr>
          <a:lstStyle/>
          <a:p>
            <a:pPr algn="ctr">
              <a:defRPr sz="1680" b="1" i="0" u="none" strike="noStrike" kern="1200" baseline="0">
                <a:solidFill>
                  <a:srgbClr val="000000"/>
                </a:solidFill>
                <a:latin typeface="+mn-lt"/>
                <a:ea typeface="+mn-ea"/>
                <a:cs typeface="+mn-cs"/>
              </a:defRPr>
            </a:pPr>
            <a:r>
              <a:rPr lang="en-US" sz="2000" b="1" dirty="0" smtClean="0">
                <a:solidFill>
                  <a:srgbClr val="000000"/>
                </a:solidFill>
              </a:rPr>
              <a:t>8. Drug Courts </a:t>
            </a:r>
            <a:r>
              <a:rPr lang="en-US" sz="2000" b="1" dirty="0" smtClean="0">
                <a:solidFill>
                  <a:srgbClr val="000000"/>
                </a:solidFill>
                <a:latin typeface="+mn-lt"/>
              </a:rPr>
              <a:t>That Allow Non-Drug Charges </a:t>
            </a:r>
            <a:r>
              <a:rPr lang="en-US" sz="2000" b="1" dirty="0" smtClean="0">
                <a:solidFill>
                  <a:srgbClr val="000000"/>
                </a:solidFill>
              </a:rPr>
              <a:t>had </a:t>
            </a:r>
            <a:br>
              <a:rPr lang="en-US" sz="2000" b="1" dirty="0" smtClean="0">
                <a:solidFill>
                  <a:srgbClr val="000000"/>
                </a:solidFill>
              </a:rPr>
            </a:br>
            <a:r>
              <a:rPr lang="en-US" sz="2000" b="1" u="sng" dirty="0" smtClean="0">
                <a:solidFill>
                  <a:srgbClr val="000000"/>
                </a:solidFill>
              </a:rPr>
              <a:t>95% greater reductions in recidivism</a:t>
            </a:r>
            <a:endParaRPr lang="en-US" sz="2000" b="1" u="sng" dirty="0">
              <a:solidFill>
                <a:srgbClr val="000000"/>
              </a:solidFill>
            </a:endParaRPr>
          </a:p>
        </p:txBody>
      </p:sp>
      <p:pic>
        <p:nvPicPr>
          <p:cNvPr id="277510" name="Picture 6" descr="http://www.wklaw.com/wp-content/uploads/2010/05/Bad-check-fraud-and-forgery-punishments.jpg?da9218">
            <a:hlinkClick r:id="rId2"/>
          </p:cNvPr>
          <p:cNvPicPr>
            <a:picLocks noChangeAspect="1" noChangeArrowheads="1"/>
          </p:cNvPicPr>
          <p:nvPr/>
        </p:nvPicPr>
        <p:blipFill>
          <a:blip r:embed="rId3" cstate="print"/>
          <a:srcRect/>
          <a:stretch>
            <a:fillRect/>
          </a:stretch>
        </p:blipFill>
        <p:spPr bwMode="auto">
          <a:xfrm>
            <a:off x="4572000" y="3893810"/>
            <a:ext cx="4343400" cy="2887990"/>
          </a:xfrm>
          <a:prstGeom prst="rect">
            <a:avLst/>
          </a:prstGeom>
          <a:noFill/>
        </p:spPr>
      </p:pic>
      <p:pic>
        <p:nvPicPr>
          <p:cNvPr id="277506" name="Picture 2" descr="https://encrypted-tbn2.gstatic.com/images?q=tbn:ANd9GcSkkXuyeye2Hm0TS830XIenu9M-mQJkKkHShrmXcupQAqIO8QUQ">
            <a:hlinkClick r:id="rId4"/>
          </p:cNvPr>
          <p:cNvPicPr>
            <a:picLocks noChangeAspect="1" noChangeArrowheads="1"/>
          </p:cNvPicPr>
          <p:nvPr/>
        </p:nvPicPr>
        <p:blipFill>
          <a:blip r:embed="rId5" cstate="print"/>
          <a:srcRect/>
          <a:stretch>
            <a:fillRect/>
          </a:stretch>
        </p:blipFill>
        <p:spPr bwMode="auto">
          <a:xfrm>
            <a:off x="304800" y="1219200"/>
            <a:ext cx="4048125" cy="2686051"/>
          </a:xfrm>
          <a:prstGeom prst="rect">
            <a:avLst/>
          </a:prstGeom>
          <a:noFill/>
        </p:spPr>
      </p:pic>
      <p:pic>
        <p:nvPicPr>
          <p:cNvPr id="277512" name="Picture 8" descr="http://www.topaziolaw.com/uploads/30/Prostitution.png?1269809586">
            <a:hlinkClick r:id="rId6"/>
          </p:cNvPr>
          <p:cNvPicPr>
            <a:picLocks noChangeAspect="1" noChangeArrowheads="1"/>
          </p:cNvPicPr>
          <p:nvPr/>
        </p:nvPicPr>
        <p:blipFill>
          <a:blip r:embed="rId7" cstate="print"/>
          <a:srcRect/>
          <a:stretch>
            <a:fillRect/>
          </a:stretch>
        </p:blipFill>
        <p:spPr bwMode="auto">
          <a:xfrm>
            <a:off x="4191000" y="1066800"/>
            <a:ext cx="4772025" cy="3352800"/>
          </a:xfrm>
          <a:prstGeom prst="rect">
            <a:avLst/>
          </a:prstGeom>
          <a:noFill/>
        </p:spPr>
      </p:pic>
      <p:pic>
        <p:nvPicPr>
          <p:cNvPr id="277508" name="Picture 4" descr="http://easygap.co.uk/management/kfm/uploads/theft%20with%20keys.jpg">
            <a:hlinkClick r:id="rId8"/>
          </p:cNvPr>
          <p:cNvPicPr>
            <a:picLocks noChangeAspect="1" noChangeArrowheads="1"/>
          </p:cNvPicPr>
          <p:nvPr/>
        </p:nvPicPr>
        <p:blipFill>
          <a:blip r:embed="rId9" cstate="print"/>
          <a:srcRect/>
          <a:stretch>
            <a:fillRect/>
          </a:stretch>
        </p:blipFill>
        <p:spPr bwMode="auto">
          <a:xfrm>
            <a:off x="152399" y="3962400"/>
            <a:ext cx="4321789" cy="2895600"/>
          </a:xfrm>
          <a:prstGeom prst="rect">
            <a:avLst/>
          </a:prstGeom>
          <a:noFill/>
        </p:spPr>
      </p:pic>
      <p:pic>
        <p:nvPicPr>
          <p:cNvPr id="269314" name="Picture 2" descr="http://bigbackground.com/wp-content/uploads/2013/05/money-sign-wallpaper.jpg">
            <a:hlinkClick r:id="rId10"/>
          </p:cNvPr>
          <p:cNvPicPr>
            <a:picLocks noChangeAspect="1" noChangeArrowheads="1"/>
          </p:cNvPicPr>
          <p:nvPr/>
        </p:nvPicPr>
        <p:blipFill>
          <a:blip r:embed="rId11" cstate="print"/>
          <a:srcRect/>
          <a:stretch>
            <a:fillRect/>
          </a:stretch>
        </p:blipFill>
        <p:spPr bwMode="auto">
          <a:xfrm>
            <a:off x="2514600" y="2362200"/>
            <a:ext cx="3886200" cy="310808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9314"/>
                                        </p:tgtEl>
                                        <p:attrNameLst>
                                          <p:attrName>style.visibility</p:attrName>
                                        </p:attrNameLst>
                                      </p:cBhvr>
                                      <p:to>
                                        <p:strVal val="visible"/>
                                      </p:to>
                                    </p:set>
                                    <p:animEffect transition="in" filter="blinds(horizontal)">
                                      <p:cBhvr>
                                        <p:cTn id="7" dur="500"/>
                                        <p:tgtEl>
                                          <p:spTgt spid="269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52600" y="171272"/>
            <a:ext cx="6400800" cy="1323439"/>
          </a:xfrm>
          <a:ln>
            <a:noFill/>
          </a:ln>
        </p:spPr>
        <p:txBody>
          <a:bodyPr wrap="square">
            <a:spAutoFit/>
          </a:bodyPr>
          <a:lstStyle/>
          <a:p>
            <a:pPr marL="54864">
              <a:spcBef>
                <a:spcPts val="1200"/>
              </a:spcBef>
              <a:spcAft>
                <a:spcPts val="600"/>
              </a:spcAft>
              <a:defRPr/>
            </a:pPr>
            <a:r>
              <a:rPr lang="en-US" sz="4400" b="0" dirty="0" smtClean="0">
                <a:latin typeface="Arial Rounded MT Bold" pitchFamily="34" charset="0"/>
                <a:cs typeface="Times New Roman" charset="0"/>
              </a:rPr>
              <a:t>Drug Court Top 10</a:t>
            </a:r>
            <a:br>
              <a:rPr lang="en-US" sz="4400" b="0" dirty="0" smtClean="0">
                <a:latin typeface="Arial Rounded MT Bold" pitchFamily="34" charset="0"/>
                <a:cs typeface="Times New Roman" charset="0"/>
              </a:rPr>
            </a:br>
            <a:r>
              <a:rPr lang="en-US" b="0" dirty="0" smtClean="0">
                <a:latin typeface="Arial Rounded MT Bold" pitchFamily="34" charset="0"/>
                <a:cs typeface="Times New Roman" charset="0"/>
              </a:rPr>
              <a:t>*Recidivism*</a:t>
            </a:r>
            <a:endParaRPr lang="en-US" sz="4400" b="0" dirty="0" smtClean="0">
              <a:latin typeface="Arial Rounded MT Bold" pitchFamily="34" charset="0"/>
              <a:cs typeface="Times New Roman" charset="0"/>
            </a:endParaRPr>
          </a:p>
        </p:txBody>
      </p:sp>
      <p:sp>
        <p:nvSpPr>
          <p:cNvPr id="6" name="Rectangle 2"/>
          <p:cNvSpPr txBox="1">
            <a:spLocks noChangeArrowheads="1"/>
          </p:cNvSpPr>
          <p:nvPr/>
        </p:nvSpPr>
        <p:spPr>
          <a:xfrm>
            <a:off x="1447800" y="1752600"/>
            <a:ext cx="7315200" cy="8382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10. The results of program evaluations have led to modifications in drug court operations</a:t>
            </a:r>
            <a:endParaRPr lang="en-US" sz="2400" b="1" i="1" dirty="0">
              <a:solidFill>
                <a:schemeClr val="accent3"/>
              </a:solidFill>
              <a:latin typeface="Arial" pitchFamily="34" charset="0"/>
              <a:ea typeface="+mj-ea"/>
              <a:cs typeface="Arial" pitchFamily="34" charset="0"/>
            </a:endParaRPr>
          </a:p>
        </p:txBody>
      </p:sp>
      <p:sp>
        <p:nvSpPr>
          <p:cNvPr id="10" name="Rectangle 2"/>
          <p:cNvSpPr txBox="1">
            <a:spLocks noChangeArrowheads="1"/>
          </p:cNvSpPr>
          <p:nvPr/>
        </p:nvSpPr>
        <p:spPr>
          <a:xfrm>
            <a:off x="1447800" y="2743200"/>
            <a:ext cx="7315200" cy="8382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9.   Law Enforcement is a member of the drug court team</a:t>
            </a:r>
            <a:endParaRPr lang="en-US" sz="2400" b="1" i="1" dirty="0">
              <a:solidFill>
                <a:schemeClr val="accent3"/>
              </a:solidFill>
              <a:latin typeface="Arial" pitchFamily="34" charset="0"/>
              <a:ea typeface="+mj-ea"/>
              <a:cs typeface="Arial" pitchFamily="34" charset="0"/>
            </a:endParaRPr>
          </a:p>
        </p:txBody>
      </p:sp>
      <p:sp>
        <p:nvSpPr>
          <p:cNvPr id="11" name="Rectangle 2"/>
          <p:cNvSpPr txBox="1">
            <a:spLocks noChangeArrowheads="1"/>
          </p:cNvSpPr>
          <p:nvPr/>
        </p:nvSpPr>
        <p:spPr>
          <a:xfrm>
            <a:off x="1447800" y="3733800"/>
            <a:ext cx="7315200" cy="5334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8.   Drug Court allows non-drug charges</a:t>
            </a:r>
            <a:endParaRPr lang="en-US" sz="2400" b="1" i="1" dirty="0">
              <a:solidFill>
                <a:schemeClr val="accent3"/>
              </a:solidFill>
              <a:latin typeface="Arial" pitchFamily="34" charset="0"/>
              <a:ea typeface="+mj-ea"/>
              <a:cs typeface="Arial" pitchFamily="34" charset="0"/>
            </a:endParaRPr>
          </a:p>
        </p:txBody>
      </p:sp>
      <p:sp>
        <p:nvSpPr>
          <p:cNvPr id="12" name="Rectangle 2"/>
          <p:cNvSpPr txBox="1">
            <a:spLocks noChangeArrowheads="1"/>
          </p:cNvSpPr>
          <p:nvPr/>
        </p:nvSpPr>
        <p:spPr>
          <a:xfrm>
            <a:off x="1447800" y="4648200"/>
            <a:ext cx="7315200" cy="8382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7.   A representative from treatment attends court sessions</a:t>
            </a:r>
            <a:endParaRPr lang="en-US" sz="2400" b="1" i="1" dirty="0">
              <a:solidFill>
                <a:schemeClr val="accent3"/>
              </a:solidFill>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3675" y="6443662"/>
            <a:ext cx="4211409" cy="338554"/>
          </a:xfrm>
          <a:prstGeom prst="rect">
            <a:avLst/>
          </a:prstGeom>
          <a:noFill/>
        </p:spPr>
        <p:txBody>
          <a:bodyPr wrap="none">
            <a:spAutoFit/>
          </a:bodyPr>
          <a:lstStyle/>
          <a:p>
            <a:pPr>
              <a:defRPr/>
            </a:pPr>
            <a:r>
              <a:rPr lang="en-US" sz="1600" b="1" dirty="0" smtClean="0">
                <a:solidFill>
                  <a:schemeClr val="accent3"/>
                </a:solidFill>
              </a:rPr>
              <a:t>Note: </a:t>
            </a:r>
            <a:r>
              <a:rPr lang="en-US" sz="1600" b="1" dirty="0">
                <a:solidFill>
                  <a:schemeClr val="accent3"/>
                </a:solidFill>
              </a:rPr>
              <a:t>Difference is significant at </a:t>
            </a:r>
            <a:r>
              <a:rPr lang="en-US" sz="1600" b="1" i="1" dirty="0">
                <a:solidFill>
                  <a:schemeClr val="accent3"/>
                </a:solidFill>
              </a:rPr>
              <a:t>p</a:t>
            </a:r>
            <a:r>
              <a:rPr lang="en-US" sz="1600" b="1" dirty="0" smtClean="0">
                <a:solidFill>
                  <a:schemeClr val="accent3"/>
                </a:solidFill>
              </a:rPr>
              <a:t>&lt;.10</a:t>
            </a:r>
            <a:endParaRPr lang="en-US" sz="1600" b="1" dirty="0">
              <a:solidFill>
                <a:schemeClr val="accent3"/>
              </a:solidFill>
            </a:endParaRPr>
          </a:p>
        </p:txBody>
      </p:sp>
      <p:sp>
        <p:nvSpPr>
          <p:cNvPr id="4" name="Rectangle 3"/>
          <p:cNvSpPr/>
          <p:nvPr/>
        </p:nvSpPr>
        <p:spPr>
          <a:xfrm>
            <a:off x="1219200" y="228600"/>
            <a:ext cx="7543800" cy="1015663"/>
          </a:xfrm>
          <a:prstGeom prst="rect">
            <a:avLst/>
          </a:prstGeom>
        </p:spPr>
        <p:txBody>
          <a:bodyPr wrap="square">
            <a:spAutoFit/>
          </a:bodyPr>
          <a:lstStyle/>
          <a:p>
            <a:pPr algn="ctr">
              <a:defRPr sz="1680" b="1" i="0" u="none" strike="noStrike" kern="1200" baseline="0">
                <a:solidFill>
                  <a:srgbClr val="000000"/>
                </a:solidFill>
                <a:latin typeface="+mn-lt"/>
                <a:ea typeface="+mn-ea"/>
                <a:cs typeface="+mn-cs"/>
              </a:defRPr>
            </a:pPr>
            <a:r>
              <a:rPr lang="en-US" sz="2000" b="1" dirty="0" smtClean="0">
                <a:solidFill>
                  <a:srgbClr val="000000"/>
                </a:solidFill>
              </a:rPr>
              <a:t>7. Drug Courts </a:t>
            </a:r>
            <a:r>
              <a:rPr lang="en-US" sz="2000" b="1" dirty="0" smtClean="0">
                <a:solidFill>
                  <a:srgbClr val="000000"/>
                </a:solidFill>
                <a:latin typeface="+mn-lt"/>
              </a:rPr>
              <a:t>Where a Treatment Representative Attends Court Hearings </a:t>
            </a:r>
            <a:r>
              <a:rPr lang="en-US" sz="2000" b="1" dirty="0" smtClean="0">
                <a:solidFill>
                  <a:srgbClr val="000000"/>
                </a:solidFill>
              </a:rPr>
              <a:t>had </a:t>
            </a:r>
            <a:br>
              <a:rPr lang="en-US" sz="2000" b="1" dirty="0" smtClean="0">
                <a:solidFill>
                  <a:srgbClr val="000000"/>
                </a:solidFill>
              </a:rPr>
            </a:br>
            <a:r>
              <a:rPr lang="en-US" sz="2000" b="1" u="sng" dirty="0" smtClean="0">
                <a:solidFill>
                  <a:srgbClr val="000000"/>
                </a:solidFill>
              </a:rPr>
              <a:t>100% greater reductions in recidivism</a:t>
            </a:r>
            <a:endParaRPr lang="en-US" sz="2000" b="1" u="sng" dirty="0">
              <a:solidFill>
                <a:srgbClr val="000000"/>
              </a:solidFill>
            </a:endParaRPr>
          </a:p>
        </p:txBody>
      </p:sp>
      <p:graphicFrame>
        <p:nvGraphicFramePr>
          <p:cNvPr id="7" name="Chart 6"/>
          <p:cNvGraphicFramePr/>
          <p:nvPr/>
        </p:nvGraphicFramePr>
        <p:xfrm>
          <a:off x="1447800" y="1676400"/>
          <a:ext cx="7086600" cy="4419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228600"/>
            <a:ext cx="7543800" cy="1015663"/>
          </a:xfrm>
          <a:prstGeom prst="rect">
            <a:avLst/>
          </a:prstGeom>
        </p:spPr>
        <p:txBody>
          <a:bodyPr wrap="square">
            <a:spAutoFit/>
          </a:bodyPr>
          <a:lstStyle/>
          <a:p>
            <a:pPr algn="ctr">
              <a:defRPr sz="1680" b="1" i="0" u="none" strike="noStrike" kern="1200" baseline="0">
                <a:solidFill>
                  <a:srgbClr val="000000"/>
                </a:solidFill>
                <a:latin typeface="+mn-lt"/>
                <a:ea typeface="+mn-ea"/>
                <a:cs typeface="+mn-cs"/>
              </a:defRPr>
            </a:pPr>
            <a:r>
              <a:rPr lang="en-US" sz="2000" b="1" dirty="0" smtClean="0">
                <a:solidFill>
                  <a:srgbClr val="000000"/>
                </a:solidFill>
              </a:rPr>
              <a:t>7. Drug Courts </a:t>
            </a:r>
            <a:r>
              <a:rPr lang="en-US" sz="2000" b="1" dirty="0" smtClean="0">
                <a:solidFill>
                  <a:srgbClr val="000000"/>
                </a:solidFill>
                <a:latin typeface="+mn-lt"/>
              </a:rPr>
              <a:t>Where a Treatment Representative Attends Court Hearings </a:t>
            </a:r>
            <a:r>
              <a:rPr lang="en-US" sz="2000" b="1" dirty="0" smtClean="0">
                <a:solidFill>
                  <a:srgbClr val="000000"/>
                </a:solidFill>
              </a:rPr>
              <a:t>had </a:t>
            </a:r>
            <a:br>
              <a:rPr lang="en-US" sz="2000" b="1" dirty="0" smtClean="0">
                <a:solidFill>
                  <a:srgbClr val="000000"/>
                </a:solidFill>
              </a:rPr>
            </a:br>
            <a:r>
              <a:rPr lang="en-US" sz="2000" b="1" u="sng" dirty="0" smtClean="0">
                <a:solidFill>
                  <a:srgbClr val="000000"/>
                </a:solidFill>
              </a:rPr>
              <a:t>100% greater reductions in recidivism</a:t>
            </a:r>
            <a:endParaRPr lang="en-US" sz="2000" b="1" u="sng" dirty="0">
              <a:solidFill>
                <a:srgbClr val="000000"/>
              </a:solidFill>
            </a:endParaRPr>
          </a:p>
        </p:txBody>
      </p:sp>
      <p:pic>
        <p:nvPicPr>
          <p:cNvPr id="278532" name="Picture 4" descr="http://t1.gstatic.com/images?q=tbn:ANd9GcSulv4KEmFzdSx1-6NHqVjcZLDBItuFTANPuV1WeLMSgi5NofNA">
            <a:hlinkClick r:id="rId2"/>
          </p:cNvPr>
          <p:cNvPicPr>
            <a:picLocks noChangeAspect="1" noChangeArrowheads="1"/>
          </p:cNvPicPr>
          <p:nvPr/>
        </p:nvPicPr>
        <p:blipFill>
          <a:blip r:embed="rId3" cstate="print"/>
          <a:srcRect/>
          <a:stretch>
            <a:fillRect/>
          </a:stretch>
        </p:blipFill>
        <p:spPr bwMode="auto">
          <a:xfrm>
            <a:off x="2438400" y="1524000"/>
            <a:ext cx="4572000" cy="2571751"/>
          </a:xfrm>
          <a:prstGeom prst="rect">
            <a:avLst/>
          </a:prstGeom>
          <a:noFill/>
        </p:spPr>
      </p:pic>
      <p:pic>
        <p:nvPicPr>
          <p:cNvPr id="278530" name="Picture 2" descr="https://encrypted-tbn0.gstatic.com/images?q=tbn:ANd9GcSBCS0w9vkQDdtamVabTmbu2wcRMMmV9VUAZxkGPCdMqrg8hHGe">
            <a:hlinkClick r:id="rId4"/>
          </p:cNvPr>
          <p:cNvPicPr>
            <a:picLocks noChangeAspect="1" noChangeArrowheads="1"/>
          </p:cNvPicPr>
          <p:nvPr/>
        </p:nvPicPr>
        <p:blipFill>
          <a:blip r:embed="rId5" cstate="print"/>
          <a:srcRect/>
          <a:stretch>
            <a:fillRect/>
          </a:stretch>
        </p:blipFill>
        <p:spPr bwMode="auto">
          <a:xfrm>
            <a:off x="228600" y="3733800"/>
            <a:ext cx="5029200" cy="2827529"/>
          </a:xfrm>
          <a:prstGeom prst="rect">
            <a:avLst/>
          </a:prstGeom>
          <a:noFill/>
        </p:spPr>
      </p:pic>
      <p:pic>
        <p:nvPicPr>
          <p:cNvPr id="278534" name="Picture 6" descr="http://www.stomptokyo.com/reelopinions/pix/2010-04-10_0827.png">
            <a:hlinkClick r:id="rId6"/>
          </p:cNvPr>
          <p:cNvPicPr>
            <a:picLocks noChangeAspect="1" noChangeArrowheads="1"/>
          </p:cNvPicPr>
          <p:nvPr/>
        </p:nvPicPr>
        <p:blipFill>
          <a:blip r:embed="rId7" cstate="print"/>
          <a:srcRect/>
          <a:stretch>
            <a:fillRect/>
          </a:stretch>
        </p:blipFill>
        <p:spPr bwMode="auto">
          <a:xfrm>
            <a:off x="4495800" y="3657600"/>
            <a:ext cx="4486275" cy="29908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85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85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8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52600" y="171272"/>
            <a:ext cx="6400800" cy="1323439"/>
          </a:xfrm>
          <a:ln>
            <a:noFill/>
          </a:ln>
        </p:spPr>
        <p:txBody>
          <a:bodyPr wrap="square">
            <a:spAutoFit/>
          </a:bodyPr>
          <a:lstStyle/>
          <a:p>
            <a:pPr marL="54864">
              <a:spcBef>
                <a:spcPts val="1200"/>
              </a:spcBef>
              <a:spcAft>
                <a:spcPts val="600"/>
              </a:spcAft>
              <a:defRPr/>
            </a:pPr>
            <a:r>
              <a:rPr lang="en-US" sz="4400" b="0" dirty="0" smtClean="0">
                <a:latin typeface="Arial Rounded MT Bold" pitchFamily="34" charset="0"/>
                <a:cs typeface="Times New Roman" charset="0"/>
              </a:rPr>
              <a:t>Drug Court Top 10</a:t>
            </a:r>
            <a:br>
              <a:rPr lang="en-US" sz="4400" b="0" dirty="0" smtClean="0">
                <a:latin typeface="Arial Rounded MT Bold" pitchFamily="34" charset="0"/>
                <a:cs typeface="Times New Roman" charset="0"/>
              </a:rPr>
            </a:br>
            <a:r>
              <a:rPr lang="en-US" b="0" dirty="0" smtClean="0">
                <a:latin typeface="Arial Rounded MT Bold" pitchFamily="34" charset="0"/>
                <a:cs typeface="Times New Roman" charset="0"/>
              </a:rPr>
              <a:t>*Recidivism*</a:t>
            </a:r>
            <a:endParaRPr lang="en-US" sz="4400" b="0" dirty="0" smtClean="0">
              <a:latin typeface="Arial Rounded MT Bold" pitchFamily="34" charset="0"/>
              <a:cs typeface="Times New Roman" charset="0"/>
            </a:endParaRPr>
          </a:p>
        </p:txBody>
      </p:sp>
      <p:sp>
        <p:nvSpPr>
          <p:cNvPr id="6" name="Rectangle 2"/>
          <p:cNvSpPr txBox="1">
            <a:spLocks noChangeArrowheads="1"/>
          </p:cNvSpPr>
          <p:nvPr/>
        </p:nvSpPr>
        <p:spPr>
          <a:xfrm>
            <a:off x="1447800" y="1752600"/>
            <a:ext cx="7315200" cy="8382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10. The results of program evaluations have led to modifications in drug court operations</a:t>
            </a:r>
            <a:endParaRPr lang="en-US" sz="2400" b="1" i="1" dirty="0">
              <a:solidFill>
                <a:schemeClr val="accent3"/>
              </a:solidFill>
              <a:latin typeface="Arial" pitchFamily="34" charset="0"/>
              <a:ea typeface="+mj-ea"/>
              <a:cs typeface="Arial" pitchFamily="34" charset="0"/>
            </a:endParaRPr>
          </a:p>
        </p:txBody>
      </p:sp>
      <p:sp>
        <p:nvSpPr>
          <p:cNvPr id="10" name="Rectangle 2"/>
          <p:cNvSpPr txBox="1">
            <a:spLocks noChangeArrowheads="1"/>
          </p:cNvSpPr>
          <p:nvPr/>
        </p:nvSpPr>
        <p:spPr>
          <a:xfrm>
            <a:off x="1447800" y="2743200"/>
            <a:ext cx="7315200" cy="8382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9.   Law Enforcement is a member of the drug court team</a:t>
            </a:r>
            <a:endParaRPr lang="en-US" sz="2400" b="1" i="1" dirty="0">
              <a:solidFill>
                <a:schemeClr val="accent3"/>
              </a:solidFill>
              <a:latin typeface="Arial" pitchFamily="34" charset="0"/>
              <a:ea typeface="+mj-ea"/>
              <a:cs typeface="Arial" pitchFamily="34" charset="0"/>
            </a:endParaRPr>
          </a:p>
        </p:txBody>
      </p:sp>
      <p:sp>
        <p:nvSpPr>
          <p:cNvPr id="11" name="Rectangle 2"/>
          <p:cNvSpPr txBox="1">
            <a:spLocks noChangeArrowheads="1"/>
          </p:cNvSpPr>
          <p:nvPr/>
        </p:nvSpPr>
        <p:spPr>
          <a:xfrm>
            <a:off x="1447800" y="3733800"/>
            <a:ext cx="7315200" cy="5334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8.   Drug Court allows non-drug charges</a:t>
            </a:r>
            <a:endParaRPr lang="en-US" sz="2400" b="1" i="1" dirty="0">
              <a:solidFill>
                <a:schemeClr val="accent3"/>
              </a:solidFill>
              <a:latin typeface="Arial" pitchFamily="34" charset="0"/>
              <a:ea typeface="+mj-ea"/>
              <a:cs typeface="Arial" pitchFamily="34" charset="0"/>
            </a:endParaRPr>
          </a:p>
        </p:txBody>
      </p:sp>
      <p:sp>
        <p:nvSpPr>
          <p:cNvPr id="12" name="Rectangle 2"/>
          <p:cNvSpPr txBox="1">
            <a:spLocks noChangeArrowheads="1"/>
          </p:cNvSpPr>
          <p:nvPr/>
        </p:nvSpPr>
        <p:spPr>
          <a:xfrm>
            <a:off x="1447800" y="4648200"/>
            <a:ext cx="7315200" cy="8382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7.   A representative from treatment attends court sessions</a:t>
            </a:r>
            <a:endParaRPr lang="en-US" sz="2400" b="1" i="1" dirty="0">
              <a:solidFill>
                <a:schemeClr val="accent3"/>
              </a:solidFill>
              <a:latin typeface="Arial" pitchFamily="34" charset="0"/>
              <a:ea typeface="+mj-ea"/>
              <a:cs typeface="Arial" pitchFamily="34" charset="0"/>
            </a:endParaRPr>
          </a:p>
        </p:txBody>
      </p:sp>
      <p:sp>
        <p:nvSpPr>
          <p:cNvPr id="13" name="Rectangle 2"/>
          <p:cNvSpPr txBox="1">
            <a:spLocks noChangeArrowheads="1"/>
          </p:cNvSpPr>
          <p:nvPr/>
        </p:nvSpPr>
        <p:spPr>
          <a:xfrm>
            <a:off x="1447800" y="5715000"/>
            <a:ext cx="7315200" cy="8382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6.   Review of the data/program stats has led to modifications in drug court operations</a:t>
            </a:r>
            <a:endParaRPr lang="en-US" sz="2400" b="1" i="1" dirty="0">
              <a:solidFill>
                <a:schemeClr val="accent3"/>
              </a:solidFill>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3675" y="6324600"/>
            <a:ext cx="4211409" cy="338554"/>
          </a:xfrm>
          <a:prstGeom prst="rect">
            <a:avLst/>
          </a:prstGeom>
          <a:noFill/>
        </p:spPr>
        <p:txBody>
          <a:bodyPr wrap="none">
            <a:spAutoFit/>
          </a:bodyPr>
          <a:lstStyle/>
          <a:p>
            <a:pPr>
              <a:defRPr/>
            </a:pPr>
            <a:r>
              <a:rPr lang="en-US" sz="1600" b="1" dirty="0" smtClean="0">
                <a:solidFill>
                  <a:schemeClr val="accent3"/>
                </a:solidFill>
              </a:rPr>
              <a:t>Note: </a:t>
            </a:r>
            <a:r>
              <a:rPr lang="en-US" sz="1600" b="1" dirty="0">
                <a:solidFill>
                  <a:schemeClr val="accent3"/>
                </a:solidFill>
              </a:rPr>
              <a:t>Difference is significant at </a:t>
            </a:r>
            <a:r>
              <a:rPr lang="en-US" sz="1600" b="1" i="1" dirty="0">
                <a:solidFill>
                  <a:schemeClr val="accent3"/>
                </a:solidFill>
              </a:rPr>
              <a:t>p</a:t>
            </a:r>
            <a:r>
              <a:rPr lang="en-US" sz="1600" b="1" dirty="0">
                <a:solidFill>
                  <a:schemeClr val="accent3"/>
                </a:solidFill>
              </a:rPr>
              <a:t>&lt;.05</a:t>
            </a:r>
          </a:p>
        </p:txBody>
      </p:sp>
      <p:sp>
        <p:nvSpPr>
          <p:cNvPr id="4" name="Rectangle 3"/>
          <p:cNvSpPr/>
          <p:nvPr/>
        </p:nvSpPr>
        <p:spPr>
          <a:xfrm>
            <a:off x="1066800" y="228600"/>
            <a:ext cx="7772400" cy="1015663"/>
          </a:xfrm>
          <a:prstGeom prst="rect">
            <a:avLst/>
          </a:prstGeom>
        </p:spPr>
        <p:txBody>
          <a:bodyPr wrap="square">
            <a:spAutoFit/>
          </a:bodyPr>
          <a:lstStyle/>
          <a:p>
            <a:pPr algn="ctr">
              <a:defRPr sz="1680" b="1" i="0" u="none" strike="noStrike" kern="1200" baseline="0">
                <a:solidFill>
                  <a:srgbClr val="000000"/>
                </a:solidFill>
                <a:latin typeface="+mn-lt"/>
                <a:ea typeface="+mn-ea"/>
                <a:cs typeface="+mn-cs"/>
              </a:defRPr>
            </a:pPr>
            <a:r>
              <a:rPr lang="en-US" sz="2000" b="1" dirty="0" smtClean="0">
                <a:solidFill>
                  <a:srgbClr val="000000"/>
                </a:solidFill>
              </a:rPr>
              <a:t>6. Drug Courts Where </a:t>
            </a:r>
            <a:r>
              <a:rPr lang="en-US" sz="2000" b="1" dirty="0" smtClean="0">
                <a:solidFill>
                  <a:srgbClr val="000000"/>
                </a:solidFill>
                <a:latin typeface="+mn-lt"/>
              </a:rPr>
              <a:t>Review of the Data and/or Program </a:t>
            </a:r>
            <a:br>
              <a:rPr lang="en-US" sz="2000" b="1" dirty="0" smtClean="0">
                <a:solidFill>
                  <a:srgbClr val="000000"/>
                </a:solidFill>
                <a:latin typeface="+mn-lt"/>
              </a:rPr>
            </a:br>
            <a:r>
              <a:rPr lang="en-US" sz="2000" b="1" dirty="0" smtClean="0">
                <a:solidFill>
                  <a:srgbClr val="000000"/>
                </a:solidFill>
                <a:latin typeface="+mn-lt"/>
              </a:rPr>
              <a:t>         Statistics Led to Modifications in Program Operations </a:t>
            </a:r>
            <a:r>
              <a:rPr lang="en-US" sz="2000" b="1" dirty="0" smtClean="0">
                <a:solidFill>
                  <a:srgbClr val="000000"/>
                </a:solidFill>
              </a:rPr>
              <a:t>had </a:t>
            </a:r>
            <a:r>
              <a:rPr lang="en-US" sz="2000" b="1" u="sng" dirty="0" smtClean="0">
                <a:solidFill>
                  <a:srgbClr val="000000"/>
                </a:solidFill>
              </a:rPr>
              <a:t>105% greater reductions in recidivism</a:t>
            </a:r>
            <a:endParaRPr lang="en-US" sz="2000" b="1" u="sng" dirty="0">
              <a:solidFill>
                <a:srgbClr val="000000"/>
              </a:solidFill>
            </a:endParaRPr>
          </a:p>
        </p:txBody>
      </p:sp>
      <p:pic>
        <p:nvPicPr>
          <p:cNvPr id="238594" name="Picture 2"/>
          <p:cNvPicPr>
            <a:picLocks noChangeAspect="1" noChangeArrowheads="1"/>
          </p:cNvPicPr>
          <p:nvPr/>
        </p:nvPicPr>
        <p:blipFill>
          <a:blip r:embed="rId2" cstate="print"/>
          <a:srcRect/>
          <a:stretch>
            <a:fillRect/>
          </a:stretch>
        </p:blipFill>
        <p:spPr bwMode="auto">
          <a:xfrm>
            <a:off x="1295400" y="1600200"/>
            <a:ext cx="7593958" cy="45794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2" name="Picture 4" descr="http://static2.businessinsider.com/image/52c5c160eab8eaaa07bd3b52/my-snazzy-new-nest-thermostat-started-malfunctioning--and-im-not-the-only-one.jpg">
            <a:hlinkClick r:id="rId2"/>
          </p:cNvPr>
          <p:cNvPicPr>
            <a:picLocks noChangeAspect="1" noChangeArrowheads="1"/>
          </p:cNvPicPr>
          <p:nvPr/>
        </p:nvPicPr>
        <p:blipFill>
          <a:blip r:embed="rId3" cstate="print"/>
          <a:srcRect/>
          <a:stretch>
            <a:fillRect/>
          </a:stretch>
        </p:blipFill>
        <p:spPr bwMode="auto">
          <a:xfrm>
            <a:off x="1524000" y="1676400"/>
            <a:ext cx="6429375" cy="4819650"/>
          </a:xfrm>
          <a:prstGeom prst="rect">
            <a:avLst/>
          </a:prstGeom>
          <a:noFill/>
        </p:spPr>
      </p:pic>
      <p:sp>
        <p:nvSpPr>
          <p:cNvPr id="5" name="Rectangle 4"/>
          <p:cNvSpPr/>
          <p:nvPr/>
        </p:nvSpPr>
        <p:spPr>
          <a:xfrm>
            <a:off x="1066800" y="228600"/>
            <a:ext cx="7772400" cy="1015663"/>
          </a:xfrm>
          <a:prstGeom prst="rect">
            <a:avLst/>
          </a:prstGeom>
        </p:spPr>
        <p:txBody>
          <a:bodyPr wrap="square">
            <a:spAutoFit/>
          </a:bodyPr>
          <a:lstStyle/>
          <a:p>
            <a:pPr algn="ctr">
              <a:defRPr sz="1680" b="1" i="0" u="none" strike="noStrike" kern="1200" baseline="0">
                <a:solidFill>
                  <a:srgbClr val="000000"/>
                </a:solidFill>
                <a:latin typeface="+mn-lt"/>
                <a:ea typeface="+mn-ea"/>
                <a:cs typeface="+mn-cs"/>
              </a:defRPr>
            </a:pPr>
            <a:r>
              <a:rPr lang="en-US" sz="2000" b="1" dirty="0" smtClean="0">
                <a:solidFill>
                  <a:srgbClr val="000000"/>
                </a:solidFill>
              </a:rPr>
              <a:t>6. Drug Courts Where </a:t>
            </a:r>
            <a:r>
              <a:rPr lang="en-US" sz="2000" b="1" dirty="0" smtClean="0">
                <a:solidFill>
                  <a:srgbClr val="000000"/>
                </a:solidFill>
                <a:latin typeface="+mn-lt"/>
              </a:rPr>
              <a:t>Review of the Data and/or Program </a:t>
            </a:r>
            <a:br>
              <a:rPr lang="en-US" sz="2000" b="1" dirty="0" smtClean="0">
                <a:solidFill>
                  <a:srgbClr val="000000"/>
                </a:solidFill>
                <a:latin typeface="+mn-lt"/>
              </a:rPr>
            </a:br>
            <a:r>
              <a:rPr lang="en-US" sz="2000" b="1" dirty="0" smtClean="0">
                <a:solidFill>
                  <a:srgbClr val="000000"/>
                </a:solidFill>
                <a:latin typeface="+mn-lt"/>
              </a:rPr>
              <a:t>         Statistics Led to Modifications in Program Operations </a:t>
            </a:r>
            <a:r>
              <a:rPr lang="en-US" sz="2000" b="1" dirty="0" smtClean="0">
                <a:solidFill>
                  <a:srgbClr val="000000"/>
                </a:solidFill>
              </a:rPr>
              <a:t>had </a:t>
            </a:r>
            <a:r>
              <a:rPr lang="en-US" sz="2000" b="1" u="sng" dirty="0" smtClean="0">
                <a:solidFill>
                  <a:srgbClr val="000000"/>
                </a:solidFill>
              </a:rPr>
              <a:t>105% greater reductions in recidivism</a:t>
            </a:r>
            <a:endParaRPr lang="en-US" sz="2000" b="1" u="sng" dirty="0">
              <a:solidFill>
                <a:srgbClr val="000000"/>
              </a:solidFill>
            </a:endParaRPr>
          </a:p>
        </p:txBody>
      </p:sp>
      <p:pic>
        <p:nvPicPr>
          <p:cNvPr id="262146" name="Picture 2" descr="http://media-cache-ec0.pinimg.com/736x/1f/6b/a0/1f6ba06d7e69906f1658bd10368c7b91.jpg">
            <a:hlinkClick r:id="rId4"/>
          </p:cNvPr>
          <p:cNvPicPr>
            <a:picLocks noChangeAspect="1" noChangeArrowheads="1"/>
          </p:cNvPicPr>
          <p:nvPr/>
        </p:nvPicPr>
        <p:blipFill>
          <a:blip r:embed="rId5" cstate="print"/>
          <a:srcRect/>
          <a:stretch>
            <a:fillRect/>
          </a:stretch>
        </p:blipFill>
        <p:spPr bwMode="auto">
          <a:xfrm>
            <a:off x="3048000" y="1905000"/>
            <a:ext cx="3886200" cy="4533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2146"/>
                                        </p:tgtEl>
                                        <p:attrNameLst>
                                          <p:attrName>style.visibility</p:attrName>
                                        </p:attrNameLst>
                                      </p:cBhvr>
                                      <p:to>
                                        <p:strVal val="visible"/>
                                      </p:to>
                                    </p:set>
                                    <p:animEffect transition="in" filter="blinds(horizontal)">
                                      <p:cBhvr>
                                        <p:cTn id="7" dur="500"/>
                                        <p:tgtEl>
                                          <p:spTgt spid="262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52600" y="171272"/>
            <a:ext cx="6400800" cy="1323439"/>
          </a:xfrm>
          <a:ln>
            <a:noFill/>
          </a:ln>
        </p:spPr>
        <p:txBody>
          <a:bodyPr wrap="square">
            <a:spAutoFit/>
          </a:bodyPr>
          <a:lstStyle/>
          <a:p>
            <a:pPr marL="54864">
              <a:spcBef>
                <a:spcPts val="1200"/>
              </a:spcBef>
              <a:spcAft>
                <a:spcPts val="600"/>
              </a:spcAft>
              <a:defRPr/>
            </a:pPr>
            <a:r>
              <a:rPr lang="en-US" sz="4400" b="0" dirty="0" smtClean="0">
                <a:latin typeface="Arial Rounded MT Bold" pitchFamily="34" charset="0"/>
                <a:cs typeface="Times New Roman" charset="0"/>
              </a:rPr>
              <a:t>Drug Court Top 10</a:t>
            </a:r>
            <a:br>
              <a:rPr lang="en-US" sz="4400" b="0" dirty="0" smtClean="0">
                <a:latin typeface="Arial Rounded MT Bold" pitchFamily="34" charset="0"/>
                <a:cs typeface="Times New Roman" charset="0"/>
              </a:rPr>
            </a:br>
            <a:r>
              <a:rPr lang="en-US" b="0" dirty="0" smtClean="0">
                <a:latin typeface="Arial Rounded MT Bold" pitchFamily="34" charset="0"/>
                <a:cs typeface="Times New Roman" charset="0"/>
              </a:rPr>
              <a:t>*Recidivism*</a:t>
            </a:r>
            <a:endParaRPr lang="en-US" sz="4400" b="0" dirty="0" smtClean="0">
              <a:latin typeface="Arial Rounded MT Bold" pitchFamily="34" charset="0"/>
              <a:cs typeface="Times New Roman" charset="0"/>
            </a:endParaRPr>
          </a:p>
        </p:txBody>
      </p:sp>
      <p:sp>
        <p:nvSpPr>
          <p:cNvPr id="6" name="Rectangle 2"/>
          <p:cNvSpPr txBox="1">
            <a:spLocks noChangeArrowheads="1"/>
          </p:cNvSpPr>
          <p:nvPr/>
        </p:nvSpPr>
        <p:spPr>
          <a:xfrm>
            <a:off x="1447800" y="1752600"/>
            <a:ext cx="7315200" cy="8382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5.   A representative from treatment attends drug court team meetings (</a:t>
            </a:r>
            <a:r>
              <a:rPr lang="en-US" sz="2400" b="1" i="1" dirty="0" err="1" smtClean="0">
                <a:solidFill>
                  <a:schemeClr val="accent3"/>
                </a:solidFill>
                <a:latin typeface="Arial" pitchFamily="34" charset="0"/>
                <a:ea typeface="+mj-ea"/>
                <a:cs typeface="Arial" pitchFamily="34" charset="0"/>
              </a:rPr>
              <a:t>staffings</a:t>
            </a:r>
            <a:r>
              <a:rPr lang="en-US" sz="2400" b="1" i="1" dirty="0" smtClean="0">
                <a:solidFill>
                  <a:schemeClr val="accent3"/>
                </a:solidFill>
                <a:latin typeface="Arial" pitchFamily="34" charset="0"/>
                <a:ea typeface="+mj-ea"/>
                <a:cs typeface="Arial" pitchFamily="34" charset="0"/>
              </a:rPr>
              <a:t>)</a:t>
            </a:r>
            <a:endParaRPr lang="en-US" sz="2400" b="1" i="1" dirty="0">
              <a:solidFill>
                <a:schemeClr val="accent3"/>
              </a:solidFill>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3675" y="6324600"/>
            <a:ext cx="4272323" cy="338554"/>
          </a:xfrm>
          <a:prstGeom prst="rect">
            <a:avLst/>
          </a:prstGeom>
          <a:noFill/>
        </p:spPr>
        <p:txBody>
          <a:bodyPr wrap="none">
            <a:spAutoFit/>
          </a:bodyPr>
          <a:lstStyle/>
          <a:p>
            <a:pPr>
              <a:defRPr/>
            </a:pPr>
            <a:r>
              <a:rPr lang="en-US" sz="1600" b="1" dirty="0" smtClean="0">
                <a:solidFill>
                  <a:schemeClr val="accent3"/>
                </a:solidFill>
              </a:rPr>
              <a:t>Note: Difference </a:t>
            </a:r>
            <a:r>
              <a:rPr lang="en-US" sz="1600" b="1" dirty="0">
                <a:solidFill>
                  <a:schemeClr val="accent3"/>
                </a:solidFill>
              </a:rPr>
              <a:t>is significant at </a:t>
            </a:r>
            <a:r>
              <a:rPr lang="en-US" sz="1600" b="1" i="1" dirty="0">
                <a:solidFill>
                  <a:schemeClr val="accent3"/>
                </a:solidFill>
              </a:rPr>
              <a:t>p</a:t>
            </a:r>
            <a:r>
              <a:rPr lang="en-US" sz="1600" b="1" dirty="0" smtClean="0">
                <a:solidFill>
                  <a:schemeClr val="accent3"/>
                </a:solidFill>
              </a:rPr>
              <a:t>&lt;.10</a:t>
            </a:r>
            <a:endParaRPr lang="en-US" sz="1600" b="1" dirty="0">
              <a:solidFill>
                <a:schemeClr val="accent3"/>
              </a:solidFill>
            </a:endParaRPr>
          </a:p>
        </p:txBody>
      </p:sp>
      <p:sp>
        <p:nvSpPr>
          <p:cNvPr id="4" name="Rectangle 3"/>
          <p:cNvSpPr/>
          <p:nvPr/>
        </p:nvSpPr>
        <p:spPr>
          <a:xfrm>
            <a:off x="1219200" y="228600"/>
            <a:ext cx="7543800" cy="1015663"/>
          </a:xfrm>
          <a:prstGeom prst="rect">
            <a:avLst/>
          </a:prstGeom>
        </p:spPr>
        <p:txBody>
          <a:bodyPr wrap="square">
            <a:spAutoFit/>
          </a:bodyPr>
          <a:lstStyle/>
          <a:p>
            <a:pPr algn="ctr">
              <a:defRPr sz="1680" b="1" i="0" u="none" strike="noStrike" kern="1200" baseline="0">
                <a:solidFill>
                  <a:srgbClr val="000000"/>
                </a:solidFill>
                <a:latin typeface="+mn-lt"/>
                <a:ea typeface="+mn-ea"/>
                <a:cs typeface="+mn-cs"/>
              </a:defRPr>
            </a:pPr>
            <a:r>
              <a:rPr lang="en-US" sz="2000" b="1" dirty="0" smtClean="0">
                <a:solidFill>
                  <a:srgbClr val="000000"/>
                </a:solidFill>
              </a:rPr>
              <a:t>5. Drug Courts Where a</a:t>
            </a:r>
            <a:r>
              <a:rPr lang="en-US" sz="2000" b="1" dirty="0" smtClean="0">
                <a:solidFill>
                  <a:srgbClr val="000000"/>
                </a:solidFill>
                <a:latin typeface="+mn-lt"/>
              </a:rPr>
              <a:t> Representative From Treatment Attends Drug Court Team Meetings (</a:t>
            </a:r>
            <a:r>
              <a:rPr lang="en-US" sz="2000" b="1" dirty="0" err="1" smtClean="0">
                <a:solidFill>
                  <a:srgbClr val="000000"/>
                </a:solidFill>
                <a:latin typeface="+mn-lt"/>
              </a:rPr>
              <a:t>Staffings</a:t>
            </a:r>
            <a:r>
              <a:rPr lang="en-US" sz="2000" b="1" dirty="0" smtClean="0">
                <a:solidFill>
                  <a:srgbClr val="000000"/>
                </a:solidFill>
                <a:latin typeface="+mn-lt"/>
              </a:rPr>
              <a:t>) </a:t>
            </a:r>
            <a:r>
              <a:rPr lang="en-US" sz="2000" b="1" dirty="0" smtClean="0">
                <a:solidFill>
                  <a:srgbClr val="000000"/>
                </a:solidFill>
              </a:rPr>
              <a:t>had </a:t>
            </a:r>
            <a:br>
              <a:rPr lang="en-US" sz="2000" b="1" dirty="0" smtClean="0">
                <a:solidFill>
                  <a:srgbClr val="000000"/>
                </a:solidFill>
              </a:rPr>
            </a:br>
            <a:r>
              <a:rPr lang="en-US" sz="2000" b="1" u="sng" dirty="0" smtClean="0">
                <a:solidFill>
                  <a:srgbClr val="000000"/>
                </a:solidFill>
              </a:rPr>
              <a:t>105% greater reductions in recidivism</a:t>
            </a:r>
            <a:endParaRPr lang="en-US" sz="2000" b="1" u="sng" dirty="0">
              <a:solidFill>
                <a:srgbClr val="000000"/>
              </a:solidFill>
            </a:endParaRPr>
          </a:p>
        </p:txBody>
      </p:sp>
      <p:pic>
        <p:nvPicPr>
          <p:cNvPr id="239618" name="Picture 2"/>
          <p:cNvPicPr>
            <a:picLocks noChangeAspect="1" noChangeArrowheads="1"/>
          </p:cNvPicPr>
          <p:nvPr/>
        </p:nvPicPr>
        <p:blipFill>
          <a:blip r:embed="rId2" cstate="print"/>
          <a:srcRect/>
          <a:stretch>
            <a:fillRect/>
          </a:stretch>
        </p:blipFill>
        <p:spPr bwMode="auto">
          <a:xfrm>
            <a:off x="1371599" y="1600200"/>
            <a:ext cx="7455191"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1219200" y="2362200"/>
            <a:ext cx="3733800" cy="954087"/>
          </a:xfrm>
          <a:prstGeom prst="rect">
            <a:avLst/>
          </a:prstGeom>
          <a:noFill/>
          <a:ln w="9525">
            <a:noFill/>
            <a:miter lim="800000"/>
            <a:headEnd/>
            <a:tailEnd/>
          </a:ln>
        </p:spPr>
        <p:txBody>
          <a:bodyPr>
            <a:spAutoFit/>
          </a:bodyPr>
          <a:lstStyle/>
          <a:p>
            <a:pPr marL="396875" indent="-396875">
              <a:spcAft>
                <a:spcPts val="1200"/>
              </a:spcAft>
              <a:buFont typeface="Arial" pitchFamily="34" charset="0"/>
              <a:buChar char="•"/>
              <a:defRPr/>
            </a:pPr>
            <a:r>
              <a:rPr lang="en-US" sz="2800" b="1" kern="0" dirty="0">
                <a:solidFill>
                  <a:schemeClr val="accent3"/>
                </a:solidFill>
                <a:latin typeface="Arial" pitchFamily="34" charset="0"/>
                <a:ea typeface="+mj-ea"/>
                <a:cs typeface="Arial" pitchFamily="34" charset="0"/>
              </a:rPr>
              <a:t>Drug Courts reduce recidivism</a:t>
            </a:r>
          </a:p>
        </p:txBody>
      </p:sp>
      <p:sp>
        <p:nvSpPr>
          <p:cNvPr id="23557" name="TextBox 8"/>
          <p:cNvSpPr txBox="1">
            <a:spLocks noChangeArrowheads="1"/>
          </p:cNvSpPr>
          <p:nvPr/>
        </p:nvSpPr>
        <p:spPr bwMode="auto">
          <a:xfrm>
            <a:off x="1905000" y="457200"/>
            <a:ext cx="5883275" cy="708025"/>
          </a:xfrm>
          <a:prstGeom prst="rect">
            <a:avLst/>
          </a:prstGeom>
          <a:noFill/>
          <a:ln w="9525">
            <a:noFill/>
            <a:miter lim="800000"/>
            <a:headEnd/>
            <a:tailEnd/>
          </a:ln>
        </p:spPr>
        <p:txBody>
          <a:bodyPr wrap="none">
            <a:spAutoFit/>
          </a:bodyPr>
          <a:lstStyle/>
          <a:p>
            <a:pPr>
              <a:defRPr/>
            </a:pPr>
            <a:r>
              <a:rPr lang="en-US" sz="4000" b="1" dirty="0">
                <a:solidFill>
                  <a:schemeClr val="tx1"/>
                </a:solidFill>
                <a:latin typeface="Arial" pitchFamily="34" charset="0"/>
                <a:ea typeface="+mj-ea"/>
                <a:cs typeface="+mj-cs"/>
              </a:rPr>
              <a:t>What We Already Know</a:t>
            </a:r>
          </a:p>
        </p:txBody>
      </p:sp>
      <p:sp>
        <p:nvSpPr>
          <p:cNvPr id="7" name="Rectangle 2"/>
          <p:cNvSpPr>
            <a:spLocks noGrp="1" noChangeArrowheads="1"/>
          </p:cNvSpPr>
          <p:nvPr>
            <p:ph type="title"/>
          </p:nvPr>
        </p:nvSpPr>
        <p:spPr>
          <a:xfrm>
            <a:off x="1371600" y="1600200"/>
            <a:ext cx="5410200" cy="584200"/>
          </a:xfrm>
        </p:spPr>
        <p:txBody>
          <a:bodyPr>
            <a:spAutoFit/>
          </a:bodyPr>
          <a:lstStyle/>
          <a:p>
            <a:pPr marL="54864" algn="l">
              <a:lnSpc>
                <a:spcPct val="80000"/>
              </a:lnSpc>
              <a:defRPr/>
            </a:pPr>
            <a:r>
              <a:rPr lang="en-US" sz="4000" dirty="0" smtClean="0">
                <a:solidFill>
                  <a:schemeClr val="accent3"/>
                </a:solidFill>
                <a:latin typeface="+mn-lt"/>
                <a:cs typeface="Times New Roman" charset="0"/>
              </a:rPr>
              <a:t>Recidivism</a:t>
            </a:r>
          </a:p>
        </p:txBody>
      </p:sp>
      <p:sp>
        <p:nvSpPr>
          <p:cNvPr id="6" name="TextBox 5"/>
          <p:cNvSpPr txBox="1"/>
          <p:nvPr/>
        </p:nvSpPr>
        <p:spPr>
          <a:xfrm>
            <a:off x="1219200" y="3429000"/>
            <a:ext cx="3657600" cy="1816100"/>
          </a:xfrm>
          <a:prstGeom prst="rect">
            <a:avLst/>
          </a:prstGeom>
          <a:noFill/>
        </p:spPr>
        <p:txBody>
          <a:bodyPr>
            <a:spAutoFit/>
          </a:bodyPr>
          <a:lstStyle/>
          <a:p>
            <a:pPr marL="396875" indent="-396875">
              <a:spcAft>
                <a:spcPts val="1200"/>
              </a:spcAft>
              <a:buFont typeface="Arial" pitchFamily="34" charset="0"/>
              <a:buChar char="•"/>
              <a:defRPr/>
            </a:pPr>
            <a:r>
              <a:rPr lang="en-US" sz="2800" b="1" kern="0" dirty="0">
                <a:solidFill>
                  <a:schemeClr val="accent3"/>
                </a:solidFill>
                <a:latin typeface="Arial" pitchFamily="34" charset="0"/>
                <a:cs typeface="Arial" pitchFamily="34" charset="0"/>
              </a:rPr>
              <a:t>Recidivism is decreased up to 14 years after participation</a:t>
            </a:r>
          </a:p>
        </p:txBody>
      </p:sp>
      <p:sp>
        <p:nvSpPr>
          <p:cNvPr id="8" name="TextBox 7"/>
          <p:cNvSpPr txBox="1"/>
          <p:nvPr/>
        </p:nvSpPr>
        <p:spPr>
          <a:xfrm>
            <a:off x="1219200" y="5562600"/>
            <a:ext cx="7162800" cy="1107996"/>
          </a:xfrm>
          <a:prstGeom prst="rect">
            <a:avLst/>
          </a:prstGeom>
          <a:noFill/>
        </p:spPr>
        <p:txBody>
          <a:bodyPr wrap="square">
            <a:spAutoFit/>
          </a:bodyPr>
          <a:lstStyle/>
          <a:p>
            <a:pPr marL="396875" indent="-396875">
              <a:spcAft>
                <a:spcPts val="1200"/>
              </a:spcAft>
              <a:buFont typeface="Arial" pitchFamily="34" charset="0"/>
              <a:buChar char="•"/>
              <a:defRPr/>
            </a:pPr>
            <a:r>
              <a:rPr lang="en-US" sz="2800" b="1" kern="0" dirty="0" smtClean="0">
                <a:solidFill>
                  <a:schemeClr val="accent3"/>
                </a:solidFill>
                <a:latin typeface="Arial" pitchFamily="34" charset="0"/>
                <a:cs typeface="Arial" pitchFamily="34" charset="0"/>
              </a:rPr>
              <a:t>Average reduction is about 18% </a:t>
            </a:r>
          </a:p>
          <a:p>
            <a:pPr marL="396875" indent="-396875">
              <a:spcAft>
                <a:spcPts val="1200"/>
              </a:spcAft>
              <a:buFont typeface="Arial" pitchFamily="34" charset="0"/>
              <a:buChar char="•"/>
              <a:defRPr/>
            </a:pPr>
            <a:r>
              <a:rPr lang="en-US" sz="2800" b="1" kern="0" dirty="0" smtClean="0">
                <a:solidFill>
                  <a:schemeClr val="accent3"/>
                </a:solidFill>
                <a:latin typeface="Arial" pitchFamily="34" charset="0"/>
                <a:cs typeface="Arial" pitchFamily="34" charset="0"/>
              </a:rPr>
              <a:t>Some courts more than 60%</a:t>
            </a:r>
            <a:endParaRPr lang="en-US" sz="2800" b="1" kern="0" dirty="0">
              <a:solidFill>
                <a:schemeClr val="accent3"/>
              </a:solidFill>
              <a:latin typeface="Arial" pitchFamily="34" charset="0"/>
              <a:cs typeface="Arial" pitchFamily="34" charset="0"/>
            </a:endParaRPr>
          </a:p>
        </p:txBody>
      </p:sp>
      <p:pic>
        <p:nvPicPr>
          <p:cNvPr id="181250" name="Picture 2" descr="https://encrypted-tbn0.gstatic.com/images?q=tbn:ANd9GcTVGxLucb8tHlUPR4D9Z2DRztpJfX8JaXEuo4_0BM38PA8PTL7a">
            <a:hlinkClick r:id="rId3"/>
          </p:cNvPr>
          <p:cNvPicPr>
            <a:picLocks noChangeAspect="1" noChangeArrowheads="1"/>
          </p:cNvPicPr>
          <p:nvPr/>
        </p:nvPicPr>
        <p:blipFill>
          <a:blip r:embed="rId4" cstate="print"/>
          <a:srcRect/>
          <a:stretch>
            <a:fillRect/>
          </a:stretch>
        </p:blipFill>
        <p:spPr bwMode="auto">
          <a:xfrm>
            <a:off x="4800600" y="1676400"/>
            <a:ext cx="4029075" cy="374332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228600"/>
            <a:ext cx="7543800" cy="1015663"/>
          </a:xfrm>
          <a:prstGeom prst="rect">
            <a:avLst/>
          </a:prstGeom>
        </p:spPr>
        <p:txBody>
          <a:bodyPr wrap="square">
            <a:spAutoFit/>
          </a:bodyPr>
          <a:lstStyle/>
          <a:p>
            <a:pPr algn="ctr">
              <a:defRPr sz="1680" b="1" i="0" u="none" strike="noStrike" kern="1200" baseline="0">
                <a:solidFill>
                  <a:srgbClr val="000000"/>
                </a:solidFill>
                <a:latin typeface="+mn-lt"/>
                <a:ea typeface="+mn-ea"/>
                <a:cs typeface="+mn-cs"/>
              </a:defRPr>
            </a:pPr>
            <a:r>
              <a:rPr lang="en-US" sz="2000" b="1" dirty="0" smtClean="0">
                <a:solidFill>
                  <a:srgbClr val="000000"/>
                </a:solidFill>
              </a:rPr>
              <a:t>5. Drug Courts Where a</a:t>
            </a:r>
            <a:r>
              <a:rPr lang="en-US" sz="2000" b="1" dirty="0" smtClean="0">
                <a:solidFill>
                  <a:srgbClr val="000000"/>
                </a:solidFill>
                <a:latin typeface="+mn-lt"/>
              </a:rPr>
              <a:t> Representative From Treatment Attends Drug Court Team Meetings (</a:t>
            </a:r>
            <a:r>
              <a:rPr lang="en-US" sz="2000" b="1" dirty="0" err="1" smtClean="0">
                <a:solidFill>
                  <a:srgbClr val="000000"/>
                </a:solidFill>
                <a:latin typeface="+mn-lt"/>
              </a:rPr>
              <a:t>Staffings</a:t>
            </a:r>
            <a:r>
              <a:rPr lang="en-US" sz="2000" b="1" dirty="0" smtClean="0">
                <a:solidFill>
                  <a:srgbClr val="000000"/>
                </a:solidFill>
                <a:latin typeface="+mn-lt"/>
              </a:rPr>
              <a:t>) </a:t>
            </a:r>
            <a:r>
              <a:rPr lang="en-US" sz="2000" b="1" dirty="0" smtClean="0">
                <a:solidFill>
                  <a:srgbClr val="000000"/>
                </a:solidFill>
              </a:rPr>
              <a:t>had </a:t>
            </a:r>
            <a:br>
              <a:rPr lang="en-US" sz="2000" b="1" dirty="0" smtClean="0">
                <a:solidFill>
                  <a:srgbClr val="000000"/>
                </a:solidFill>
              </a:rPr>
            </a:br>
            <a:r>
              <a:rPr lang="en-US" sz="2000" b="1" u="sng" dirty="0" smtClean="0">
                <a:solidFill>
                  <a:srgbClr val="000000"/>
                </a:solidFill>
              </a:rPr>
              <a:t>105% greater reductions in recidivism</a:t>
            </a:r>
            <a:endParaRPr lang="en-US" sz="2000" b="1" u="sng" dirty="0">
              <a:solidFill>
                <a:srgbClr val="000000"/>
              </a:solidFill>
            </a:endParaRPr>
          </a:p>
        </p:txBody>
      </p:sp>
      <p:pic>
        <p:nvPicPr>
          <p:cNvPr id="279558" name="Picture 6" descr="http://en.eyeka.net/wp-content/uploads/2011/06/knowledge-sharing.jpg">
            <a:hlinkClick r:id="rId2"/>
          </p:cNvPr>
          <p:cNvPicPr>
            <a:picLocks noChangeAspect="1" noChangeArrowheads="1"/>
          </p:cNvPicPr>
          <p:nvPr/>
        </p:nvPicPr>
        <p:blipFill>
          <a:blip r:embed="rId3" cstate="print"/>
          <a:srcRect/>
          <a:stretch>
            <a:fillRect/>
          </a:stretch>
        </p:blipFill>
        <p:spPr bwMode="auto">
          <a:xfrm>
            <a:off x="1828800" y="1676400"/>
            <a:ext cx="6019800" cy="483168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52600" y="171272"/>
            <a:ext cx="6400800" cy="1323439"/>
          </a:xfrm>
          <a:ln>
            <a:noFill/>
          </a:ln>
        </p:spPr>
        <p:txBody>
          <a:bodyPr wrap="square">
            <a:spAutoFit/>
          </a:bodyPr>
          <a:lstStyle/>
          <a:p>
            <a:pPr marL="54864">
              <a:spcBef>
                <a:spcPts val="1200"/>
              </a:spcBef>
              <a:spcAft>
                <a:spcPts val="600"/>
              </a:spcAft>
              <a:defRPr/>
            </a:pPr>
            <a:r>
              <a:rPr lang="en-US" sz="4400" b="0" dirty="0" smtClean="0">
                <a:latin typeface="Arial Rounded MT Bold" pitchFamily="34" charset="0"/>
                <a:cs typeface="Times New Roman" charset="0"/>
              </a:rPr>
              <a:t>Drug Court Top 10</a:t>
            </a:r>
            <a:br>
              <a:rPr lang="en-US" sz="4400" b="0" dirty="0" smtClean="0">
                <a:latin typeface="Arial Rounded MT Bold" pitchFamily="34" charset="0"/>
                <a:cs typeface="Times New Roman" charset="0"/>
              </a:rPr>
            </a:br>
            <a:r>
              <a:rPr lang="en-US" b="0" dirty="0" smtClean="0">
                <a:latin typeface="Arial Rounded MT Bold" pitchFamily="34" charset="0"/>
                <a:cs typeface="Times New Roman" charset="0"/>
              </a:rPr>
              <a:t>*Recidivism*</a:t>
            </a:r>
            <a:endParaRPr lang="en-US" sz="4400" b="0" dirty="0" smtClean="0">
              <a:latin typeface="Arial Rounded MT Bold" pitchFamily="34" charset="0"/>
              <a:cs typeface="Times New Roman" charset="0"/>
            </a:endParaRPr>
          </a:p>
        </p:txBody>
      </p:sp>
      <p:sp>
        <p:nvSpPr>
          <p:cNvPr id="6" name="Rectangle 2"/>
          <p:cNvSpPr txBox="1">
            <a:spLocks noChangeArrowheads="1"/>
          </p:cNvSpPr>
          <p:nvPr/>
        </p:nvSpPr>
        <p:spPr>
          <a:xfrm>
            <a:off x="1447800" y="1752600"/>
            <a:ext cx="7315200" cy="8382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5.   A representative from treatment attends drug court team meetings (</a:t>
            </a:r>
            <a:r>
              <a:rPr lang="en-US" sz="2400" b="1" i="1" dirty="0" err="1" smtClean="0">
                <a:solidFill>
                  <a:schemeClr val="accent3"/>
                </a:solidFill>
                <a:latin typeface="Arial" pitchFamily="34" charset="0"/>
                <a:ea typeface="+mj-ea"/>
                <a:cs typeface="Arial" pitchFamily="34" charset="0"/>
              </a:rPr>
              <a:t>staffings</a:t>
            </a:r>
            <a:r>
              <a:rPr lang="en-US" sz="2400" b="1" i="1" dirty="0" smtClean="0">
                <a:solidFill>
                  <a:schemeClr val="accent3"/>
                </a:solidFill>
                <a:latin typeface="Arial" pitchFamily="34" charset="0"/>
                <a:ea typeface="+mj-ea"/>
                <a:cs typeface="Arial" pitchFamily="34" charset="0"/>
              </a:rPr>
              <a:t>)</a:t>
            </a:r>
            <a:endParaRPr lang="en-US" sz="2400" b="1" i="1" dirty="0">
              <a:solidFill>
                <a:schemeClr val="accent3"/>
              </a:solidFill>
              <a:latin typeface="Arial" pitchFamily="34" charset="0"/>
              <a:ea typeface="+mj-ea"/>
              <a:cs typeface="Arial" pitchFamily="34" charset="0"/>
            </a:endParaRPr>
          </a:p>
        </p:txBody>
      </p:sp>
      <p:sp>
        <p:nvSpPr>
          <p:cNvPr id="10" name="Rectangle 2"/>
          <p:cNvSpPr txBox="1">
            <a:spLocks noChangeArrowheads="1"/>
          </p:cNvSpPr>
          <p:nvPr/>
        </p:nvSpPr>
        <p:spPr>
          <a:xfrm>
            <a:off x="1447800" y="2514600"/>
            <a:ext cx="7315200" cy="6096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4.  Treatment communicates with court via email</a:t>
            </a:r>
            <a:endParaRPr lang="en-US" sz="2400" b="1" i="1" dirty="0">
              <a:solidFill>
                <a:schemeClr val="accent3"/>
              </a:solidFill>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3675" y="6324600"/>
            <a:ext cx="4211409" cy="338554"/>
          </a:xfrm>
          <a:prstGeom prst="rect">
            <a:avLst/>
          </a:prstGeom>
          <a:noFill/>
        </p:spPr>
        <p:txBody>
          <a:bodyPr wrap="none">
            <a:spAutoFit/>
          </a:bodyPr>
          <a:lstStyle/>
          <a:p>
            <a:pPr>
              <a:defRPr/>
            </a:pPr>
            <a:r>
              <a:rPr lang="en-US" sz="1600" b="1" dirty="0" smtClean="0">
                <a:solidFill>
                  <a:schemeClr val="accent3"/>
                </a:solidFill>
              </a:rPr>
              <a:t>Note: </a:t>
            </a:r>
            <a:r>
              <a:rPr lang="en-US" sz="1600" b="1" dirty="0">
                <a:solidFill>
                  <a:schemeClr val="accent3"/>
                </a:solidFill>
              </a:rPr>
              <a:t>Difference is significant at </a:t>
            </a:r>
            <a:r>
              <a:rPr lang="en-US" sz="1600" b="1" i="1" dirty="0">
                <a:solidFill>
                  <a:schemeClr val="accent3"/>
                </a:solidFill>
              </a:rPr>
              <a:t>p</a:t>
            </a:r>
            <a:r>
              <a:rPr lang="en-US" sz="1600" b="1" dirty="0" smtClean="0">
                <a:solidFill>
                  <a:schemeClr val="accent3"/>
                </a:solidFill>
              </a:rPr>
              <a:t>&lt;.10</a:t>
            </a:r>
            <a:endParaRPr lang="en-US" sz="1600" b="1" dirty="0">
              <a:solidFill>
                <a:schemeClr val="accent3"/>
              </a:solidFill>
            </a:endParaRPr>
          </a:p>
        </p:txBody>
      </p:sp>
      <p:sp>
        <p:nvSpPr>
          <p:cNvPr id="4" name="Rectangle 3"/>
          <p:cNvSpPr/>
          <p:nvPr/>
        </p:nvSpPr>
        <p:spPr>
          <a:xfrm>
            <a:off x="1219200" y="228600"/>
            <a:ext cx="7543800" cy="1015663"/>
          </a:xfrm>
          <a:prstGeom prst="rect">
            <a:avLst/>
          </a:prstGeom>
        </p:spPr>
        <p:txBody>
          <a:bodyPr wrap="square">
            <a:spAutoFit/>
          </a:bodyPr>
          <a:lstStyle/>
          <a:p>
            <a:pPr algn="ctr">
              <a:defRPr sz="1680" b="1" i="0" u="none" strike="noStrike" kern="1200" baseline="0">
                <a:solidFill>
                  <a:srgbClr val="000000"/>
                </a:solidFill>
                <a:latin typeface="+mn-lt"/>
                <a:ea typeface="+mn-ea"/>
                <a:cs typeface="+mn-cs"/>
              </a:defRPr>
            </a:pPr>
            <a:r>
              <a:rPr lang="en-US" sz="2000" b="1" dirty="0" smtClean="0">
                <a:solidFill>
                  <a:srgbClr val="000000"/>
                </a:solidFill>
              </a:rPr>
              <a:t>4. Drug Courts Where </a:t>
            </a:r>
            <a:r>
              <a:rPr lang="en-US" sz="2000" b="1" dirty="0" smtClean="0">
                <a:solidFill>
                  <a:srgbClr val="000000"/>
                </a:solidFill>
                <a:latin typeface="+mn-lt"/>
              </a:rPr>
              <a:t>Treatment Communicates with</a:t>
            </a:r>
          </a:p>
          <a:p>
            <a:pPr algn="ctr">
              <a:defRPr sz="1680" b="1" i="0" u="none" strike="noStrike" kern="1200" baseline="0">
                <a:solidFill>
                  <a:srgbClr val="000000"/>
                </a:solidFill>
                <a:latin typeface="+mn-lt"/>
                <a:ea typeface="+mn-ea"/>
                <a:cs typeface="+mn-cs"/>
              </a:defRPr>
            </a:pPr>
            <a:r>
              <a:rPr lang="en-US" sz="2000" b="1" dirty="0" smtClean="0">
                <a:solidFill>
                  <a:srgbClr val="000000"/>
                </a:solidFill>
                <a:latin typeface="+mn-lt"/>
              </a:rPr>
              <a:t> the Court via Email had </a:t>
            </a:r>
            <a:r>
              <a:rPr lang="en-US" sz="2000" b="1" dirty="0" smtClean="0">
                <a:solidFill>
                  <a:srgbClr val="000000"/>
                </a:solidFill>
              </a:rPr>
              <a:t/>
            </a:r>
            <a:br>
              <a:rPr lang="en-US" sz="2000" b="1" dirty="0" smtClean="0">
                <a:solidFill>
                  <a:srgbClr val="000000"/>
                </a:solidFill>
              </a:rPr>
            </a:br>
            <a:r>
              <a:rPr lang="en-US" sz="2000" b="1" u="sng" dirty="0" smtClean="0">
                <a:solidFill>
                  <a:srgbClr val="000000"/>
                </a:solidFill>
              </a:rPr>
              <a:t>119% greater reductions in recidivism</a:t>
            </a:r>
            <a:endParaRPr lang="en-US" sz="2000" b="1" u="sng" dirty="0">
              <a:solidFill>
                <a:srgbClr val="000000"/>
              </a:solidFill>
            </a:endParaRPr>
          </a:p>
        </p:txBody>
      </p:sp>
      <p:pic>
        <p:nvPicPr>
          <p:cNvPr id="240642" name="Picture 2"/>
          <p:cNvPicPr>
            <a:picLocks noChangeAspect="1" noChangeArrowheads="1"/>
          </p:cNvPicPr>
          <p:nvPr/>
        </p:nvPicPr>
        <p:blipFill>
          <a:blip r:embed="rId2" cstate="print"/>
          <a:srcRect/>
          <a:stretch>
            <a:fillRect/>
          </a:stretch>
        </p:blipFill>
        <p:spPr bwMode="auto">
          <a:xfrm>
            <a:off x="1371600" y="1590925"/>
            <a:ext cx="7470571" cy="4505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228600"/>
            <a:ext cx="7543800" cy="1015663"/>
          </a:xfrm>
          <a:prstGeom prst="rect">
            <a:avLst/>
          </a:prstGeom>
        </p:spPr>
        <p:txBody>
          <a:bodyPr wrap="square">
            <a:spAutoFit/>
          </a:bodyPr>
          <a:lstStyle/>
          <a:p>
            <a:pPr algn="ctr">
              <a:defRPr sz="1680" b="1" i="0" u="none" strike="noStrike" kern="1200" baseline="0">
                <a:solidFill>
                  <a:srgbClr val="000000"/>
                </a:solidFill>
                <a:latin typeface="+mn-lt"/>
                <a:ea typeface="+mn-ea"/>
                <a:cs typeface="+mn-cs"/>
              </a:defRPr>
            </a:pPr>
            <a:r>
              <a:rPr lang="en-US" sz="2000" b="1" dirty="0" smtClean="0">
                <a:solidFill>
                  <a:srgbClr val="000000"/>
                </a:solidFill>
              </a:rPr>
              <a:t>4. Drug Courts Where </a:t>
            </a:r>
            <a:r>
              <a:rPr lang="en-US" sz="2000" b="1" dirty="0" smtClean="0">
                <a:solidFill>
                  <a:srgbClr val="000000"/>
                </a:solidFill>
                <a:latin typeface="+mn-lt"/>
              </a:rPr>
              <a:t>Treatment Communicates with</a:t>
            </a:r>
          </a:p>
          <a:p>
            <a:pPr algn="ctr">
              <a:defRPr sz="1680" b="1" i="0" u="none" strike="noStrike" kern="1200" baseline="0">
                <a:solidFill>
                  <a:srgbClr val="000000"/>
                </a:solidFill>
                <a:latin typeface="+mn-lt"/>
                <a:ea typeface="+mn-ea"/>
                <a:cs typeface="+mn-cs"/>
              </a:defRPr>
            </a:pPr>
            <a:r>
              <a:rPr lang="en-US" sz="2000" b="1" dirty="0" smtClean="0">
                <a:solidFill>
                  <a:srgbClr val="000000"/>
                </a:solidFill>
                <a:latin typeface="+mn-lt"/>
              </a:rPr>
              <a:t> the Court via Email had </a:t>
            </a:r>
            <a:r>
              <a:rPr lang="en-US" sz="2000" b="1" dirty="0" smtClean="0">
                <a:solidFill>
                  <a:srgbClr val="000000"/>
                </a:solidFill>
              </a:rPr>
              <a:t/>
            </a:r>
            <a:br>
              <a:rPr lang="en-US" sz="2000" b="1" dirty="0" smtClean="0">
                <a:solidFill>
                  <a:srgbClr val="000000"/>
                </a:solidFill>
              </a:rPr>
            </a:br>
            <a:r>
              <a:rPr lang="en-US" sz="2000" b="1" u="sng" dirty="0" smtClean="0">
                <a:solidFill>
                  <a:srgbClr val="000000"/>
                </a:solidFill>
              </a:rPr>
              <a:t>119% greater reductions in recidivism</a:t>
            </a:r>
            <a:endParaRPr lang="en-US" sz="2000" b="1" u="sng" dirty="0">
              <a:solidFill>
                <a:srgbClr val="000000"/>
              </a:solidFill>
            </a:endParaRPr>
          </a:p>
        </p:txBody>
      </p:sp>
      <p:pic>
        <p:nvPicPr>
          <p:cNvPr id="281602" name="Picture 2" descr="http://en.eyeka.net/wp-content/uploads/2011/06/knowledge-sharing.jpg">
            <a:hlinkClick r:id="rId2"/>
          </p:cNvPr>
          <p:cNvPicPr>
            <a:picLocks noChangeAspect="1" noChangeArrowheads="1"/>
          </p:cNvPicPr>
          <p:nvPr/>
        </p:nvPicPr>
        <p:blipFill>
          <a:blip r:embed="rId3" cstate="print"/>
          <a:srcRect/>
          <a:stretch>
            <a:fillRect/>
          </a:stretch>
        </p:blipFill>
        <p:spPr bwMode="auto">
          <a:xfrm>
            <a:off x="381000" y="1600200"/>
            <a:ext cx="3619500" cy="2905125"/>
          </a:xfrm>
          <a:prstGeom prst="rect">
            <a:avLst/>
          </a:prstGeom>
          <a:noFill/>
        </p:spPr>
      </p:pic>
      <p:pic>
        <p:nvPicPr>
          <p:cNvPr id="281604" name="Picture 4" descr="http://victorsvillage.files.wordpress.com/2013/07/gw154-timing_is_everything.jpg">
            <a:hlinkClick r:id="rId4"/>
          </p:cNvPr>
          <p:cNvPicPr>
            <a:picLocks noChangeAspect="1" noChangeArrowheads="1"/>
          </p:cNvPicPr>
          <p:nvPr/>
        </p:nvPicPr>
        <p:blipFill>
          <a:blip r:embed="rId5" cstate="print"/>
          <a:srcRect/>
          <a:stretch>
            <a:fillRect/>
          </a:stretch>
        </p:blipFill>
        <p:spPr bwMode="auto">
          <a:xfrm>
            <a:off x="2971800" y="1828800"/>
            <a:ext cx="6029325" cy="48196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16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nodeType="clickEffect">
                                  <p:stCondLst>
                                    <p:cond delay="0"/>
                                  </p:stCondLst>
                                  <p:childTnLst>
                                    <p:animEffect transition="out" filter="wipe(down)">
                                      <p:cBhvr>
                                        <p:cTn id="10" dur="500"/>
                                        <p:tgtEl>
                                          <p:spTgt spid="281602"/>
                                        </p:tgtEl>
                                      </p:cBhvr>
                                    </p:animEffect>
                                    <p:set>
                                      <p:cBhvr>
                                        <p:cTn id="11" dur="1" fill="hold">
                                          <p:stCondLst>
                                            <p:cond delay="499"/>
                                          </p:stCondLst>
                                        </p:cTn>
                                        <p:tgtEl>
                                          <p:spTgt spid="28160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81604"/>
                                        </p:tgtEl>
                                        <p:attrNameLst>
                                          <p:attrName>style.visibility</p:attrName>
                                        </p:attrNameLst>
                                      </p:cBhvr>
                                      <p:to>
                                        <p:strVal val="visible"/>
                                      </p:to>
                                    </p:set>
                                    <p:animEffect transition="in" filter="blinds(horizontal)">
                                      <p:cBhvr>
                                        <p:cTn id="16" dur="500"/>
                                        <p:tgtEl>
                                          <p:spTgt spid="281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52600" y="171272"/>
            <a:ext cx="6400800" cy="1323439"/>
          </a:xfrm>
          <a:ln>
            <a:noFill/>
          </a:ln>
        </p:spPr>
        <p:txBody>
          <a:bodyPr wrap="square">
            <a:spAutoFit/>
          </a:bodyPr>
          <a:lstStyle/>
          <a:p>
            <a:pPr marL="54864">
              <a:spcBef>
                <a:spcPts val="1200"/>
              </a:spcBef>
              <a:spcAft>
                <a:spcPts val="600"/>
              </a:spcAft>
              <a:defRPr/>
            </a:pPr>
            <a:r>
              <a:rPr lang="en-US" sz="4400" b="0" dirty="0" smtClean="0">
                <a:latin typeface="Arial Rounded MT Bold" pitchFamily="34" charset="0"/>
                <a:cs typeface="Times New Roman" charset="0"/>
              </a:rPr>
              <a:t>Drug Court Top 10</a:t>
            </a:r>
            <a:br>
              <a:rPr lang="en-US" sz="4400" b="0" dirty="0" smtClean="0">
                <a:latin typeface="Arial Rounded MT Bold" pitchFamily="34" charset="0"/>
                <a:cs typeface="Times New Roman" charset="0"/>
              </a:rPr>
            </a:br>
            <a:r>
              <a:rPr lang="en-US" b="0" dirty="0" smtClean="0">
                <a:latin typeface="Arial Rounded MT Bold" pitchFamily="34" charset="0"/>
                <a:cs typeface="Times New Roman" charset="0"/>
              </a:rPr>
              <a:t>*Recidivism*</a:t>
            </a:r>
            <a:endParaRPr lang="en-US" sz="4400" b="0" dirty="0" smtClean="0">
              <a:latin typeface="Arial Rounded MT Bold" pitchFamily="34" charset="0"/>
              <a:cs typeface="Times New Roman" charset="0"/>
            </a:endParaRPr>
          </a:p>
        </p:txBody>
      </p:sp>
      <p:sp>
        <p:nvSpPr>
          <p:cNvPr id="6" name="Rectangle 2"/>
          <p:cNvSpPr txBox="1">
            <a:spLocks noChangeArrowheads="1"/>
          </p:cNvSpPr>
          <p:nvPr/>
        </p:nvSpPr>
        <p:spPr>
          <a:xfrm>
            <a:off x="1447800" y="1752600"/>
            <a:ext cx="7315200" cy="8382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5.   A representative from treatment attends drug court team meetings (</a:t>
            </a:r>
            <a:r>
              <a:rPr lang="en-US" sz="2400" b="1" i="1" dirty="0" err="1" smtClean="0">
                <a:solidFill>
                  <a:schemeClr val="accent3"/>
                </a:solidFill>
                <a:latin typeface="Arial" pitchFamily="34" charset="0"/>
                <a:ea typeface="+mj-ea"/>
                <a:cs typeface="Arial" pitchFamily="34" charset="0"/>
              </a:rPr>
              <a:t>staffings</a:t>
            </a:r>
            <a:r>
              <a:rPr lang="en-US" sz="2400" b="1" i="1" dirty="0" smtClean="0">
                <a:solidFill>
                  <a:schemeClr val="accent3"/>
                </a:solidFill>
                <a:latin typeface="Arial" pitchFamily="34" charset="0"/>
                <a:ea typeface="+mj-ea"/>
                <a:cs typeface="Arial" pitchFamily="34" charset="0"/>
              </a:rPr>
              <a:t>)</a:t>
            </a:r>
            <a:endParaRPr lang="en-US" sz="2400" b="1" i="1" dirty="0">
              <a:solidFill>
                <a:schemeClr val="accent3"/>
              </a:solidFill>
              <a:latin typeface="Arial" pitchFamily="34" charset="0"/>
              <a:ea typeface="+mj-ea"/>
              <a:cs typeface="Arial" pitchFamily="34" charset="0"/>
            </a:endParaRPr>
          </a:p>
        </p:txBody>
      </p:sp>
      <p:sp>
        <p:nvSpPr>
          <p:cNvPr id="10" name="Rectangle 2"/>
          <p:cNvSpPr txBox="1">
            <a:spLocks noChangeArrowheads="1"/>
          </p:cNvSpPr>
          <p:nvPr/>
        </p:nvSpPr>
        <p:spPr>
          <a:xfrm>
            <a:off x="1447800" y="2514600"/>
            <a:ext cx="7315200" cy="6096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4.  Treatment communicates with court via email</a:t>
            </a:r>
            <a:endParaRPr lang="en-US" sz="2400" b="1" i="1" dirty="0">
              <a:solidFill>
                <a:schemeClr val="accent3"/>
              </a:solidFill>
              <a:latin typeface="Arial" pitchFamily="34" charset="0"/>
              <a:ea typeface="+mj-ea"/>
              <a:cs typeface="Arial" pitchFamily="34" charset="0"/>
            </a:endParaRPr>
          </a:p>
        </p:txBody>
      </p:sp>
      <p:sp>
        <p:nvSpPr>
          <p:cNvPr id="11" name="Rectangle 2"/>
          <p:cNvSpPr txBox="1">
            <a:spLocks noChangeArrowheads="1"/>
          </p:cNvSpPr>
          <p:nvPr/>
        </p:nvSpPr>
        <p:spPr>
          <a:xfrm>
            <a:off x="1447800" y="3200400"/>
            <a:ext cx="7315200" cy="12954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3.  Judge spends an average of 3 minutes or greater per participant during status review hearings</a:t>
            </a:r>
            <a:endParaRPr lang="en-US" sz="2400" b="1" i="1" dirty="0">
              <a:solidFill>
                <a:schemeClr val="accent3"/>
              </a:solidFill>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3675" y="6324600"/>
            <a:ext cx="4211409" cy="338554"/>
          </a:xfrm>
          <a:prstGeom prst="rect">
            <a:avLst/>
          </a:prstGeom>
          <a:noFill/>
        </p:spPr>
        <p:txBody>
          <a:bodyPr wrap="none">
            <a:spAutoFit/>
          </a:bodyPr>
          <a:lstStyle/>
          <a:p>
            <a:pPr>
              <a:defRPr/>
            </a:pPr>
            <a:r>
              <a:rPr lang="en-US" sz="1600" b="1" dirty="0" smtClean="0">
                <a:solidFill>
                  <a:schemeClr val="accent3"/>
                </a:solidFill>
              </a:rPr>
              <a:t>Note: </a:t>
            </a:r>
            <a:r>
              <a:rPr lang="en-US" sz="1600" b="1" dirty="0">
                <a:solidFill>
                  <a:schemeClr val="accent3"/>
                </a:solidFill>
              </a:rPr>
              <a:t>Difference is significant at </a:t>
            </a:r>
            <a:r>
              <a:rPr lang="en-US" sz="1600" b="1" i="1" dirty="0">
                <a:solidFill>
                  <a:schemeClr val="accent3"/>
                </a:solidFill>
              </a:rPr>
              <a:t>p</a:t>
            </a:r>
            <a:r>
              <a:rPr lang="en-US" sz="1600" b="1" dirty="0" smtClean="0">
                <a:solidFill>
                  <a:schemeClr val="accent3"/>
                </a:solidFill>
              </a:rPr>
              <a:t>&lt;.05</a:t>
            </a:r>
            <a:endParaRPr lang="en-US" sz="1600" b="1" dirty="0">
              <a:solidFill>
                <a:schemeClr val="accent3"/>
              </a:solidFill>
            </a:endParaRPr>
          </a:p>
        </p:txBody>
      </p:sp>
      <p:pic>
        <p:nvPicPr>
          <p:cNvPr id="241666" name="Picture 2"/>
          <p:cNvPicPr>
            <a:picLocks noChangeAspect="1" noChangeArrowheads="1"/>
          </p:cNvPicPr>
          <p:nvPr/>
        </p:nvPicPr>
        <p:blipFill>
          <a:blip r:embed="rId2" cstate="print"/>
          <a:srcRect/>
          <a:stretch>
            <a:fillRect/>
          </a:stretch>
        </p:blipFill>
        <p:spPr bwMode="auto">
          <a:xfrm>
            <a:off x="1371600" y="1590925"/>
            <a:ext cx="7467600" cy="4503283"/>
          </a:xfrm>
          <a:prstGeom prst="rect">
            <a:avLst/>
          </a:prstGeom>
          <a:noFill/>
          <a:ln w="9525">
            <a:noFill/>
            <a:miter lim="800000"/>
            <a:headEnd/>
            <a:tailEnd/>
          </a:ln>
          <a:effectLst/>
        </p:spPr>
      </p:pic>
      <p:sp>
        <p:nvSpPr>
          <p:cNvPr id="7" name="Rectangle 6"/>
          <p:cNvSpPr/>
          <p:nvPr/>
        </p:nvSpPr>
        <p:spPr>
          <a:xfrm>
            <a:off x="1219200" y="76200"/>
            <a:ext cx="7696200" cy="1077218"/>
          </a:xfrm>
          <a:prstGeom prst="rect">
            <a:avLst/>
          </a:prstGeom>
        </p:spPr>
        <p:txBody>
          <a:bodyPr wrap="square">
            <a:spAutoFit/>
          </a:bodyPr>
          <a:lstStyle/>
          <a:p>
            <a:pPr marL="457200" indent="-457200" algn="ctr">
              <a:defRPr sz="1680" b="1" i="0" u="none" strike="noStrike" kern="1200" baseline="0">
                <a:solidFill>
                  <a:srgbClr val="000000"/>
                </a:solidFill>
                <a:latin typeface="+mn-lt"/>
                <a:ea typeface="+mn-ea"/>
                <a:cs typeface="+mn-cs"/>
              </a:defRPr>
            </a:pPr>
            <a:r>
              <a:rPr lang="en-US" sz="2400" b="1" dirty="0" smtClean="0">
                <a:solidFill>
                  <a:srgbClr val="000000"/>
                </a:solidFill>
              </a:rPr>
              <a:t>3. </a:t>
            </a:r>
            <a:r>
              <a:rPr lang="en-US" sz="2000" b="1" dirty="0" smtClean="0">
                <a:solidFill>
                  <a:srgbClr val="000000"/>
                </a:solidFill>
              </a:rPr>
              <a:t>Drug Courts Where the </a:t>
            </a:r>
            <a:r>
              <a:rPr lang="en-US" sz="2000" b="1" dirty="0" smtClean="0">
                <a:solidFill>
                  <a:srgbClr val="000000"/>
                </a:solidFill>
                <a:latin typeface="+mn-lt"/>
              </a:rPr>
              <a:t>Judge Spends an Average of 3 </a:t>
            </a:r>
          </a:p>
          <a:p>
            <a:pPr marL="457200" indent="-457200" algn="ctr">
              <a:defRPr sz="1680" b="1" i="0" u="none" strike="noStrike" kern="1200" baseline="0">
                <a:solidFill>
                  <a:srgbClr val="000000"/>
                </a:solidFill>
                <a:latin typeface="+mn-lt"/>
                <a:ea typeface="+mn-ea"/>
                <a:cs typeface="+mn-cs"/>
              </a:defRPr>
            </a:pPr>
            <a:r>
              <a:rPr lang="en-US" sz="2000" b="1" dirty="0" smtClean="0">
                <a:solidFill>
                  <a:srgbClr val="000000"/>
                </a:solidFill>
                <a:latin typeface="+mn-lt"/>
              </a:rPr>
              <a:t>        Minutes or Greater per Participant During Court Hearings </a:t>
            </a:r>
          </a:p>
          <a:p>
            <a:pPr algn="ctr">
              <a:defRPr sz="1680" b="1" i="0" u="none" strike="noStrike" kern="1200" baseline="0">
                <a:solidFill>
                  <a:srgbClr val="000000"/>
                </a:solidFill>
                <a:latin typeface="+mn-lt"/>
                <a:ea typeface="+mn-ea"/>
                <a:cs typeface="+mn-cs"/>
              </a:defRPr>
            </a:pPr>
            <a:r>
              <a:rPr lang="en-US" sz="2000" b="1" dirty="0" smtClean="0">
                <a:solidFill>
                  <a:srgbClr val="000000"/>
                </a:solidFill>
                <a:latin typeface="+mn-lt"/>
              </a:rPr>
              <a:t>had </a:t>
            </a:r>
            <a:r>
              <a:rPr lang="en-US" sz="2000" b="1" u="sng" dirty="0" smtClean="0">
                <a:solidFill>
                  <a:srgbClr val="000000"/>
                </a:solidFill>
              </a:rPr>
              <a:t>153% greater reductions in recidivism</a:t>
            </a:r>
            <a:endParaRPr lang="en-US" sz="2000" b="1" u="sng" dirty="0">
              <a:solidFill>
                <a:srgbClr val="0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endParaRPr lang="en-US" smtClean="0"/>
          </a:p>
        </p:txBody>
      </p:sp>
      <p:sp>
        <p:nvSpPr>
          <p:cNvPr id="39939" name="Rectangle 3"/>
          <p:cNvSpPr>
            <a:spLocks noGrp="1" noChangeArrowheads="1"/>
          </p:cNvSpPr>
          <p:nvPr>
            <p:ph idx="1"/>
          </p:nvPr>
        </p:nvSpPr>
        <p:spPr/>
        <p:txBody>
          <a:bodyPr/>
          <a:lstStyle/>
          <a:p>
            <a:pPr eaLnBrk="1" hangingPunct="1"/>
            <a:endParaRPr lang="en-US" smtClean="0"/>
          </a:p>
        </p:txBody>
      </p:sp>
      <p:pic>
        <p:nvPicPr>
          <p:cNvPr id="39940" name="Picture 4" descr="Picture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extBox 7"/>
          <p:cNvSpPr txBox="1"/>
          <p:nvPr/>
        </p:nvSpPr>
        <p:spPr>
          <a:xfrm>
            <a:off x="1559833" y="6324600"/>
            <a:ext cx="4211410" cy="338554"/>
          </a:xfrm>
          <a:prstGeom prst="rect">
            <a:avLst/>
          </a:prstGeom>
          <a:noFill/>
        </p:spPr>
        <p:txBody>
          <a:bodyPr wrap="none">
            <a:spAutoFit/>
          </a:bodyPr>
          <a:lstStyle/>
          <a:p>
            <a:pPr algn="ctr" eaLnBrk="0" hangingPunct="0">
              <a:spcBef>
                <a:spcPct val="50000"/>
              </a:spcBef>
              <a:defRPr/>
            </a:pPr>
            <a:r>
              <a:rPr lang="en-US" sz="1600" b="1" dirty="0" smtClean="0">
                <a:solidFill>
                  <a:schemeClr val="accent3"/>
                </a:solidFill>
                <a:cs typeface="+mn-cs"/>
              </a:rPr>
              <a:t>Note: </a:t>
            </a:r>
            <a:r>
              <a:rPr lang="en-US" sz="1600" b="1" dirty="0">
                <a:solidFill>
                  <a:schemeClr val="accent3"/>
                </a:solidFill>
                <a:cs typeface="+mn-cs"/>
              </a:rPr>
              <a:t>Difference is significant at</a:t>
            </a:r>
            <a:r>
              <a:rPr lang="en-US" sz="1600" b="1" i="1" dirty="0">
                <a:solidFill>
                  <a:schemeClr val="accent3"/>
                </a:solidFill>
                <a:cs typeface="+mn-cs"/>
              </a:rPr>
              <a:t> p</a:t>
            </a:r>
            <a:r>
              <a:rPr lang="en-US" sz="1600" b="1" dirty="0">
                <a:solidFill>
                  <a:schemeClr val="accent3"/>
                </a:solidFill>
                <a:cs typeface="+mn-cs"/>
              </a:rPr>
              <a:t>&lt;.05</a:t>
            </a:r>
          </a:p>
        </p:txBody>
      </p:sp>
      <p:pic>
        <p:nvPicPr>
          <p:cNvPr id="39942" name="Picture 3"/>
          <p:cNvPicPr>
            <a:picLocks noChangeAspect="1" noChangeArrowheads="1"/>
          </p:cNvPicPr>
          <p:nvPr/>
        </p:nvPicPr>
        <p:blipFill>
          <a:blip r:embed="rId3" cstate="print"/>
          <a:srcRect/>
          <a:stretch>
            <a:fillRect/>
          </a:stretch>
        </p:blipFill>
        <p:spPr bwMode="auto">
          <a:xfrm>
            <a:off x="1371600" y="1600200"/>
            <a:ext cx="7481888" cy="4648200"/>
          </a:xfrm>
          <a:prstGeom prst="rect">
            <a:avLst/>
          </a:prstGeom>
          <a:noFill/>
          <a:ln w="9525">
            <a:noFill/>
            <a:miter lim="800000"/>
            <a:headEnd/>
            <a:tailEnd/>
          </a:ln>
        </p:spPr>
      </p:pic>
      <p:sp>
        <p:nvSpPr>
          <p:cNvPr id="39943" name="Rectangle 10"/>
          <p:cNvSpPr>
            <a:spLocks noChangeArrowheads="1"/>
          </p:cNvSpPr>
          <p:nvPr/>
        </p:nvSpPr>
        <p:spPr bwMode="auto">
          <a:xfrm>
            <a:off x="1219200" y="203200"/>
            <a:ext cx="7696200" cy="1077913"/>
          </a:xfrm>
          <a:prstGeom prst="rect">
            <a:avLst/>
          </a:prstGeom>
          <a:noFill/>
          <a:ln w="9525">
            <a:noFill/>
            <a:miter lim="800000"/>
            <a:headEnd/>
            <a:tailEnd/>
          </a:ln>
        </p:spPr>
        <p:txBody>
          <a:bodyPr>
            <a:spAutoFit/>
          </a:bodyPr>
          <a:lstStyle/>
          <a:p>
            <a:pPr marL="457200" indent="-457200" algn="ctr" eaLnBrk="0" hangingPunct="0">
              <a:spcBef>
                <a:spcPct val="50000"/>
              </a:spcBef>
            </a:pPr>
            <a:r>
              <a:rPr lang="en-US" sz="2000" dirty="0">
                <a:solidFill>
                  <a:srgbClr val="000000"/>
                </a:solidFill>
                <a:latin typeface="Arial" charset="0"/>
              </a:rPr>
              <a:t>Drug Courts Where the Judge Spends an Average of </a:t>
            </a:r>
            <a:r>
              <a:rPr lang="en-US" sz="2400" dirty="0">
                <a:solidFill>
                  <a:srgbClr val="000000"/>
                </a:solidFill>
                <a:latin typeface="Arial" charset="0"/>
              </a:rPr>
              <a:t>3</a:t>
            </a:r>
            <a:r>
              <a:rPr lang="en-US" sz="2000" dirty="0">
                <a:solidFill>
                  <a:srgbClr val="000000"/>
                </a:solidFill>
                <a:latin typeface="Arial" charset="0"/>
              </a:rPr>
              <a:t> Minutes or Greater per Participant During Court Hearings had </a:t>
            </a:r>
            <a:r>
              <a:rPr lang="en-US" sz="2000" u="sng" dirty="0">
                <a:solidFill>
                  <a:srgbClr val="000000"/>
                </a:solidFill>
                <a:latin typeface="Arial" charset="0"/>
              </a:rPr>
              <a:t>153% greater reductions in recidivism</a:t>
            </a:r>
          </a:p>
        </p:txBody>
      </p:sp>
      <p:cxnSp>
        <p:nvCxnSpPr>
          <p:cNvPr id="9" name="Straight Connector 8"/>
          <p:cNvCxnSpPr>
            <a:cxnSpLocks noChangeShapeType="1"/>
          </p:cNvCxnSpPr>
          <p:nvPr/>
        </p:nvCxnSpPr>
        <p:spPr bwMode="auto">
          <a:xfrm rot="5400000">
            <a:off x="1485900" y="3924300"/>
            <a:ext cx="4343400" cy="0"/>
          </a:xfrm>
          <a:prstGeom prst="line">
            <a:avLst/>
          </a:prstGeom>
          <a:noFill/>
          <a:ln w="38100" algn="ctr">
            <a:solidFill>
              <a:srgbClr val="FF0000"/>
            </a:solidFill>
            <a:prstDash val="dash"/>
            <a:round/>
            <a:headEnd/>
            <a:tailEnd/>
          </a:ln>
        </p:spPr>
      </p:cxnSp>
      <p:cxnSp>
        <p:nvCxnSpPr>
          <p:cNvPr id="10" name="Straight Connector 9"/>
          <p:cNvCxnSpPr>
            <a:cxnSpLocks noChangeShapeType="1"/>
          </p:cNvCxnSpPr>
          <p:nvPr/>
        </p:nvCxnSpPr>
        <p:spPr bwMode="auto">
          <a:xfrm flipV="1">
            <a:off x="2514600" y="2057400"/>
            <a:ext cx="3810000" cy="1905000"/>
          </a:xfrm>
          <a:prstGeom prst="line">
            <a:avLst/>
          </a:prstGeom>
          <a:noFill/>
          <a:ln w="38100" algn="ctr">
            <a:solidFill>
              <a:srgbClr val="00FFFF"/>
            </a:solidFill>
            <a:round/>
            <a:headEnd/>
            <a:tailEnd type="triangle" w="lg" len="lg"/>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19200" y="76200"/>
            <a:ext cx="7696200" cy="1077218"/>
          </a:xfrm>
          <a:prstGeom prst="rect">
            <a:avLst/>
          </a:prstGeom>
        </p:spPr>
        <p:txBody>
          <a:bodyPr wrap="square">
            <a:spAutoFit/>
          </a:bodyPr>
          <a:lstStyle/>
          <a:p>
            <a:pPr marL="457200" indent="-457200" algn="ctr">
              <a:defRPr sz="1680" b="1" i="0" u="none" strike="noStrike" kern="1200" baseline="0">
                <a:solidFill>
                  <a:srgbClr val="000000"/>
                </a:solidFill>
                <a:latin typeface="+mn-lt"/>
                <a:ea typeface="+mn-ea"/>
                <a:cs typeface="+mn-cs"/>
              </a:defRPr>
            </a:pPr>
            <a:r>
              <a:rPr lang="en-US" sz="2400" b="1" dirty="0" smtClean="0">
                <a:solidFill>
                  <a:srgbClr val="000000"/>
                </a:solidFill>
              </a:rPr>
              <a:t>3. </a:t>
            </a:r>
            <a:r>
              <a:rPr lang="en-US" sz="2000" b="1" dirty="0" smtClean="0">
                <a:solidFill>
                  <a:srgbClr val="000000"/>
                </a:solidFill>
              </a:rPr>
              <a:t>Drug Courts Where the </a:t>
            </a:r>
            <a:r>
              <a:rPr lang="en-US" sz="2000" b="1" dirty="0" smtClean="0">
                <a:solidFill>
                  <a:srgbClr val="000000"/>
                </a:solidFill>
                <a:latin typeface="+mn-lt"/>
              </a:rPr>
              <a:t>Judge Spends an Average of 3 </a:t>
            </a:r>
          </a:p>
          <a:p>
            <a:pPr marL="457200" indent="-457200" algn="ctr">
              <a:defRPr sz="1680" b="1" i="0" u="none" strike="noStrike" kern="1200" baseline="0">
                <a:solidFill>
                  <a:srgbClr val="000000"/>
                </a:solidFill>
                <a:latin typeface="+mn-lt"/>
                <a:ea typeface="+mn-ea"/>
                <a:cs typeface="+mn-cs"/>
              </a:defRPr>
            </a:pPr>
            <a:r>
              <a:rPr lang="en-US" sz="2000" b="1" dirty="0" smtClean="0">
                <a:solidFill>
                  <a:srgbClr val="000000"/>
                </a:solidFill>
                <a:latin typeface="+mn-lt"/>
              </a:rPr>
              <a:t>        Minutes or Greater per Participant During Court Hearings </a:t>
            </a:r>
          </a:p>
          <a:p>
            <a:pPr algn="ctr">
              <a:defRPr sz="1680" b="1" i="0" u="none" strike="noStrike" kern="1200" baseline="0">
                <a:solidFill>
                  <a:srgbClr val="000000"/>
                </a:solidFill>
                <a:latin typeface="+mn-lt"/>
                <a:ea typeface="+mn-ea"/>
                <a:cs typeface="+mn-cs"/>
              </a:defRPr>
            </a:pPr>
            <a:r>
              <a:rPr lang="en-US" sz="2000" b="1" dirty="0" smtClean="0">
                <a:solidFill>
                  <a:srgbClr val="000000"/>
                </a:solidFill>
                <a:latin typeface="+mn-lt"/>
              </a:rPr>
              <a:t>had </a:t>
            </a:r>
            <a:r>
              <a:rPr lang="en-US" sz="2000" b="1" u="sng" dirty="0" smtClean="0">
                <a:solidFill>
                  <a:srgbClr val="000000"/>
                </a:solidFill>
              </a:rPr>
              <a:t>153% greater reductions in recidivism</a:t>
            </a:r>
            <a:endParaRPr lang="en-US" sz="2000" b="1" u="sng" dirty="0">
              <a:solidFill>
                <a:srgbClr val="000000"/>
              </a:solidFill>
            </a:endParaRPr>
          </a:p>
        </p:txBody>
      </p:sp>
      <p:pic>
        <p:nvPicPr>
          <p:cNvPr id="282626" name="Picture 2" descr="https://encrypted-tbn0.gstatic.com/images?q=tbn:ANd9GcQx6KifrkYQvuNyzoCbxOaU2uDxp6QQq0m3_-bYu9J9qosdLqNd"/>
          <p:cNvPicPr>
            <a:picLocks noChangeAspect="1" noChangeArrowheads="1"/>
          </p:cNvPicPr>
          <p:nvPr/>
        </p:nvPicPr>
        <p:blipFill>
          <a:blip r:embed="rId2" cstate="print"/>
          <a:srcRect/>
          <a:stretch>
            <a:fillRect/>
          </a:stretch>
        </p:blipFill>
        <p:spPr bwMode="auto">
          <a:xfrm>
            <a:off x="381000" y="1524000"/>
            <a:ext cx="3893276" cy="2590800"/>
          </a:xfrm>
          <a:prstGeom prst="rect">
            <a:avLst/>
          </a:prstGeom>
          <a:noFill/>
        </p:spPr>
      </p:pic>
      <p:pic>
        <p:nvPicPr>
          <p:cNvPr id="282628" name="Picture 4" descr="https://encrypted-tbn2.gstatic.com/images?q=tbn:ANd9GcRmk9_lj35cZIQL73_qjMqQqMdFAU2QPwMnd5xfE-zk5iw6Fiy5nA">
            <a:hlinkClick r:id="rId3"/>
          </p:cNvPr>
          <p:cNvPicPr>
            <a:picLocks noChangeAspect="1" noChangeArrowheads="1"/>
          </p:cNvPicPr>
          <p:nvPr/>
        </p:nvPicPr>
        <p:blipFill>
          <a:blip r:embed="rId4" cstate="print"/>
          <a:srcRect/>
          <a:stretch>
            <a:fillRect/>
          </a:stretch>
        </p:blipFill>
        <p:spPr bwMode="auto">
          <a:xfrm>
            <a:off x="4419600" y="1524000"/>
            <a:ext cx="4381500" cy="2676525"/>
          </a:xfrm>
          <a:prstGeom prst="rect">
            <a:avLst/>
          </a:prstGeom>
          <a:noFill/>
        </p:spPr>
      </p:pic>
      <p:pic>
        <p:nvPicPr>
          <p:cNvPr id="282630" name="Picture 6" descr="http://www.reclaimingfutures.org/blog/sites/blog.reclaimingfutures.org/files/userfiles/Drug-Court-7vb.gif">
            <a:hlinkClick r:id="rId5"/>
          </p:cNvPr>
          <p:cNvPicPr>
            <a:picLocks noChangeAspect="1" noChangeArrowheads="1"/>
          </p:cNvPicPr>
          <p:nvPr/>
        </p:nvPicPr>
        <p:blipFill>
          <a:blip r:embed="rId6" cstate="print"/>
          <a:srcRect/>
          <a:stretch>
            <a:fillRect/>
          </a:stretch>
        </p:blipFill>
        <p:spPr bwMode="auto">
          <a:xfrm>
            <a:off x="2667000" y="4114800"/>
            <a:ext cx="3429000" cy="260032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52600" y="171272"/>
            <a:ext cx="6400800" cy="1323439"/>
          </a:xfrm>
          <a:ln>
            <a:noFill/>
          </a:ln>
        </p:spPr>
        <p:txBody>
          <a:bodyPr wrap="square">
            <a:spAutoFit/>
          </a:bodyPr>
          <a:lstStyle/>
          <a:p>
            <a:pPr marL="54864">
              <a:spcBef>
                <a:spcPts val="1200"/>
              </a:spcBef>
              <a:spcAft>
                <a:spcPts val="600"/>
              </a:spcAft>
              <a:defRPr/>
            </a:pPr>
            <a:r>
              <a:rPr lang="en-US" sz="4400" b="0" dirty="0" smtClean="0">
                <a:latin typeface="Arial Rounded MT Bold" pitchFamily="34" charset="0"/>
                <a:cs typeface="Times New Roman" charset="0"/>
              </a:rPr>
              <a:t>Drug Court Top 10</a:t>
            </a:r>
            <a:br>
              <a:rPr lang="en-US" sz="4400" b="0" dirty="0" smtClean="0">
                <a:latin typeface="Arial Rounded MT Bold" pitchFamily="34" charset="0"/>
                <a:cs typeface="Times New Roman" charset="0"/>
              </a:rPr>
            </a:br>
            <a:r>
              <a:rPr lang="en-US" b="0" dirty="0" smtClean="0">
                <a:latin typeface="Arial Rounded MT Bold" pitchFamily="34" charset="0"/>
                <a:cs typeface="Times New Roman" charset="0"/>
              </a:rPr>
              <a:t>*Recidivism*</a:t>
            </a:r>
            <a:endParaRPr lang="en-US" sz="4400" b="0" dirty="0" smtClean="0">
              <a:latin typeface="Arial Rounded MT Bold" pitchFamily="34" charset="0"/>
              <a:cs typeface="Times New Roman" charset="0"/>
            </a:endParaRPr>
          </a:p>
        </p:txBody>
      </p:sp>
      <p:sp>
        <p:nvSpPr>
          <p:cNvPr id="6" name="Rectangle 2"/>
          <p:cNvSpPr txBox="1">
            <a:spLocks noChangeArrowheads="1"/>
          </p:cNvSpPr>
          <p:nvPr/>
        </p:nvSpPr>
        <p:spPr>
          <a:xfrm>
            <a:off x="1447800" y="1752600"/>
            <a:ext cx="7315200" cy="8382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5.   A representative from treatment attends drug court team meetings (</a:t>
            </a:r>
            <a:r>
              <a:rPr lang="en-US" sz="2400" b="1" i="1" dirty="0" err="1" smtClean="0">
                <a:solidFill>
                  <a:schemeClr val="accent3"/>
                </a:solidFill>
                <a:latin typeface="Arial" pitchFamily="34" charset="0"/>
                <a:ea typeface="+mj-ea"/>
                <a:cs typeface="Arial" pitchFamily="34" charset="0"/>
              </a:rPr>
              <a:t>staffings</a:t>
            </a:r>
            <a:r>
              <a:rPr lang="en-US" sz="2400" b="1" i="1" dirty="0" smtClean="0">
                <a:solidFill>
                  <a:schemeClr val="accent3"/>
                </a:solidFill>
                <a:latin typeface="Arial" pitchFamily="34" charset="0"/>
                <a:ea typeface="+mj-ea"/>
                <a:cs typeface="Arial" pitchFamily="34" charset="0"/>
              </a:rPr>
              <a:t>)</a:t>
            </a:r>
            <a:endParaRPr lang="en-US" sz="2400" b="1" i="1" dirty="0">
              <a:solidFill>
                <a:schemeClr val="accent3"/>
              </a:solidFill>
              <a:latin typeface="Arial" pitchFamily="34" charset="0"/>
              <a:ea typeface="+mj-ea"/>
              <a:cs typeface="Arial" pitchFamily="34" charset="0"/>
            </a:endParaRPr>
          </a:p>
        </p:txBody>
      </p:sp>
      <p:sp>
        <p:nvSpPr>
          <p:cNvPr id="10" name="Rectangle 2"/>
          <p:cNvSpPr txBox="1">
            <a:spLocks noChangeArrowheads="1"/>
          </p:cNvSpPr>
          <p:nvPr/>
        </p:nvSpPr>
        <p:spPr>
          <a:xfrm>
            <a:off x="1447800" y="2514600"/>
            <a:ext cx="7315200" cy="6096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4.  Treatment communicates with court via email</a:t>
            </a:r>
            <a:endParaRPr lang="en-US" sz="2400" b="1" i="1" dirty="0">
              <a:solidFill>
                <a:schemeClr val="accent3"/>
              </a:solidFill>
              <a:latin typeface="Arial" pitchFamily="34" charset="0"/>
              <a:ea typeface="+mj-ea"/>
              <a:cs typeface="Arial" pitchFamily="34" charset="0"/>
            </a:endParaRPr>
          </a:p>
        </p:txBody>
      </p:sp>
      <p:sp>
        <p:nvSpPr>
          <p:cNvPr id="11" name="Rectangle 2"/>
          <p:cNvSpPr txBox="1">
            <a:spLocks noChangeArrowheads="1"/>
          </p:cNvSpPr>
          <p:nvPr/>
        </p:nvSpPr>
        <p:spPr>
          <a:xfrm>
            <a:off x="1447800" y="3200400"/>
            <a:ext cx="7315200" cy="12954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3.  Judge spends an average of 3 minutes or greater per participant during status review hearings</a:t>
            </a:r>
            <a:endParaRPr lang="en-US" sz="2400" b="1" i="1" dirty="0">
              <a:solidFill>
                <a:schemeClr val="accent3"/>
              </a:solidFill>
              <a:latin typeface="Arial" pitchFamily="34" charset="0"/>
              <a:ea typeface="+mj-ea"/>
              <a:cs typeface="Arial" pitchFamily="34" charset="0"/>
            </a:endParaRPr>
          </a:p>
        </p:txBody>
      </p:sp>
      <p:sp>
        <p:nvSpPr>
          <p:cNvPr id="12" name="Rectangle 2"/>
          <p:cNvSpPr txBox="1">
            <a:spLocks noChangeArrowheads="1"/>
          </p:cNvSpPr>
          <p:nvPr/>
        </p:nvSpPr>
        <p:spPr>
          <a:xfrm>
            <a:off x="1447800" y="4572000"/>
            <a:ext cx="7315200" cy="11430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2.   Participants are expected to have greater than 90 days clean (negative drug tests) before graduation</a:t>
            </a:r>
            <a:endParaRPr lang="en-US" sz="2400" b="1" i="1" dirty="0">
              <a:solidFill>
                <a:schemeClr val="accent3"/>
              </a:solidFill>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3675" y="6324600"/>
            <a:ext cx="5248553" cy="338554"/>
          </a:xfrm>
          <a:prstGeom prst="rect">
            <a:avLst/>
          </a:prstGeom>
          <a:noFill/>
        </p:spPr>
        <p:txBody>
          <a:bodyPr wrap="none">
            <a:spAutoFit/>
          </a:bodyPr>
          <a:lstStyle/>
          <a:p>
            <a:pPr>
              <a:defRPr/>
            </a:pPr>
            <a:r>
              <a:rPr lang="en-US" sz="1600" b="1" dirty="0" smtClean="0">
                <a:solidFill>
                  <a:schemeClr val="accent3"/>
                </a:solidFill>
              </a:rPr>
              <a:t>Note: </a:t>
            </a:r>
            <a:r>
              <a:rPr lang="en-US" sz="1600" b="1" dirty="0">
                <a:solidFill>
                  <a:schemeClr val="accent3"/>
                </a:solidFill>
              </a:rPr>
              <a:t>Difference is significant at </a:t>
            </a:r>
            <a:r>
              <a:rPr lang="en-US" sz="1600" b="1" i="1" dirty="0">
                <a:solidFill>
                  <a:schemeClr val="accent3"/>
                </a:solidFill>
              </a:rPr>
              <a:t>p</a:t>
            </a:r>
            <a:r>
              <a:rPr lang="en-US" sz="1600" b="1" dirty="0" smtClean="0">
                <a:solidFill>
                  <a:schemeClr val="accent3"/>
                </a:solidFill>
              </a:rPr>
              <a:t>&lt;.15 (Trend)</a:t>
            </a:r>
            <a:endParaRPr lang="en-US" sz="1600" b="1" dirty="0">
              <a:solidFill>
                <a:schemeClr val="accent3"/>
              </a:solidFill>
            </a:endParaRPr>
          </a:p>
        </p:txBody>
      </p:sp>
      <p:sp>
        <p:nvSpPr>
          <p:cNvPr id="4" name="Rectangle 3"/>
          <p:cNvSpPr/>
          <p:nvPr/>
        </p:nvSpPr>
        <p:spPr>
          <a:xfrm>
            <a:off x="1066800" y="228600"/>
            <a:ext cx="7848600" cy="1015663"/>
          </a:xfrm>
          <a:prstGeom prst="rect">
            <a:avLst/>
          </a:prstGeom>
        </p:spPr>
        <p:txBody>
          <a:bodyPr wrap="square">
            <a:spAutoFit/>
          </a:bodyPr>
          <a:lstStyle/>
          <a:p>
            <a:pPr algn="ctr">
              <a:defRPr sz="1680" b="1" i="0" u="none" strike="noStrike" kern="1200" baseline="0">
                <a:solidFill>
                  <a:srgbClr val="000000"/>
                </a:solidFill>
                <a:latin typeface="+mn-lt"/>
                <a:ea typeface="+mn-ea"/>
                <a:cs typeface="+mn-cs"/>
              </a:defRPr>
            </a:pPr>
            <a:r>
              <a:rPr lang="en-US" sz="2000" b="1" dirty="0" smtClean="0">
                <a:solidFill>
                  <a:srgbClr val="000000"/>
                </a:solidFill>
              </a:rPr>
              <a:t>2. Drug Courts Where </a:t>
            </a:r>
            <a:r>
              <a:rPr lang="en-US" sz="2000" b="1" dirty="0" smtClean="0">
                <a:solidFill>
                  <a:srgbClr val="000000"/>
                </a:solidFill>
                <a:latin typeface="+mn-lt"/>
              </a:rPr>
              <a:t>Participants are expected to have greater than 90 days clean (negative drug tests) before graduation </a:t>
            </a:r>
          </a:p>
          <a:p>
            <a:pPr algn="ctr">
              <a:defRPr sz="1680" b="1" i="0" u="none" strike="noStrike" kern="1200" baseline="0">
                <a:solidFill>
                  <a:srgbClr val="000000"/>
                </a:solidFill>
                <a:latin typeface="+mn-lt"/>
                <a:ea typeface="+mn-ea"/>
                <a:cs typeface="+mn-cs"/>
              </a:defRPr>
            </a:pPr>
            <a:r>
              <a:rPr lang="en-US" sz="2000" b="1" dirty="0" smtClean="0">
                <a:solidFill>
                  <a:srgbClr val="000000"/>
                </a:solidFill>
                <a:latin typeface="+mn-lt"/>
              </a:rPr>
              <a:t>Had </a:t>
            </a:r>
            <a:r>
              <a:rPr lang="en-US" sz="2000" b="1" u="sng" dirty="0" smtClean="0">
                <a:solidFill>
                  <a:srgbClr val="000000"/>
                </a:solidFill>
              </a:rPr>
              <a:t>164% greater reductions in recidivism</a:t>
            </a:r>
            <a:endParaRPr lang="en-US" sz="2000" b="1" u="sng" dirty="0">
              <a:solidFill>
                <a:srgbClr val="000000"/>
              </a:solidFill>
            </a:endParaRPr>
          </a:p>
        </p:txBody>
      </p:sp>
      <p:pic>
        <p:nvPicPr>
          <p:cNvPr id="243714" name="Picture 2"/>
          <p:cNvPicPr>
            <a:picLocks noChangeAspect="1" noChangeArrowheads="1"/>
          </p:cNvPicPr>
          <p:nvPr/>
        </p:nvPicPr>
        <p:blipFill>
          <a:blip r:embed="rId2" cstate="print"/>
          <a:srcRect/>
          <a:stretch>
            <a:fillRect/>
          </a:stretch>
        </p:blipFill>
        <p:spPr bwMode="auto">
          <a:xfrm>
            <a:off x="1295400" y="1524000"/>
            <a:ext cx="7581550"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5" name="Picture 4" descr="NADCP_Logo1_2C"/>
          <p:cNvPicPr>
            <a:picLocks noChangeAspect="1" noChangeArrowheads="1"/>
          </p:cNvPicPr>
          <p:nvPr/>
        </p:nvPicPr>
        <p:blipFill>
          <a:blip r:embed="rId2" cstate="print"/>
          <a:srcRect/>
          <a:stretch>
            <a:fillRect/>
          </a:stretch>
        </p:blipFill>
        <p:spPr bwMode="auto">
          <a:xfrm>
            <a:off x="7162800" y="6019800"/>
            <a:ext cx="1905000" cy="755650"/>
          </a:xfrm>
          <a:prstGeom prst="rect">
            <a:avLst/>
          </a:prstGeom>
          <a:noFill/>
          <a:ln w="9525">
            <a:noFill/>
            <a:miter lim="800000"/>
            <a:headEnd/>
            <a:tailEnd/>
          </a:ln>
        </p:spPr>
      </p:pic>
      <p:sp>
        <p:nvSpPr>
          <p:cNvPr id="15" name="Title 1"/>
          <p:cNvSpPr txBox="1">
            <a:spLocks/>
          </p:cNvSpPr>
          <p:nvPr/>
        </p:nvSpPr>
        <p:spPr bwMode="auto">
          <a:xfrm>
            <a:off x="0" y="0"/>
            <a:ext cx="9144000" cy="990600"/>
          </a:xfrm>
          <a:prstGeom prst="rect">
            <a:avLst/>
          </a:prstGeom>
          <a:solidFill>
            <a:schemeClr val="tx1"/>
          </a:solidFill>
          <a:ln w="9525">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5600" b="1" dirty="0" smtClean="0">
                <a:solidFill>
                  <a:schemeClr val="bg1"/>
                </a:solidFill>
                <a:effectLst>
                  <a:outerShdw blurRad="38100" dist="38100" dir="2700000" algn="tl">
                    <a:srgbClr val="000000">
                      <a:alpha val="43137"/>
                    </a:srgbClr>
                  </a:outerShdw>
                </a:effectLst>
                <a:latin typeface="Cambria" pitchFamily="18" charset="0"/>
                <a:ea typeface="+mj-ea"/>
                <a:cs typeface="Arial" pitchFamily="34" charset="0"/>
              </a:rPr>
              <a:t>Standards of Proof</a:t>
            </a:r>
            <a:endParaRPr kumimoji="0" lang="en-US" sz="56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mbria" pitchFamily="18" charset="0"/>
              <a:ea typeface="+mj-ea"/>
              <a:cs typeface="Arial" pitchFamily="34" charset="0"/>
            </a:endParaRPr>
          </a:p>
        </p:txBody>
      </p:sp>
      <p:sp>
        <p:nvSpPr>
          <p:cNvPr id="17" name="Line 57"/>
          <p:cNvSpPr>
            <a:spLocks noChangeShapeType="1"/>
          </p:cNvSpPr>
          <p:nvPr/>
        </p:nvSpPr>
        <p:spPr bwMode="auto">
          <a:xfrm flipV="1">
            <a:off x="4343400" y="1219200"/>
            <a:ext cx="0" cy="5430836"/>
          </a:xfrm>
          <a:prstGeom prst="line">
            <a:avLst/>
          </a:prstGeom>
          <a:noFill/>
          <a:ln w="127000">
            <a:solidFill>
              <a:srgbClr val="7C1E2E"/>
            </a:solidFill>
            <a:round/>
            <a:headEnd type="oval" w="med" len="med"/>
            <a:tailEnd type="triangle" w="med" len="med"/>
          </a:ln>
          <a:effectLst/>
        </p:spPr>
        <p:txBody>
          <a:bodyPr vert="eaVert" wrap="square" anchor="ctr" anchorCtr="1">
            <a:spAutoFit/>
          </a:bodyPr>
          <a:lstStyle/>
          <a:p>
            <a:pPr>
              <a:defRPr/>
            </a:pPr>
            <a:endParaRPr lang="en-US"/>
          </a:p>
        </p:txBody>
      </p:sp>
      <p:sp>
        <p:nvSpPr>
          <p:cNvPr id="18" name="Line 58"/>
          <p:cNvSpPr>
            <a:spLocks noChangeShapeType="1"/>
          </p:cNvSpPr>
          <p:nvPr/>
        </p:nvSpPr>
        <p:spPr bwMode="auto">
          <a:xfrm>
            <a:off x="3733800" y="2230436"/>
            <a:ext cx="1219200" cy="0"/>
          </a:xfrm>
          <a:prstGeom prst="line">
            <a:avLst/>
          </a:prstGeom>
          <a:noFill/>
          <a:ln w="88900">
            <a:solidFill>
              <a:srgbClr val="7C1E2E"/>
            </a:solidFill>
            <a:round/>
            <a:headEnd/>
            <a:tailEnd/>
          </a:ln>
          <a:effectLst/>
        </p:spPr>
        <p:txBody>
          <a:bodyPr vert="eaVert" anchor="ctr" anchorCtr="1">
            <a:spAutoFit/>
          </a:bodyPr>
          <a:lstStyle/>
          <a:p>
            <a:pPr>
              <a:defRPr/>
            </a:pPr>
            <a:endParaRPr lang="en-US"/>
          </a:p>
        </p:txBody>
      </p:sp>
      <p:sp>
        <p:nvSpPr>
          <p:cNvPr id="19" name="Line 59"/>
          <p:cNvSpPr>
            <a:spLocks noChangeShapeType="1"/>
          </p:cNvSpPr>
          <p:nvPr/>
        </p:nvSpPr>
        <p:spPr bwMode="auto">
          <a:xfrm>
            <a:off x="3733800" y="3505200"/>
            <a:ext cx="1219200" cy="0"/>
          </a:xfrm>
          <a:prstGeom prst="line">
            <a:avLst/>
          </a:prstGeom>
          <a:noFill/>
          <a:ln w="88900">
            <a:solidFill>
              <a:srgbClr val="7C1E2E"/>
            </a:solidFill>
            <a:round/>
            <a:headEnd/>
            <a:tailEnd/>
          </a:ln>
          <a:effectLst/>
        </p:spPr>
        <p:txBody>
          <a:bodyPr vert="eaVert" anchor="ctr" anchorCtr="1">
            <a:spAutoFit/>
          </a:bodyPr>
          <a:lstStyle/>
          <a:p>
            <a:pPr>
              <a:defRPr/>
            </a:pPr>
            <a:endParaRPr lang="en-US"/>
          </a:p>
        </p:txBody>
      </p:sp>
      <p:sp>
        <p:nvSpPr>
          <p:cNvPr id="20" name="Line 60"/>
          <p:cNvSpPr>
            <a:spLocks noChangeShapeType="1"/>
          </p:cNvSpPr>
          <p:nvPr/>
        </p:nvSpPr>
        <p:spPr bwMode="auto">
          <a:xfrm>
            <a:off x="3733800" y="4419600"/>
            <a:ext cx="1219200" cy="0"/>
          </a:xfrm>
          <a:prstGeom prst="line">
            <a:avLst/>
          </a:prstGeom>
          <a:noFill/>
          <a:ln w="88900">
            <a:solidFill>
              <a:srgbClr val="7C1E2E"/>
            </a:solidFill>
            <a:round/>
            <a:headEnd/>
            <a:tailEnd/>
          </a:ln>
          <a:effectLst/>
        </p:spPr>
        <p:txBody>
          <a:bodyPr vert="eaVert" anchor="ctr" anchorCtr="1">
            <a:spAutoFit/>
          </a:bodyPr>
          <a:lstStyle/>
          <a:p>
            <a:pPr>
              <a:defRPr/>
            </a:pPr>
            <a:endParaRPr lang="en-US"/>
          </a:p>
        </p:txBody>
      </p:sp>
      <p:sp>
        <p:nvSpPr>
          <p:cNvPr id="21" name="Line 61"/>
          <p:cNvSpPr>
            <a:spLocks noChangeShapeType="1"/>
          </p:cNvSpPr>
          <p:nvPr/>
        </p:nvSpPr>
        <p:spPr bwMode="auto">
          <a:xfrm>
            <a:off x="3733800" y="5334000"/>
            <a:ext cx="1219200" cy="0"/>
          </a:xfrm>
          <a:prstGeom prst="line">
            <a:avLst/>
          </a:prstGeom>
          <a:noFill/>
          <a:ln w="88900">
            <a:solidFill>
              <a:srgbClr val="7C1E2E"/>
            </a:solidFill>
            <a:round/>
            <a:headEnd/>
            <a:tailEnd/>
          </a:ln>
          <a:effectLst/>
        </p:spPr>
        <p:txBody>
          <a:bodyPr vert="eaVert" anchor="ctr" anchorCtr="1">
            <a:spAutoFit/>
          </a:bodyPr>
          <a:lstStyle/>
          <a:p>
            <a:pPr>
              <a:defRPr/>
            </a:pPr>
            <a:endParaRPr lang="en-US"/>
          </a:p>
        </p:txBody>
      </p:sp>
      <p:sp>
        <p:nvSpPr>
          <p:cNvPr id="22" name="Text Box 62"/>
          <p:cNvSpPr txBox="1">
            <a:spLocks noChangeArrowheads="1"/>
          </p:cNvSpPr>
          <p:nvPr/>
        </p:nvSpPr>
        <p:spPr bwMode="auto">
          <a:xfrm rot="16200000">
            <a:off x="1512213" y="701676"/>
            <a:ext cx="861774" cy="1295400"/>
          </a:xfrm>
          <a:prstGeom prst="rect">
            <a:avLst/>
          </a:prstGeom>
          <a:noFill/>
          <a:ln w="9525">
            <a:noFill/>
            <a:miter lim="800000"/>
            <a:headEnd/>
            <a:tailEnd/>
          </a:ln>
          <a:effectLst/>
        </p:spPr>
        <p:txBody>
          <a:bodyPr vert="eaVert" anchorCtr="1">
            <a:spAutoFit/>
          </a:bodyPr>
          <a:lstStyle/>
          <a:p>
            <a:pPr>
              <a:defRPr/>
            </a:pPr>
            <a:r>
              <a:rPr lang="en-US" sz="4400" u="sng" dirty="0" smtClean="0">
                <a:effectLst>
                  <a:outerShdw blurRad="38100" dist="38100" dir="2700000" algn="tl">
                    <a:srgbClr val="000000"/>
                  </a:outerShdw>
                </a:effectLst>
              </a:rPr>
              <a:t>Law</a:t>
            </a:r>
            <a:endParaRPr lang="en-US" sz="4400" u="sng" dirty="0">
              <a:effectLst>
                <a:outerShdw blurRad="38100" dist="38100" dir="2700000" algn="tl">
                  <a:srgbClr val="000000"/>
                </a:outerShdw>
              </a:effectLst>
            </a:endParaRPr>
          </a:p>
        </p:txBody>
      </p:sp>
      <p:sp>
        <p:nvSpPr>
          <p:cNvPr id="23" name="Text Box 63"/>
          <p:cNvSpPr txBox="1">
            <a:spLocks noChangeArrowheads="1"/>
          </p:cNvSpPr>
          <p:nvPr/>
        </p:nvSpPr>
        <p:spPr bwMode="auto">
          <a:xfrm rot="16200000">
            <a:off x="6312813" y="15876"/>
            <a:ext cx="861774" cy="2667000"/>
          </a:xfrm>
          <a:prstGeom prst="rect">
            <a:avLst/>
          </a:prstGeom>
          <a:noFill/>
          <a:ln w="9525">
            <a:noFill/>
            <a:miter lim="800000"/>
            <a:headEnd/>
            <a:tailEnd/>
          </a:ln>
          <a:effectLst/>
        </p:spPr>
        <p:txBody>
          <a:bodyPr vert="eaVert" anchorCtr="1">
            <a:spAutoFit/>
          </a:bodyPr>
          <a:lstStyle/>
          <a:p>
            <a:pPr>
              <a:defRPr/>
            </a:pPr>
            <a:r>
              <a:rPr lang="en-US" sz="4400" u="sng" dirty="0">
                <a:effectLst>
                  <a:outerShdw blurRad="38100" dist="38100" dir="2700000" algn="tl">
                    <a:srgbClr val="000000"/>
                  </a:outerShdw>
                </a:effectLst>
              </a:rPr>
              <a:t>Science</a:t>
            </a:r>
          </a:p>
        </p:txBody>
      </p:sp>
      <p:sp>
        <p:nvSpPr>
          <p:cNvPr id="24" name="Text Box 64"/>
          <p:cNvSpPr txBox="1">
            <a:spLocks noChangeArrowheads="1"/>
          </p:cNvSpPr>
          <p:nvPr/>
        </p:nvSpPr>
        <p:spPr bwMode="auto">
          <a:xfrm rot="16200000">
            <a:off x="1530281" y="590385"/>
            <a:ext cx="477054" cy="3218189"/>
          </a:xfrm>
          <a:prstGeom prst="rect">
            <a:avLst/>
          </a:prstGeom>
          <a:noFill/>
          <a:ln w="9525">
            <a:noFill/>
            <a:miter lim="800000"/>
            <a:headEnd/>
            <a:tailEnd/>
          </a:ln>
          <a:effectLst/>
        </p:spPr>
        <p:txBody>
          <a:bodyPr vert="eaVert" wrap="none" anchorCtr="1">
            <a:spAutoFit/>
          </a:bodyPr>
          <a:lstStyle/>
          <a:p>
            <a:pPr algn="l">
              <a:defRPr/>
            </a:pPr>
            <a:r>
              <a:rPr lang="en-US" sz="1900" dirty="0">
                <a:solidFill>
                  <a:srgbClr val="C00000"/>
                </a:solidFill>
                <a:effectLst>
                  <a:outerShdw blurRad="38100" dist="38100" dir="2700000" algn="tl">
                    <a:srgbClr val="000000"/>
                  </a:outerShdw>
                </a:effectLst>
              </a:rPr>
              <a:t>Beyond a Reasonable Doubt</a:t>
            </a:r>
          </a:p>
        </p:txBody>
      </p:sp>
      <p:sp>
        <p:nvSpPr>
          <p:cNvPr id="25" name="Text Box 65"/>
          <p:cNvSpPr txBox="1">
            <a:spLocks noChangeArrowheads="1"/>
          </p:cNvSpPr>
          <p:nvPr/>
        </p:nvSpPr>
        <p:spPr bwMode="auto">
          <a:xfrm rot="16200000">
            <a:off x="6471085" y="273621"/>
            <a:ext cx="1459630" cy="4495799"/>
          </a:xfrm>
          <a:prstGeom prst="rect">
            <a:avLst/>
          </a:prstGeom>
          <a:noFill/>
          <a:ln w="9525">
            <a:noFill/>
            <a:miter lim="800000"/>
            <a:headEnd/>
            <a:tailEnd/>
          </a:ln>
          <a:effectLst/>
        </p:spPr>
        <p:txBody>
          <a:bodyPr vert="eaVert" wrap="square" anchorCtr="1">
            <a:spAutoFit/>
          </a:bodyPr>
          <a:lstStyle/>
          <a:p>
            <a:pPr marL="342900" indent="-342900" algn="l">
              <a:spcBef>
                <a:spcPts val="0"/>
              </a:spcBef>
              <a:buFont typeface="+mj-lt"/>
              <a:buAutoNum type="arabicPeriod"/>
              <a:defRPr/>
            </a:pPr>
            <a:r>
              <a:rPr lang="en-US" sz="1700" dirty="0">
                <a:solidFill>
                  <a:srgbClr val="C00000"/>
                </a:solidFill>
                <a:effectLst>
                  <a:outerShdw blurRad="38100" dist="38100" dir="2700000" algn="tl">
                    <a:srgbClr val="000000"/>
                  </a:outerShdw>
                </a:effectLst>
              </a:rPr>
              <a:t> </a:t>
            </a:r>
            <a:r>
              <a:rPr lang="en-US" sz="1700" dirty="0" smtClean="0">
                <a:solidFill>
                  <a:srgbClr val="C00000"/>
                </a:solidFill>
                <a:effectLst>
                  <a:outerShdw blurRad="38100" dist="38100" dir="2700000" algn="tl">
                    <a:srgbClr val="000000"/>
                  </a:outerShdw>
                </a:effectLst>
              </a:rPr>
              <a:t>Replicated experiments or</a:t>
            </a:r>
          </a:p>
          <a:p>
            <a:pPr marL="342900" indent="-342900" algn="l">
              <a:spcBef>
                <a:spcPts val="0"/>
              </a:spcBef>
              <a:defRPr/>
            </a:pPr>
            <a:r>
              <a:rPr lang="en-US" sz="1700" dirty="0" smtClean="0">
                <a:solidFill>
                  <a:srgbClr val="C00000"/>
                </a:solidFill>
                <a:effectLst>
                  <a:outerShdw blurRad="38100" dist="38100" dir="2700000" algn="tl">
                    <a:srgbClr val="000000"/>
                  </a:outerShdw>
                </a:effectLst>
              </a:rPr>
              <a:t>       quasi-experiments (meta-analyses)</a:t>
            </a:r>
            <a:endParaRPr lang="en-US" sz="1700" dirty="0">
              <a:solidFill>
                <a:srgbClr val="C00000"/>
              </a:solidFill>
              <a:effectLst>
                <a:outerShdw blurRad="38100" dist="38100" dir="2700000" algn="tl">
                  <a:srgbClr val="000000"/>
                </a:outerShdw>
              </a:effectLst>
            </a:endParaRPr>
          </a:p>
          <a:p>
            <a:pPr marL="342900" indent="-342900" algn="l">
              <a:spcBef>
                <a:spcPts val="200"/>
              </a:spcBef>
              <a:buFont typeface="+mj-lt"/>
              <a:buAutoNum type="arabicPeriod" startAt="2"/>
              <a:defRPr/>
            </a:pPr>
            <a:r>
              <a:rPr lang="en-US" sz="1700" dirty="0">
                <a:solidFill>
                  <a:srgbClr val="C00000"/>
                </a:solidFill>
                <a:effectLst>
                  <a:outerShdw blurRad="38100" dist="38100" dir="2700000" algn="tl">
                    <a:srgbClr val="000000"/>
                  </a:outerShdw>
                </a:effectLst>
              </a:rPr>
              <a:t> </a:t>
            </a:r>
            <a:r>
              <a:rPr lang="en-US" sz="1700" dirty="0" smtClean="0">
                <a:solidFill>
                  <a:srgbClr val="C00000"/>
                </a:solidFill>
                <a:effectLst>
                  <a:outerShdw blurRad="38100" dist="38100" dir="2700000" algn="tl">
                    <a:srgbClr val="000000"/>
                  </a:outerShdw>
                </a:effectLst>
              </a:rPr>
              <a:t>Target population</a:t>
            </a:r>
          </a:p>
          <a:p>
            <a:pPr marL="342900" indent="-342900" algn="l">
              <a:spcBef>
                <a:spcPts val="200"/>
              </a:spcBef>
              <a:buFont typeface="+mj-lt"/>
              <a:buAutoNum type="arabicPeriod" startAt="2"/>
              <a:defRPr/>
            </a:pPr>
            <a:r>
              <a:rPr lang="en-US" sz="1700" dirty="0" smtClean="0">
                <a:solidFill>
                  <a:srgbClr val="C00000"/>
                </a:solidFill>
                <a:effectLst>
                  <a:outerShdw blurRad="38100" dist="38100" dir="2700000" algn="tl">
                    <a:srgbClr val="000000"/>
                  </a:outerShdw>
                </a:effectLst>
              </a:rPr>
              <a:t> Best practices</a:t>
            </a:r>
            <a:endParaRPr lang="en-US" sz="1700" dirty="0">
              <a:solidFill>
                <a:srgbClr val="FFFF66"/>
              </a:solidFill>
              <a:effectLst>
                <a:outerShdw blurRad="38100" dist="38100" dir="2700000" algn="tl">
                  <a:srgbClr val="000000"/>
                </a:outerShdw>
              </a:effectLst>
            </a:endParaRPr>
          </a:p>
          <a:p>
            <a:pPr algn="l">
              <a:lnSpc>
                <a:spcPct val="60000"/>
              </a:lnSpc>
              <a:buFontTx/>
              <a:buChar char="•"/>
              <a:defRPr/>
            </a:pPr>
            <a:endParaRPr lang="en-US" dirty="0">
              <a:solidFill>
                <a:srgbClr val="FFFF66"/>
              </a:solidFill>
              <a:effectLst>
                <a:outerShdw blurRad="38100" dist="38100" dir="2700000" algn="tl">
                  <a:srgbClr val="000000"/>
                </a:outerShdw>
              </a:effectLst>
            </a:endParaRPr>
          </a:p>
        </p:txBody>
      </p:sp>
      <p:sp>
        <p:nvSpPr>
          <p:cNvPr id="26" name="Text Box 66"/>
          <p:cNvSpPr txBox="1">
            <a:spLocks noChangeArrowheads="1"/>
          </p:cNvSpPr>
          <p:nvPr/>
        </p:nvSpPr>
        <p:spPr bwMode="auto">
          <a:xfrm rot="16200000">
            <a:off x="1542204" y="1810597"/>
            <a:ext cx="477054" cy="3256661"/>
          </a:xfrm>
          <a:prstGeom prst="rect">
            <a:avLst/>
          </a:prstGeom>
          <a:noFill/>
          <a:ln w="9525">
            <a:noFill/>
            <a:miter lim="800000"/>
            <a:headEnd/>
            <a:tailEnd/>
          </a:ln>
          <a:effectLst/>
        </p:spPr>
        <p:txBody>
          <a:bodyPr vert="eaVert" wrap="none" anchorCtr="1">
            <a:spAutoFit/>
          </a:bodyPr>
          <a:lstStyle/>
          <a:p>
            <a:pPr>
              <a:defRPr/>
            </a:pPr>
            <a:r>
              <a:rPr lang="en-US" sz="1900" dirty="0">
                <a:solidFill>
                  <a:srgbClr val="C00000"/>
                </a:solidFill>
                <a:effectLst>
                  <a:outerShdw blurRad="38100" dist="38100" dir="2700000" algn="tl">
                    <a:srgbClr val="000000"/>
                  </a:outerShdw>
                </a:effectLst>
              </a:rPr>
              <a:t>Clear </a:t>
            </a:r>
            <a:r>
              <a:rPr lang="en-US" sz="1900" dirty="0" smtClean="0">
                <a:solidFill>
                  <a:srgbClr val="C00000"/>
                </a:solidFill>
                <a:effectLst>
                  <a:outerShdw blurRad="38100" dist="38100" dir="2700000" algn="tl">
                    <a:srgbClr val="000000"/>
                  </a:outerShdw>
                </a:effectLst>
              </a:rPr>
              <a:t>&amp; Convincing </a:t>
            </a:r>
            <a:r>
              <a:rPr lang="en-US" sz="1900" dirty="0">
                <a:solidFill>
                  <a:srgbClr val="C00000"/>
                </a:solidFill>
                <a:effectLst>
                  <a:outerShdw blurRad="38100" dist="38100" dir="2700000" algn="tl">
                    <a:srgbClr val="000000"/>
                  </a:outerShdw>
                </a:effectLst>
              </a:rPr>
              <a:t>Evidence</a:t>
            </a:r>
          </a:p>
        </p:txBody>
      </p:sp>
      <p:sp>
        <p:nvSpPr>
          <p:cNvPr id="28" name="Text Box 68"/>
          <p:cNvSpPr txBox="1">
            <a:spLocks noChangeArrowheads="1"/>
          </p:cNvSpPr>
          <p:nvPr/>
        </p:nvSpPr>
        <p:spPr bwMode="auto">
          <a:xfrm rot="16200000">
            <a:off x="1672047" y="2595154"/>
            <a:ext cx="477054" cy="3516347"/>
          </a:xfrm>
          <a:prstGeom prst="rect">
            <a:avLst/>
          </a:prstGeom>
          <a:noFill/>
          <a:ln w="9525">
            <a:noFill/>
            <a:miter lim="800000"/>
            <a:headEnd/>
            <a:tailEnd/>
          </a:ln>
          <a:effectLst/>
        </p:spPr>
        <p:txBody>
          <a:bodyPr vert="eaVert" wrap="none" anchorCtr="1">
            <a:spAutoFit/>
          </a:bodyPr>
          <a:lstStyle/>
          <a:p>
            <a:pPr>
              <a:defRPr/>
            </a:pPr>
            <a:r>
              <a:rPr lang="en-US" sz="1900" dirty="0">
                <a:solidFill>
                  <a:srgbClr val="C00000"/>
                </a:solidFill>
                <a:effectLst>
                  <a:outerShdw blurRad="38100" dist="38100" dir="2700000" algn="tl">
                    <a:srgbClr val="000000"/>
                  </a:outerShdw>
                </a:effectLst>
              </a:rPr>
              <a:t>Preponderance of the Evidence</a:t>
            </a:r>
          </a:p>
        </p:txBody>
      </p:sp>
      <p:sp>
        <p:nvSpPr>
          <p:cNvPr id="29" name="Text Box 69"/>
          <p:cNvSpPr txBox="1">
            <a:spLocks noChangeArrowheads="1"/>
          </p:cNvSpPr>
          <p:nvPr/>
        </p:nvSpPr>
        <p:spPr bwMode="auto">
          <a:xfrm rot="16200000">
            <a:off x="6877940" y="2229740"/>
            <a:ext cx="341119" cy="4343400"/>
          </a:xfrm>
          <a:prstGeom prst="rect">
            <a:avLst/>
          </a:prstGeom>
          <a:noFill/>
          <a:ln w="9525">
            <a:noFill/>
            <a:miter lim="800000"/>
            <a:headEnd/>
            <a:tailEnd/>
          </a:ln>
          <a:effectLst/>
        </p:spPr>
        <p:txBody>
          <a:bodyPr vert="eaVert" wrap="square" anchorCtr="1">
            <a:spAutoFit/>
          </a:bodyPr>
          <a:lstStyle/>
          <a:p>
            <a:pPr algn="l">
              <a:lnSpc>
                <a:spcPct val="50000"/>
              </a:lnSpc>
              <a:buFontTx/>
              <a:buChar char="•"/>
              <a:defRPr/>
            </a:pPr>
            <a:r>
              <a:rPr lang="en-US" dirty="0">
                <a:solidFill>
                  <a:srgbClr val="C00000"/>
                </a:solidFill>
                <a:effectLst>
                  <a:outerShdw blurRad="38100" dist="38100" dir="2700000" algn="tl">
                    <a:srgbClr val="000000"/>
                  </a:outerShdw>
                </a:effectLst>
              </a:rPr>
              <a:t> </a:t>
            </a:r>
            <a:r>
              <a:rPr lang="en-US" sz="1700" dirty="0" smtClean="0">
                <a:solidFill>
                  <a:srgbClr val="C00000"/>
                </a:solidFill>
                <a:effectLst>
                  <a:outerShdw blurRad="38100" dist="38100" dir="2700000" algn="tl">
                    <a:srgbClr val="000000"/>
                  </a:outerShdw>
                </a:effectLst>
              </a:rPr>
              <a:t>Experiment or quasi-experiment</a:t>
            </a:r>
            <a:endParaRPr lang="en-US" sz="1700" dirty="0">
              <a:solidFill>
                <a:srgbClr val="C00000"/>
              </a:solidFill>
              <a:effectLst>
                <a:outerShdw blurRad="38100" dist="38100" dir="2700000" algn="tl">
                  <a:srgbClr val="000000"/>
                </a:outerShdw>
              </a:effectLst>
            </a:endParaRPr>
          </a:p>
        </p:txBody>
      </p:sp>
      <p:sp>
        <p:nvSpPr>
          <p:cNvPr id="30" name="Text Box 70"/>
          <p:cNvSpPr txBox="1">
            <a:spLocks noChangeArrowheads="1"/>
          </p:cNvSpPr>
          <p:nvPr/>
        </p:nvSpPr>
        <p:spPr bwMode="auto">
          <a:xfrm rot="16200000">
            <a:off x="836882" y="4344718"/>
            <a:ext cx="477054" cy="1846018"/>
          </a:xfrm>
          <a:prstGeom prst="rect">
            <a:avLst/>
          </a:prstGeom>
          <a:noFill/>
          <a:ln w="9525">
            <a:noFill/>
            <a:miter lim="800000"/>
            <a:headEnd/>
            <a:tailEnd/>
          </a:ln>
          <a:effectLst/>
        </p:spPr>
        <p:txBody>
          <a:bodyPr vert="eaVert" wrap="none" anchorCtr="1">
            <a:spAutoFit/>
          </a:bodyPr>
          <a:lstStyle/>
          <a:p>
            <a:pPr algn="l">
              <a:defRPr/>
            </a:pPr>
            <a:r>
              <a:rPr lang="en-US" sz="1900" dirty="0">
                <a:solidFill>
                  <a:srgbClr val="C00000"/>
                </a:solidFill>
                <a:effectLst>
                  <a:outerShdw blurRad="38100" dist="38100" dir="2700000" algn="tl">
                    <a:srgbClr val="000000"/>
                  </a:outerShdw>
                </a:effectLst>
              </a:rPr>
              <a:t>Probable Cause</a:t>
            </a:r>
          </a:p>
        </p:txBody>
      </p:sp>
      <p:sp>
        <p:nvSpPr>
          <p:cNvPr id="31" name="Text Box 71"/>
          <p:cNvSpPr txBox="1">
            <a:spLocks noChangeArrowheads="1"/>
          </p:cNvSpPr>
          <p:nvPr/>
        </p:nvSpPr>
        <p:spPr bwMode="auto">
          <a:xfrm rot="16200000">
            <a:off x="6065721" y="3324880"/>
            <a:ext cx="746358" cy="3886200"/>
          </a:xfrm>
          <a:prstGeom prst="rect">
            <a:avLst/>
          </a:prstGeom>
          <a:noFill/>
          <a:ln w="9525">
            <a:noFill/>
            <a:miter lim="800000"/>
            <a:headEnd/>
            <a:tailEnd/>
          </a:ln>
          <a:effectLst/>
        </p:spPr>
        <p:txBody>
          <a:bodyPr vert="eaVert" anchorCtr="1">
            <a:spAutoFit/>
          </a:bodyPr>
          <a:lstStyle/>
          <a:p>
            <a:pPr algn="l">
              <a:spcBef>
                <a:spcPts val="300"/>
              </a:spcBef>
              <a:buClr>
                <a:srgbClr val="C00000"/>
              </a:buClr>
              <a:buFontTx/>
              <a:buChar char="•"/>
              <a:defRPr/>
            </a:pPr>
            <a:r>
              <a:rPr lang="en-US" sz="1700" dirty="0">
                <a:solidFill>
                  <a:srgbClr val="FFFF66"/>
                </a:solidFill>
                <a:effectLst>
                  <a:outerShdw blurRad="38100" dist="38100" dir="2700000" algn="tl">
                    <a:srgbClr val="000000"/>
                  </a:outerShdw>
                </a:effectLst>
              </a:rPr>
              <a:t> </a:t>
            </a:r>
            <a:r>
              <a:rPr lang="en-US" sz="1700" dirty="0" smtClean="0">
                <a:solidFill>
                  <a:srgbClr val="C00000"/>
                </a:solidFill>
                <a:effectLst>
                  <a:outerShdw blurRad="38100" dist="38100" dir="2700000" algn="tl">
                    <a:srgbClr val="000000"/>
                  </a:outerShdw>
                </a:effectLst>
              </a:rPr>
              <a:t>Pre-to-post studies</a:t>
            </a:r>
          </a:p>
          <a:p>
            <a:pPr algn="l">
              <a:spcBef>
                <a:spcPts val="300"/>
              </a:spcBef>
              <a:buFontTx/>
              <a:buChar char="•"/>
              <a:defRPr/>
            </a:pPr>
            <a:r>
              <a:rPr lang="en-US" sz="1700" dirty="0" smtClean="0">
                <a:solidFill>
                  <a:srgbClr val="C00000"/>
                </a:solidFill>
                <a:effectLst>
                  <a:outerShdw blurRad="38100" dist="38100" dir="2700000" algn="tl">
                    <a:srgbClr val="000000"/>
                  </a:outerShdw>
                </a:effectLst>
              </a:rPr>
              <a:t> Mixed results</a:t>
            </a:r>
            <a:endParaRPr lang="en-US" sz="1700" dirty="0">
              <a:solidFill>
                <a:srgbClr val="C00000"/>
              </a:solidFill>
              <a:effectLst>
                <a:outerShdw blurRad="38100" dist="38100" dir="2700000" algn="tl">
                  <a:srgbClr val="000000"/>
                </a:outerShdw>
              </a:effectLst>
            </a:endParaRPr>
          </a:p>
        </p:txBody>
      </p:sp>
      <p:sp>
        <p:nvSpPr>
          <p:cNvPr id="32" name="Text Box 72"/>
          <p:cNvSpPr txBox="1">
            <a:spLocks noChangeArrowheads="1"/>
          </p:cNvSpPr>
          <p:nvPr/>
        </p:nvSpPr>
        <p:spPr bwMode="auto">
          <a:xfrm rot="16200000">
            <a:off x="1182845" y="4919282"/>
            <a:ext cx="477054" cy="2525691"/>
          </a:xfrm>
          <a:prstGeom prst="rect">
            <a:avLst/>
          </a:prstGeom>
          <a:noFill/>
          <a:ln w="9525">
            <a:noFill/>
            <a:miter lim="800000"/>
            <a:headEnd/>
            <a:tailEnd/>
          </a:ln>
          <a:effectLst/>
        </p:spPr>
        <p:txBody>
          <a:bodyPr vert="eaVert" wrap="none" anchorCtr="1">
            <a:spAutoFit/>
          </a:bodyPr>
          <a:lstStyle/>
          <a:p>
            <a:pPr algn="l">
              <a:defRPr/>
            </a:pPr>
            <a:r>
              <a:rPr lang="en-US" sz="1900" dirty="0">
                <a:solidFill>
                  <a:srgbClr val="C00000"/>
                </a:solidFill>
                <a:effectLst>
                  <a:outerShdw blurRad="38100" dist="38100" dir="2700000" algn="tl">
                    <a:srgbClr val="000000"/>
                  </a:outerShdw>
                </a:effectLst>
              </a:rPr>
              <a:t>Reasonable Suspicion</a:t>
            </a:r>
          </a:p>
        </p:txBody>
      </p:sp>
      <p:sp>
        <p:nvSpPr>
          <p:cNvPr id="33" name="Text Box 74"/>
          <p:cNvSpPr txBox="1">
            <a:spLocks noChangeArrowheads="1"/>
          </p:cNvSpPr>
          <p:nvPr/>
        </p:nvSpPr>
        <p:spPr bwMode="auto">
          <a:xfrm rot="16056130">
            <a:off x="3726036" y="1631801"/>
            <a:ext cx="446276" cy="717504"/>
          </a:xfrm>
          <a:prstGeom prst="rect">
            <a:avLst/>
          </a:prstGeom>
          <a:noFill/>
          <a:ln w="9525">
            <a:noFill/>
            <a:miter lim="800000"/>
            <a:headEnd/>
            <a:tailEnd/>
          </a:ln>
          <a:effectLst/>
        </p:spPr>
        <p:txBody>
          <a:bodyPr vert="eaVert" wrap="none" anchorCtr="1">
            <a:spAutoFit/>
          </a:bodyPr>
          <a:lstStyle/>
          <a:p>
            <a:pPr>
              <a:defRPr/>
            </a:pPr>
            <a:r>
              <a:rPr lang="en-US" sz="1700" b="1" dirty="0">
                <a:effectLst>
                  <a:outerShdw blurRad="38100" dist="38100" dir="2700000" algn="tl">
                    <a:srgbClr val="000000"/>
                  </a:outerShdw>
                </a:effectLst>
              </a:rPr>
              <a:t>&gt; 95%</a:t>
            </a:r>
          </a:p>
        </p:txBody>
      </p:sp>
      <p:sp>
        <p:nvSpPr>
          <p:cNvPr id="34" name="Text Box 75"/>
          <p:cNvSpPr txBox="1">
            <a:spLocks noChangeArrowheads="1"/>
          </p:cNvSpPr>
          <p:nvPr/>
        </p:nvSpPr>
        <p:spPr bwMode="auto">
          <a:xfrm rot="16056130">
            <a:off x="4477643" y="2907241"/>
            <a:ext cx="461665" cy="775212"/>
          </a:xfrm>
          <a:prstGeom prst="rect">
            <a:avLst/>
          </a:prstGeom>
          <a:noFill/>
          <a:ln w="9525">
            <a:noFill/>
            <a:miter lim="800000"/>
            <a:headEnd/>
            <a:tailEnd/>
          </a:ln>
          <a:effectLst/>
        </p:spPr>
        <p:txBody>
          <a:bodyPr vert="eaVert" wrap="none" anchorCtr="1">
            <a:spAutoFit/>
          </a:bodyPr>
          <a:lstStyle/>
          <a:p>
            <a:pPr>
              <a:defRPr/>
            </a:pPr>
            <a:r>
              <a:rPr lang="en-US" dirty="0">
                <a:effectLst>
                  <a:outerShdw blurRad="38100" dist="38100" dir="2700000" algn="tl">
                    <a:srgbClr val="FFFFFF"/>
                  </a:outerShdw>
                </a:effectLst>
              </a:rPr>
              <a:t> </a:t>
            </a:r>
            <a:r>
              <a:rPr lang="en-US" sz="1700" b="1" dirty="0">
                <a:effectLst>
                  <a:outerShdw blurRad="38100" dist="38100" dir="2700000" algn="tl">
                    <a:srgbClr val="000000"/>
                  </a:outerShdw>
                </a:effectLst>
              </a:rPr>
              <a:t>≈ 75%</a:t>
            </a:r>
          </a:p>
        </p:txBody>
      </p:sp>
      <p:sp>
        <p:nvSpPr>
          <p:cNvPr id="35" name="Text Box 76"/>
          <p:cNvSpPr txBox="1">
            <a:spLocks noChangeArrowheads="1"/>
          </p:cNvSpPr>
          <p:nvPr/>
        </p:nvSpPr>
        <p:spPr bwMode="auto">
          <a:xfrm rot="16056130">
            <a:off x="3784743" y="3920594"/>
            <a:ext cx="446276" cy="529953"/>
          </a:xfrm>
          <a:prstGeom prst="rect">
            <a:avLst/>
          </a:prstGeom>
          <a:noFill/>
          <a:ln w="9525">
            <a:noFill/>
            <a:miter lim="800000"/>
            <a:headEnd/>
            <a:tailEnd/>
          </a:ln>
          <a:effectLst/>
        </p:spPr>
        <p:txBody>
          <a:bodyPr vert="eaVert" wrap="none" anchorCtr="1">
            <a:spAutoFit/>
          </a:bodyPr>
          <a:lstStyle/>
          <a:p>
            <a:pPr>
              <a:defRPr/>
            </a:pPr>
            <a:r>
              <a:rPr lang="en-US" sz="1700" b="1" dirty="0">
                <a:effectLst>
                  <a:outerShdw blurRad="38100" dist="38100" dir="2700000" algn="tl">
                    <a:srgbClr val="000000"/>
                  </a:outerShdw>
                </a:effectLst>
              </a:rPr>
              <a:t>51%</a:t>
            </a:r>
          </a:p>
        </p:txBody>
      </p:sp>
      <p:sp>
        <p:nvSpPr>
          <p:cNvPr id="36" name="Line 78"/>
          <p:cNvSpPr>
            <a:spLocks noChangeShapeType="1"/>
          </p:cNvSpPr>
          <p:nvPr/>
        </p:nvSpPr>
        <p:spPr bwMode="auto">
          <a:xfrm>
            <a:off x="3733800" y="6248400"/>
            <a:ext cx="1219200" cy="0"/>
          </a:xfrm>
          <a:prstGeom prst="line">
            <a:avLst/>
          </a:prstGeom>
          <a:noFill/>
          <a:ln w="88900">
            <a:solidFill>
              <a:srgbClr val="7C1E2E"/>
            </a:solidFill>
            <a:round/>
            <a:headEnd/>
            <a:tailEnd/>
          </a:ln>
          <a:effectLst/>
        </p:spPr>
        <p:txBody>
          <a:bodyPr vert="eaVert" anchor="ctr" anchorCtr="1">
            <a:spAutoFit/>
          </a:bodyPr>
          <a:lstStyle/>
          <a:p>
            <a:pPr>
              <a:defRPr/>
            </a:pPr>
            <a:endParaRPr lang="en-US"/>
          </a:p>
        </p:txBody>
      </p:sp>
      <p:sp>
        <p:nvSpPr>
          <p:cNvPr id="38" name="Text Box 65"/>
          <p:cNvSpPr txBox="1">
            <a:spLocks noChangeArrowheads="1"/>
          </p:cNvSpPr>
          <p:nvPr/>
        </p:nvSpPr>
        <p:spPr bwMode="auto">
          <a:xfrm rot="16200000">
            <a:off x="6846957" y="1665357"/>
            <a:ext cx="707886" cy="3886200"/>
          </a:xfrm>
          <a:prstGeom prst="rect">
            <a:avLst/>
          </a:prstGeom>
          <a:noFill/>
          <a:ln w="9525">
            <a:noFill/>
            <a:miter lim="800000"/>
            <a:headEnd/>
            <a:tailEnd/>
          </a:ln>
          <a:effectLst/>
        </p:spPr>
        <p:txBody>
          <a:bodyPr vert="eaVert" anchorCtr="1">
            <a:spAutoFit/>
          </a:bodyPr>
          <a:lstStyle/>
          <a:p>
            <a:pPr marL="342900" indent="-342900" algn="l">
              <a:spcBef>
                <a:spcPts val="0"/>
              </a:spcBef>
              <a:buFont typeface="+mj-lt"/>
              <a:buAutoNum type="arabicPeriod"/>
              <a:defRPr/>
            </a:pPr>
            <a:r>
              <a:rPr lang="en-US" sz="1700" dirty="0">
                <a:solidFill>
                  <a:srgbClr val="C00000"/>
                </a:solidFill>
                <a:effectLst>
                  <a:outerShdw blurRad="38100" dist="38100" dir="2700000" algn="tl">
                    <a:srgbClr val="000000"/>
                  </a:outerShdw>
                </a:effectLst>
              </a:rPr>
              <a:t> </a:t>
            </a:r>
            <a:r>
              <a:rPr lang="en-US" sz="1700" dirty="0" smtClean="0">
                <a:solidFill>
                  <a:srgbClr val="C00000"/>
                </a:solidFill>
                <a:effectLst>
                  <a:outerShdw blurRad="38100" dist="38100" dir="2700000" algn="tl">
                    <a:srgbClr val="000000"/>
                  </a:outerShdw>
                </a:effectLst>
              </a:rPr>
              <a:t>Replicated experiments or</a:t>
            </a:r>
          </a:p>
          <a:p>
            <a:pPr algn="l">
              <a:spcBef>
                <a:spcPts val="0"/>
              </a:spcBef>
              <a:defRPr/>
            </a:pPr>
            <a:r>
              <a:rPr lang="en-US" sz="1700" dirty="0" smtClean="0">
                <a:solidFill>
                  <a:srgbClr val="C00000"/>
                </a:solidFill>
                <a:effectLst>
                  <a:outerShdw blurRad="38100" dist="38100" dir="2700000" algn="tl">
                    <a:srgbClr val="000000"/>
                  </a:outerShdw>
                </a:effectLst>
              </a:rPr>
              <a:t>      quasi-experiments (meta-analyses)</a:t>
            </a:r>
            <a:endParaRPr lang="en-US" sz="1700" dirty="0">
              <a:solidFill>
                <a:srgbClr val="C00000"/>
              </a:solidFill>
              <a:effectLst>
                <a:outerShdw blurRad="38100" dist="38100" dir="2700000" algn="tl">
                  <a:srgbClr val="000000"/>
                </a:outerShdw>
              </a:effectLst>
            </a:endParaRPr>
          </a:p>
        </p:txBody>
      </p:sp>
      <p:sp>
        <p:nvSpPr>
          <p:cNvPr id="39" name="Text Box 71"/>
          <p:cNvSpPr txBox="1">
            <a:spLocks noChangeArrowheads="1"/>
          </p:cNvSpPr>
          <p:nvPr/>
        </p:nvSpPr>
        <p:spPr bwMode="auto">
          <a:xfrm rot="16200000">
            <a:off x="5684721" y="4297480"/>
            <a:ext cx="746358" cy="3886200"/>
          </a:xfrm>
          <a:prstGeom prst="rect">
            <a:avLst/>
          </a:prstGeom>
          <a:noFill/>
          <a:ln w="9525">
            <a:noFill/>
            <a:miter lim="800000"/>
            <a:headEnd/>
            <a:tailEnd/>
          </a:ln>
          <a:effectLst/>
        </p:spPr>
        <p:txBody>
          <a:bodyPr vert="eaVert" anchorCtr="1">
            <a:spAutoFit/>
          </a:bodyPr>
          <a:lstStyle/>
          <a:p>
            <a:pPr algn="l">
              <a:spcBef>
                <a:spcPts val="300"/>
              </a:spcBef>
              <a:buClr>
                <a:srgbClr val="C00000"/>
              </a:buClr>
              <a:buFontTx/>
              <a:buChar char="•"/>
              <a:defRPr/>
            </a:pPr>
            <a:r>
              <a:rPr lang="en-US" sz="1700" dirty="0">
                <a:solidFill>
                  <a:srgbClr val="FFFF66"/>
                </a:solidFill>
                <a:effectLst>
                  <a:outerShdw blurRad="38100" dist="38100" dir="2700000" algn="tl">
                    <a:srgbClr val="000000"/>
                  </a:outerShdw>
                </a:effectLst>
              </a:rPr>
              <a:t> </a:t>
            </a:r>
            <a:r>
              <a:rPr lang="en-US" sz="1700" dirty="0" smtClean="0">
                <a:solidFill>
                  <a:srgbClr val="C00000"/>
                </a:solidFill>
                <a:effectLst>
                  <a:outerShdw blurRad="38100" dist="38100" dir="2700000" algn="tl">
                    <a:srgbClr val="000000"/>
                  </a:outerShdw>
                </a:effectLst>
              </a:rPr>
              <a:t>Analogies</a:t>
            </a:r>
          </a:p>
          <a:p>
            <a:pPr algn="l">
              <a:spcBef>
                <a:spcPts val="300"/>
              </a:spcBef>
              <a:buFontTx/>
              <a:buChar char="•"/>
              <a:defRPr/>
            </a:pPr>
            <a:r>
              <a:rPr lang="en-US" sz="1700" dirty="0" smtClean="0">
                <a:solidFill>
                  <a:srgbClr val="C00000"/>
                </a:solidFill>
                <a:effectLst>
                  <a:outerShdw blurRad="38100" dist="38100" dir="2700000" algn="tl">
                    <a:srgbClr val="000000"/>
                  </a:outerShdw>
                </a:effectLst>
              </a:rPr>
              <a:t> Anecdotes</a:t>
            </a:r>
            <a:endParaRPr lang="en-US" sz="1700" dirty="0">
              <a:solidFill>
                <a:srgbClr val="C00000"/>
              </a:solidFill>
              <a:effectLst>
                <a:outerShdw blurRad="38100" dist="38100" dir="2700000" algn="tl">
                  <a:srgbClr val="000000"/>
                </a:outerShdw>
              </a:effectLst>
            </a:endParaRPr>
          </a:p>
        </p:txBody>
      </p:sp>
      <p:sp>
        <p:nvSpPr>
          <p:cNvPr id="40" name="Text Box 76"/>
          <p:cNvSpPr txBox="1">
            <a:spLocks noChangeArrowheads="1"/>
          </p:cNvSpPr>
          <p:nvPr/>
        </p:nvSpPr>
        <p:spPr bwMode="auto">
          <a:xfrm rot="16056130">
            <a:off x="4561033" y="4816836"/>
            <a:ext cx="446276" cy="711092"/>
          </a:xfrm>
          <a:prstGeom prst="rect">
            <a:avLst/>
          </a:prstGeom>
          <a:noFill/>
          <a:ln w="9525">
            <a:noFill/>
            <a:miter lim="800000"/>
            <a:headEnd/>
            <a:tailEnd/>
          </a:ln>
          <a:effectLst/>
        </p:spPr>
        <p:txBody>
          <a:bodyPr vert="eaVert" wrap="none" anchorCtr="1">
            <a:spAutoFit/>
          </a:bodyPr>
          <a:lstStyle/>
          <a:p>
            <a:pPr>
              <a:defRPr/>
            </a:pPr>
            <a:r>
              <a:rPr lang="en-US" sz="1700" b="1" dirty="0" smtClean="0">
                <a:effectLst>
                  <a:outerShdw blurRad="38100" dist="38100" dir="2700000" algn="tl">
                    <a:srgbClr val="000000"/>
                  </a:outerShdw>
                </a:effectLst>
              </a:rPr>
              <a:t>≈ 25%</a:t>
            </a:r>
            <a:endParaRPr lang="en-US" sz="1700" b="1" dirty="0">
              <a:effectLst>
                <a:outerShdw blurRad="38100" dist="38100" dir="2700000" algn="tl">
                  <a:srgbClr val="000000"/>
                </a:outerShdw>
              </a:effectLst>
            </a:endParaRPr>
          </a:p>
        </p:txBody>
      </p:sp>
      <p:sp>
        <p:nvSpPr>
          <p:cNvPr id="27" name="TextBox 26"/>
          <p:cNvSpPr txBox="1"/>
          <p:nvPr/>
        </p:nvSpPr>
        <p:spPr>
          <a:xfrm>
            <a:off x="3301186" y="1764268"/>
            <a:ext cx="2491388" cy="400110"/>
          </a:xfrm>
          <a:prstGeom prst="rect">
            <a:avLst/>
          </a:prstGeom>
          <a:solidFill>
            <a:srgbClr val="FFFF00"/>
          </a:solidFill>
        </p:spPr>
        <p:txBody>
          <a:bodyPr wrap="none" rtlCol="0">
            <a:spAutoFit/>
          </a:bodyPr>
          <a:lstStyle/>
          <a:p>
            <a:r>
              <a:rPr lang="en-US" sz="2000" b="1" dirty="0" smtClean="0">
                <a:effectLst>
                  <a:outerShdw blurRad="38100" dist="38100" dir="2700000" algn="tl">
                    <a:srgbClr val="000000">
                      <a:alpha val="43137"/>
                    </a:srgbClr>
                  </a:outerShdw>
                </a:effectLst>
              </a:rPr>
              <a:t>Adult Drug Courts</a:t>
            </a:r>
            <a:endParaRPr lang="en-US"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3675" y="6324600"/>
            <a:ext cx="5248553" cy="338554"/>
          </a:xfrm>
          <a:prstGeom prst="rect">
            <a:avLst/>
          </a:prstGeom>
          <a:noFill/>
        </p:spPr>
        <p:txBody>
          <a:bodyPr wrap="none">
            <a:spAutoFit/>
          </a:bodyPr>
          <a:lstStyle/>
          <a:p>
            <a:pPr>
              <a:defRPr/>
            </a:pPr>
            <a:r>
              <a:rPr lang="en-US" sz="1600" b="1" dirty="0" smtClean="0">
                <a:solidFill>
                  <a:schemeClr val="accent3"/>
                </a:solidFill>
              </a:rPr>
              <a:t>Note: </a:t>
            </a:r>
            <a:r>
              <a:rPr lang="en-US" sz="1600" b="1" dirty="0">
                <a:solidFill>
                  <a:schemeClr val="accent3"/>
                </a:solidFill>
              </a:rPr>
              <a:t>Difference is significant at </a:t>
            </a:r>
            <a:r>
              <a:rPr lang="en-US" sz="1600" b="1" i="1" dirty="0">
                <a:solidFill>
                  <a:schemeClr val="accent3"/>
                </a:solidFill>
              </a:rPr>
              <a:t>p</a:t>
            </a:r>
            <a:r>
              <a:rPr lang="en-US" sz="1600" b="1" dirty="0" smtClean="0">
                <a:solidFill>
                  <a:schemeClr val="accent3"/>
                </a:solidFill>
              </a:rPr>
              <a:t>&lt;.15 (Trend)</a:t>
            </a:r>
            <a:endParaRPr lang="en-US" sz="1600" b="1" dirty="0">
              <a:solidFill>
                <a:schemeClr val="accent3"/>
              </a:solidFill>
            </a:endParaRPr>
          </a:p>
        </p:txBody>
      </p:sp>
      <p:sp>
        <p:nvSpPr>
          <p:cNvPr id="4" name="Rectangle 3"/>
          <p:cNvSpPr/>
          <p:nvPr/>
        </p:nvSpPr>
        <p:spPr>
          <a:xfrm>
            <a:off x="1066800" y="228600"/>
            <a:ext cx="7848600" cy="1015663"/>
          </a:xfrm>
          <a:prstGeom prst="rect">
            <a:avLst/>
          </a:prstGeom>
        </p:spPr>
        <p:txBody>
          <a:bodyPr wrap="square">
            <a:spAutoFit/>
          </a:bodyPr>
          <a:lstStyle/>
          <a:p>
            <a:pPr algn="ctr">
              <a:defRPr sz="1680" b="1" i="0" u="none" strike="noStrike" kern="1200" baseline="0">
                <a:solidFill>
                  <a:srgbClr val="000000"/>
                </a:solidFill>
                <a:latin typeface="+mn-lt"/>
                <a:ea typeface="+mn-ea"/>
                <a:cs typeface="+mn-cs"/>
              </a:defRPr>
            </a:pPr>
            <a:r>
              <a:rPr lang="en-US" sz="2000" b="1" dirty="0" smtClean="0">
                <a:solidFill>
                  <a:srgbClr val="000000"/>
                </a:solidFill>
              </a:rPr>
              <a:t>2. Drug Courts Where </a:t>
            </a:r>
            <a:r>
              <a:rPr lang="en-US" sz="2000" b="1" dirty="0" smtClean="0">
                <a:solidFill>
                  <a:srgbClr val="000000"/>
                </a:solidFill>
                <a:latin typeface="+mn-lt"/>
              </a:rPr>
              <a:t>Participants are expected to have greater than 90 days clean (negative drug tests) before graduation </a:t>
            </a:r>
          </a:p>
          <a:p>
            <a:pPr algn="ctr">
              <a:defRPr sz="1680" b="1" i="0" u="none" strike="noStrike" kern="1200" baseline="0">
                <a:solidFill>
                  <a:srgbClr val="000000"/>
                </a:solidFill>
                <a:latin typeface="+mn-lt"/>
                <a:ea typeface="+mn-ea"/>
                <a:cs typeface="+mn-cs"/>
              </a:defRPr>
            </a:pPr>
            <a:r>
              <a:rPr lang="en-US" sz="2000" b="1" dirty="0" smtClean="0">
                <a:solidFill>
                  <a:srgbClr val="000000"/>
                </a:solidFill>
                <a:latin typeface="+mn-lt"/>
              </a:rPr>
              <a:t>Had </a:t>
            </a:r>
            <a:r>
              <a:rPr lang="en-US" sz="2000" b="1" u="sng" dirty="0" smtClean="0">
                <a:solidFill>
                  <a:srgbClr val="000000"/>
                </a:solidFill>
              </a:rPr>
              <a:t>164% greater reductions in recidivism</a:t>
            </a:r>
            <a:endParaRPr lang="en-US" sz="2000" b="1" u="sng" dirty="0">
              <a:solidFill>
                <a:srgbClr val="000000"/>
              </a:solidFill>
            </a:endParaRPr>
          </a:p>
        </p:txBody>
      </p:sp>
      <p:graphicFrame>
        <p:nvGraphicFramePr>
          <p:cNvPr id="5" name="Chart 4"/>
          <p:cNvGraphicFramePr/>
          <p:nvPr/>
        </p:nvGraphicFramePr>
        <p:xfrm>
          <a:off x="1524000" y="1676400"/>
          <a:ext cx="7162800" cy="4419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52600" y="171272"/>
            <a:ext cx="6400800" cy="1323439"/>
          </a:xfrm>
          <a:ln>
            <a:noFill/>
          </a:ln>
        </p:spPr>
        <p:txBody>
          <a:bodyPr wrap="square">
            <a:spAutoFit/>
          </a:bodyPr>
          <a:lstStyle/>
          <a:p>
            <a:pPr marL="54864">
              <a:spcBef>
                <a:spcPts val="1200"/>
              </a:spcBef>
              <a:spcAft>
                <a:spcPts val="600"/>
              </a:spcAft>
              <a:defRPr/>
            </a:pPr>
            <a:r>
              <a:rPr lang="en-US" sz="4400" b="0" dirty="0" smtClean="0">
                <a:latin typeface="Arial Rounded MT Bold" pitchFamily="34" charset="0"/>
                <a:cs typeface="Times New Roman" charset="0"/>
              </a:rPr>
              <a:t>Drug Court Top 10</a:t>
            </a:r>
            <a:br>
              <a:rPr lang="en-US" sz="4400" b="0" dirty="0" smtClean="0">
                <a:latin typeface="Arial Rounded MT Bold" pitchFamily="34" charset="0"/>
                <a:cs typeface="Times New Roman" charset="0"/>
              </a:rPr>
            </a:br>
            <a:r>
              <a:rPr lang="en-US" b="0" dirty="0" smtClean="0">
                <a:latin typeface="Arial Rounded MT Bold" pitchFamily="34" charset="0"/>
                <a:cs typeface="Times New Roman" charset="0"/>
              </a:rPr>
              <a:t>*Recidivism*</a:t>
            </a:r>
            <a:endParaRPr lang="en-US" sz="4400" b="0" dirty="0" smtClean="0">
              <a:latin typeface="Arial Rounded MT Bold" pitchFamily="34" charset="0"/>
              <a:cs typeface="Times New Roman" charset="0"/>
            </a:endParaRPr>
          </a:p>
        </p:txBody>
      </p:sp>
      <p:sp>
        <p:nvSpPr>
          <p:cNvPr id="6" name="Rectangle 2"/>
          <p:cNvSpPr txBox="1">
            <a:spLocks noChangeArrowheads="1"/>
          </p:cNvSpPr>
          <p:nvPr/>
        </p:nvSpPr>
        <p:spPr>
          <a:xfrm>
            <a:off x="1447800" y="1752600"/>
            <a:ext cx="7315200" cy="8382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5.   A representative from treatment attends drug court team meetings (</a:t>
            </a:r>
            <a:r>
              <a:rPr lang="en-US" sz="2400" b="1" i="1" dirty="0" err="1" smtClean="0">
                <a:solidFill>
                  <a:schemeClr val="accent3"/>
                </a:solidFill>
                <a:latin typeface="Arial" pitchFamily="34" charset="0"/>
                <a:ea typeface="+mj-ea"/>
                <a:cs typeface="Arial" pitchFamily="34" charset="0"/>
              </a:rPr>
              <a:t>staffings</a:t>
            </a:r>
            <a:r>
              <a:rPr lang="en-US" sz="2400" b="1" i="1" dirty="0" smtClean="0">
                <a:solidFill>
                  <a:schemeClr val="accent3"/>
                </a:solidFill>
                <a:latin typeface="Arial" pitchFamily="34" charset="0"/>
                <a:ea typeface="+mj-ea"/>
                <a:cs typeface="Arial" pitchFamily="34" charset="0"/>
              </a:rPr>
              <a:t>)</a:t>
            </a:r>
            <a:endParaRPr lang="en-US" sz="2400" b="1" i="1" dirty="0">
              <a:solidFill>
                <a:schemeClr val="accent3"/>
              </a:solidFill>
              <a:latin typeface="Arial" pitchFamily="34" charset="0"/>
              <a:ea typeface="+mj-ea"/>
              <a:cs typeface="Arial" pitchFamily="34" charset="0"/>
            </a:endParaRPr>
          </a:p>
        </p:txBody>
      </p:sp>
      <p:sp>
        <p:nvSpPr>
          <p:cNvPr id="10" name="Rectangle 2"/>
          <p:cNvSpPr txBox="1">
            <a:spLocks noChangeArrowheads="1"/>
          </p:cNvSpPr>
          <p:nvPr/>
        </p:nvSpPr>
        <p:spPr>
          <a:xfrm>
            <a:off x="1447800" y="2514600"/>
            <a:ext cx="7315200" cy="6096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4.  Treatment communicates with court via email</a:t>
            </a:r>
            <a:endParaRPr lang="en-US" sz="2400" b="1" i="1" dirty="0">
              <a:solidFill>
                <a:schemeClr val="accent3"/>
              </a:solidFill>
              <a:latin typeface="Arial" pitchFamily="34" charset="0"/>
              <a:ea typeface="+mj-ea"/>
              <a:cs typeface="Arial" pitchFamily="34" charset="0"/>
            </a:endParaRPr>
          </a:p>
        </p:txBody>
      </p:sp>
      <p:sp>
        <p:nvSpPr>
          <p:cNvPr id="11" name="Rectangle 2"/>
          <p:cNvSpPr txBox="1">
            <a:spLocks noChangeArrowheads="1"/>
          </p:cNvSpPr>
          <p:nvPr/>
        </p:nvSpPr>
        <p:spPr>
          <a:xfrm>
            <a:off x="1447800" y="3200400"/>
            <a:ext cx="7315200" cy="12954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3.  Judge spends an average of 3 minutes or greater per participant during status review hearings</a:t>
            </a:r>
            <a:endParaRPr lang="en-US" sz="2400" b="1" i="1" dirty="0">
              <a:solidFill>
                <a:schemeClr val="accent3"/>
              </a:solidFill>
              <a:latin typeface="Arial" pitchFamily="34" charset="0"/>
              <a:ea typeface="+mj-ea"/>
              <a:cs typeface="Arial" pitchFamily="34" charset="0"/>
            </a:endParaRPr>
          </a:p>
        </p:txBody>
      </p:sp>
      <p:sp>
        <p:nvSpPr>
          <p:cNvPr id="12" name="Rectangle 2"/>
          <p:cNvSpPr txBox="1">
            <a:spLocks noChangeArrowheads="1"/>
          </p:cNvSpPr>
          <p:nvPr/>
        </p:nvSpPr>
        <p:spPr>
          <a:xfrm>
            <a:off x="1447800" y="4572000"/>
            <a:ext cx="7315200" cy="11430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2.   Participants are expected to have greater than 90 days clean (negative drug tests) before graduation</a:t>
            </a:r>
            <a:endParaRPr lang="en-US" sz="2400" b="1" i="1" dirty="0">
              <a:solidFill>
                <a:schemeClr val="accent3"/>
              </a:solidFill>
              <a:latin typeface="Arial" pitchFamily="34" charset="0"/>
              <a:ea typeface="+mj-ea"/>
              <a:cs typeface="Arial" pitchFamily="34" charset="0"/>
            </a:endParaRPr>
          </a:p>
        </p:txBody>
      </p:sp>
      <p:sp>
        <p:nvSpPr>
          <p:cNvPr id="13" name="Rectangle 2"/>
          <p:cNvSpPr txBox="1">
            <a:spLocks noChangeArrowheads="1"/>
          </p:cNvSpPr>
          <p:nvPr/>
        </p:nvSpPr>
        <p:spPr>
          <a:xfrm>
            <a:off x="1447800" y="5791200"/>
            <a:ext cx="7315200" cy="8382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rgbClr val="FFFF00"/>
                </a:solidFill>
                <a:latin typeface="Arial" pitchFamily="34" charset="0"/>
                <a:ea typeface="+mj-ea"/>
                <a:cs typeface="Arial" pitchFamily="34" charset="0"/>
              </a:rPr>
              <a:t>1.   Program caseload (number of active participants) is less than 125</a:t>
            </a:r>
            <a:endParaRPr lang="en-US" sz="2400" b="1" i="1" dirty="0">
              <a:solidFill>
                <a:srgbClr val="FFFF00"/>
              </a:solidFill>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3675" y="6324600"/>
            <a:ext cx="4272323" cy="338554"/>
          </a:xfrm>
          <a:prstGeom prst="rect">
            <a:avLst/>
          </a:prstGeom>
          <a:noFill/>
        </p:spPr>
        <p:txBody>
          <a:bodyPr wrap="none">
            <a:spAutoFit/>
          </a:bodyPr>
          <a:lstStyle/>
          <a:p>
            <a:pPr>
              <a:defRPr/>
            </a:pPr>
            <a:r>
              <a:rPr lang="en-US" sz="1600" b="1" dirty="0" smtClean="0">
                <a:solidFill>
                  <a:schemeClr val="accent3"/>
                </a:solidFill>
              </a:rPr>
              <a:t>Note: </a:t>
            </a:r>
            <a:r>
              <a:rPr lang="en-US" sz="1600" b="1" dirty="0">
                <a:solidFill>
                  <a:schemeClr val="accent3"/>
                </a:solidFill>
              </a:rPr>
              <a:t>Difference is significant at </a:t>
            </a:r>
            <a:r>
              <a:rPr lang="en-US" sz="1600" b="1" i="1" dirty="0">
                <a:solidFill>
                  <a:schemeClr val="accent3"/>
                </a:solidFill>
              </a:rPr>
              <a:t>p</a:t>
            </a:r>
            <a:r>
              <a:rPr lang="en-US" sz="1600" b="1" dirty="0" smtClean="0">
                <a:solidFill>
                  <a:schemeClr val="accent3"/>
                </a:solidFill>
              </a:rPr>
              <a:t>&lt;.05 </a:t>
            </a:r>
            <a:endParaRPr lang="en-US" sz="1600" b="1" dirty="0">
              <a:solidFill>
                <a:schemeClr val="accent3"/>
              </a:solidFill>
            </a:endParaRPr>
          </a:p>
        </p:txBody>
      </p:sp>
      <p:sp>
        <p:nvSpPr>
          <p:cNvPr id="4" name="Rectangle 3"/>
          <p:cNvSpPr/>
          <p:nvPr/>
        </p:nvSpPr>
        <p:spPr>
          <a:xfrm>
            <a:off x="1066800" y="228600"/>
            <a:ext cx="7848600" cy="1077218"/>
          </a:xfrm>
          <a:prstGeom prst="rect">
            <a:avLst/>
          </a:prstGeom>
        </p:spPr>
        <p:txBody>
          <a:bodyPr wrap="square">
            <a:spAutoFit/>
          </a:bodyPr>
          <a:lstStyle/>
          <a:p>
            <a:pPr algn="ctr">
              <a:defRPr sz="1680" b="1" i="0" u="none" strike="noStrike" kern="1200" baseline="0">
                <a:solidFill>
                  <a:srgbClr val="000000"/>
                </a:solidFill>
                <a:latin typeface="+mn-lt"/>
                <a:ea typeface="+mn-ea"/>
                <a:cs typeface="+mn-cs"/>
              </a:defRPr>
            </a:pPr>
            <a:r>
              <a:rPr lang="en-US" sz="2400" b="1" dirty="0" smtClean="0">
                <a:solidFill>
                  <a:srgbClr val="000000"/>
                </a:solidFill>
              </a:rPr>
              <a:t>1.</a:t>
            </a:r>
            <a:r>
              <a:rPr lang="en-US" sz="2000" b="1" dirty="0" smtClean="0">
                <a:solidFill>
                  <a:srgbClr val="000000"/>
                </a:solidFill>
              </a:rPr>
              <a:t> Drug Courts with a </a:t>
            </a:r>
            <a:r>
              <a:rPr lang="en-US" sz="2000" b="1" dirty="0" smtClean="0">
                <a:solidFill>
                  <a:srgbClr val="000000"/>
                </a:solidFill>
                <a:latin typeface="+mn-lt"/>
              </a:rPr>
              <a:t>Program Caseload (Number of Active Participants) of less than 125 had </a:t>
            </a:r>
            <a:r>
              <a:rPr lang="en-US" sz="2000" b="1" dirty="0" smtClean="0">
                <a:solidFill>
                  <a:srgbClr val="000000"/>
                </a:solidFill>
              </a:rPr>
              <a:t/>
            </a:r>
            <a:br>
              <a:rPr lang="en-US" sz="2000" b="1" dirty="0" smtClean="0">
                <a:solidFill>
                  <a:srgbClr val="000000"/>
                </a:solidFill>
              </a:rPr>
            </a:br>
            <a:r>
              <a:rPr lang="en-US" sz="2000" b="1" u="sng" dirty="0" smtClean="0">
                <a:solidFill>
                  <a:srgbClr val="000000"/>
                </a:solidFill>
              </a:rPr>
              <a:t>567% greater reductions in recidivism</a:t>
            </a:r>
            <a:endParaRPr lang="en-US" sz="2000" b="1" u="sng" dirty="0">
              <a:solidFill>
                <a:srgbClr val="000000"/>
              </a:solidFill>
            </a:endParaRPr>
          </a:p>
        </p:txBody>
      </p:sp>
      <p:pic>
        <p:nvPicPr>
          <p:cNvPr id="244738" name="Picture 2"/>
          <p:cNvPicPr>
            <a:picLocks noChangeAspect="1" noChangeArrowheads="1"/>
          </p:cNvPicPr>
          <p:nvPr/>
        </p:nvPicPr>
        <p:blipFill>
          <a:blip r:embed="rId2" cstate="print"/>
          <a:srcRect/>
          <a:stretch>
            <a:fillRect/>
          </a:stretch>
        </p:blipFill>
        <p:spPr bwMode="auto">
          <a:xfrm>
            <a:off x="1295400" y="1524000"/>
            <a:ext cx="7707910"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3675" y="6324600"/>
            <a:ext cx="4272323" cy="338554"/>
          </a:xfrm>
          <a:prstGeom prst="rect">
            <a:avLst/>
          </a:prstGeom>
          <a:noFill/>
        </p:spPr>
        <p:txBody>
          <a:bodyPr wrap="none">
            <a:spAutoFit/>
          </a:bodyPr>
          <a:lstStyle/>
          <a:p>
            <a:pPr>
              <a:defRPr/>
            </a:pPr>
            <a:r>
              <a:rPr lang="en-US" sz="1600" b="1" dirty="0" smtClean="0">
                <a:solidFill>
                  <a:schemeClr val="accent3"/>
                </a:solidFill>
              </a:rPr>
              <a:t>Note: </a:t>
            </a:r>
            <a:r>
              <a:rPr lang="en-US" sz="1600" b="1" dirty="0">
                <a:solidFill>
                  <a:schemeClr val="accent3"/>
                </a:solidFill>
              </a:rPr>
              <a:t>Difference is significant at </a:t>
            </a:r>
            <a:r>
              <a:rPr lang="en-US" sz="1600" b="1" i="1" dirty="0">
                <a:solidFill>
                  <a:schemeClr val="accent3"/>
                </a:solidFill>
              </a:rPr>
              <a:t>p</a:t>
            </a:r>
            <a:r>
              <a:rPr lang="en-US" sz="1600" b="1" dirty="0" smtClean="0">
                <a:solidFill>
                  <a:schemeClr val="accent3"/>
                </a:solidFill>
              </a:rPr>
              <a:t>&lt;.05 </a:t>
            </a:r>
            <a:endParaRPr lang="en-US" sz="1600" b="1" dirty="0">
              <a:solidFill>
                <a:schemeClr val="accent3"/>
              </a:solidFill>
            </a:endParaRPr>
          </a:p>
        </p:txBody>
      </p:sp>
      <p:sp>
        <p:nvSpPr>
          <p:cNvPr id="4" name="Rectangle 3"/>
          <p:cNvSpPr/>
          <p:nvPr/>
        </p:nvSpPr>
        <p:spPr>
          <a:xfrm>
            <a:off x="1066800" y="228600"/>
            <a:ext cx="7848600" cy="1077218"/>
          </a:xfrm>
          <a:prstGeom prst="rect">
            <a:avLst/>
          </a:prstGeom>
        </p:spPr>
        <p:txBody>
          <a:bodyPr wrap="square">
            <a:spAutoFit/>
          </a:bodyPr>
          <a:lstStyle/>
          <a:p>
            <a:pPr algn="ctr">
              <a:defRPr sz="1680" b="1" i="0" u="none" strike="noStrike" kern="1200" baseline="0">
                <a:solidFill>
                  <a:srgbClr val="000000"/>
                </a:solidFill>
                <a:latin typeface="+mn-lt"/>
                <a:ea typeface="+mn-ea"/>
                <a:cs typeface="+mn-cs"/>
              </a:defRPr>
            </a:pPr>
            <a:r>
              <a:rPr lang="en-US" sz="2400" b="1" dirty="0" smtClean="0">
                <a:solidFill>
                  <a:srgbClr val="000000"/>
                </a:solidFill>
              </a:rPr>
              <a:t>1. </a:t>
            </a:r>
            <a:r>
              <a:rPr lang="en-US" sz="2000" b="1" dirty="0" smtClean="0">
                <a:solidFill>
                  <a:srgbClr val="000000"/>
                </a:solidFill>
              </a:rPr>
              <a:t>Drug Courts with a </a:t>
            </a:r>
            <a:r>
              <a:rPr lang="en-US" sz="2000" b="1" dirty="0" smtClean="0">
                <a:solidFill>
                  <a:srgbClr val="000000"/>
                </a:solidFill>
                <a:latin typeface="+mn-lt"/>
              </a:rPr>
              <a:t>Program Caseload (Number of Active Participants) of less than 125 had </a:t>
            </a:r>
            <a:r>
              <a:rPr lang="en-US" sz="2000" b="1" dirty="0" smtClean="0">
                <a:solidFill>
                  <a:srgbClr val="000000"/>
                </a:solidFill>
              </a:rPr>
              <a:t/>
            </a:r>
            <a:br>
              <a:rPr lang="en-US" sz="2000" b="1" dirty="0" smtClean="0">
                <a:solidFill>
                  <a:srgbClr val="000000"/>
                </a:solidFill>
              </a:rPr>
            </a:br>
            <a:r>
              <a:rPr lang="en-US" sz="2000" b="1" u="sng" dirty="0" smtClean="0">
                <a:solidFill>
                  <a:srgbClr val="000000"/>
                </a:solidFill>
              </a:rPr>
              <a:t>567% greater reductions in recidivism</a:t>
            </a:r>
            <a:endParaRPr lang="en-US" sz="2000" b="1" u="sng" dirty="0">
              <a:solidFill>
                <a:srgbClr val="000000"/>
              </a:solidFill>
            </a:endParaRPr>
          </a:p>
        </p:txBody>
      </p:sp>
      <p:pic>
        <p:nvPicPr>
          <p:cNvPr id="245762" name="Picture 2"/>
          <p:cNvPicPr>
            <a:picLocks noChangeAspect="1" noChangeArrowheads="1"/>
          </p:cNvPicPr>
          <p:nvPr/>
        </p:nvPicPr>
        <p:blipFill>
          <a:blip r:embed="rId2" cstate="print"/>
          <a:srcRect/>
          <a:stretch>
            <a:fillRect/>
          </a:stretch>
        </p:blipFill>
        <p:spPr bwMode="auto">
          <a:xfrm>
            <a:off x="1295400" y="1524000"/>
            <a:ext cx="7736314"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1447800"/>
            <a:ext cx="7086600" cy="523220"/>
          </a:xfrm>
          <a:prstGeom prst="rect">
            <a:avLst/>
          </a:prstGeom>
          <a:noFill/>
        </p:spPr>
        <p:txBody>
          <a:bodyPr wrap="square">
            <a:spAutoFit/>
          </a:bodyPr>
          <a:lstStyle/>
          <a:p>
            <a:pPr>
              <a:defRPr/>
            </a:pPr>
            <a:r>
              <a:rPr lang="en-US" sz="2800" b="1" dirty="0" smtClean="0">
                <a:solidFill>
                  <a:schemeClr val="accent3"/>
                </a:solidFill>
                <a:latin typeface="+mn-lt"/>
              </a:rPr>
              <a:t>In larger drug courts:</a:t>
            </a:r>
            <a:endParaRPr lang="en-US" sz="2800" b="1" dirty="0">
              <a:solidFill>
                <a:schemeClr val="accent3"/>
              </a:solidFill>
              <a:latin typeface="+mn-lt"/>
            </a:endParaRPr>
          </a:p>
        </p:txBody>
      </p:sp>
      <p:sp>
        <p:nvSpPr>
          <p:cNvPr id="4" name="Rectangle 3"/>
          <p:cNvSpPr/>
          <p:nvPr/>
        </p:nvSpPr>
        <p:spPr>
          <a:xfrm>
            <a:off x="1066800" y="228600"/>
            <a:ext cx="7848600" cy="1077218"/>
          </a:xfrm>
          <a:prstGeom prst="rect">
            <a:avLst/>
          </a:prstGeom>
        </p:spPr>
        <p:txBody>
          <a:bodyPr wrap="square">
            <a:spAutoFit/>
          </a:bodyPr>
          <a:lstStyle/>
          <a:p>
            <a:pPr algn="ctr">
              <a:defRPr sz="1680" b="1" i="0" u="none" strike="noStrike" kern="1200" baseline="0">
                <a:solidFill>
                  <a:srgbClr val="000000"/>
                </a:solidFill>
                <a:latin typeface="+mn-lt"/>
                <a:ea typeface="+mn-ea"/>
                <a:cs typeface="+mn-cs"/>
              </a:defRPr>
            </a:pPr>
            <a:r>
              <a:rPr lang="en-US" sz="2400" b="1" dirty="0" smtClean="0">
                <a:solidFill>
                  <a:srgbClr val="000000"/>
                </a:solidFill>
              </a:rPr>
              <a:t>1. </a:t>
            </a:r>
            <a:r>
              <a:rPr lang="en-US" sz="2000" b="1" dirty="0" smtClean="0">
                <a:solidFill>
                  <a:srgbClr val="000000"/>
                </a:solidFill>
              </a:rPr>
              <a:t>Drug Courts with a </a:t>
            </a:r>
            <a:r>
              <a:rPr lang="en-US" sz="2000" b="1" dirty="0" smtClean="0">
                <a:solidFill>
                  <a:srgbClr val="000000"/>
                </a:solidFill>
                <a:latin typeface="+mn-lt"/>
              </a:rPr>
              <a:t>Program Caseload (Number of Active Participants) of less than 125 had </a:t>
            </a:r>
            <a:r>
              <a:rPr lang="en-US" sz="2000" b="1" dirty="0" smtClean="0">
                <a:solidFill>
                  <a:srgbClr val="000000"/>
                </a:solidFill>
              </a:rPr>
              <a:t/>
            </a:r>
            <a:br>
              <a:rPr lang="en-US" sz="2000" b="1" dirty="0" smtClean="0">
                <a:solidFill>
                  <a:srgbClr val="000000"/>
                </a:solidFill>
              </a:rPr>
            </a:br>
            <a:r>
              <a:rPr lang="en-US" sz="2000" b="1" u="sng" dirty="0" smtClean="0">
                <a:solidFill>
                  <a:srgbClr val="000000"/>
                </a:solidFill>
              </a:rPr>
              <a:t>567% greater reductions in recidivism</a:t>
            </a:r>
            <a:endParaRPr lang="en-US" sz="2000" b="1" u="sng" dirty="0">
              <a:solidFill>
                <a:srgbClr val="000000"/>
              </a:solidFill>
            </a:endParaRPr>
          </a:p>
        </p:txBody>
      </p:sp>
      <p:sp>
        <p:nvSpPr>
          <p:cNvPr id="5" name="TextBox 4"/>
          <p:cNvSpPr txBox="1"/>
          <p:nvPr/>
        </p:nvSpPr>
        <p:spPr>
          <a:xfrm>
            <a:off x="1524000" y="1921907"/>
            <a:ext cx="7467600" cy="4555093"/>
          </a:xfrm>
          <a:prstGeom prst="rect">
            <a:avLst/>
          </a:prstGeom>
          <a:noFill/>
        </p:spPr>
        <p:txBody>
          <a:bodyPr wrap="square">
            <a:spAutoFit/>
          </a:bodyPr>
          <a:lstStyle/>
          <a:p>
            <a:pPr marL="342900" indent="-342900">
              <a:spcBef>
                <a:spcPts val="600"/>
              </a:spcBef>
              <a:spcAft>
                <a:spcPts val="600"/>
              </a:spcAft>
              <a:buFont typeface="Arial" pitchFamily="34" charset="0"/>
              <a:buChar char="•"/>
              <a:defRPr/>
            </a:pPr>
            <a:r>
              <a:rPr lang="en-US" sz="2000" b="1" dirty="0" smtClean="0">
                <a:solidFill>
                  <a:schemeClr val="accent3"/>
                </a:solidFill>
                <a:latin typeface="+mn-lt"/>
              </a:rPr>
              <a:t>The Judge spent less time per participant in court (nearly half the time)</a:t>
            </a:r>
          </a:p>
          <a:p>
            <a:pPr marL="342900" indent="-342900">
              <a:spcBef>
                <a:spcPts val="600"/>
              </a:spcBef>
              <a:spcAft>
                <a:spcPts val="600"/>
              </a:spcAft>
              <a:buFont typeface="Arial" pitchFamily="34" charset="0"/>
              <a:buChar char="•"/>
              <a:defRPr/>
            </a:pPr>
            <a:r>
              <a:rPr lang="en-US" sz="2000" b="1" dirty="0" err="1" smtClean="0">
                <a:solidFill>
                  <a:schemeClr val="accent3"/>
                </a:solidFill>
                <a:latin typeface="+mn-lt"/>
              </a:rPr>
              <a:t>Tx</a:t>
            </a:r>
            <a:r>
              <a:rPr lang="en-US" sz="2000" b="1" dirty="0" smtClean="0">
                <a:solidFill>
                  <a:schemeClr val="accent3"/>
                </a:solidFill>
                <a:latin typeface="+mn-lt"/>
              </a:rPr>
              <a:t> and LE were less likely to attend </a:t>
            </a:r>
            <a:r>
              <a:rPr lang="en-US" sz="2000" b="1" dirty="0" err="1" smtClean="0">
                <a:solidFill>
                  <a:schemeClr val="accent3"/>
                </a:solidFill>
                <a:latin typeface="+mn-lt"/>
              </a:rPr>
              <a:t>staffings</a:t>
            </a:r>
            <a:endParaRPr lang="en-US" sz="2000" b="1" dirty="0" smtClean="0">
              <a:solidFill>
                <a:schemeClr val="accent3"/>
              </a:solidFill>
              <a:latin typeface="+mn-lt"/>
            </a:endParaRPr>
          </a:p>
          <a:p>
            <a:pPr marL="749300" indent="-749300">
              <a:spcBef>
                <a:spcPts val="600"/>
              </a:spcBef>
              <a:spcAft>
                <a:spcPts val="600"/>
              </a:spcAft>
              <a:defRPr/>
            </a:pPr>
            <a:r>
              <a:rPr lang="en-US" sz="2000" b="1" dirty="0" smtClean="0">
                <a:solidFill>
                  <a:schemeClr val="accent3"/>
                </a:solidFill>
                <a:latin typeface="+mn-lt"/>
              </a:rPr>
              <a:t>           (</a:t>
            </a:r>
            <a:r>
              <a:rPr lang="en-US" sz="2000" b="1" dirty="0" smtClean="0">
                <a:solidFill>
                  <a:schemeClr val="accent3"/>
                </a:solidFill>
              </a:rPr>
              <a:t>All team members were less likely to attend </a:t>
            </a:r>
            <a:r>
              <a:rPr lang="en-US" sz="2000" b="1" dirty="0" err="1" smtClean="0">
                <a:solidFill>
                  <a:schemeClr val="accent3"/>
                </a:solidFill>
              </a:rPr>
              <a:t>staffings</a:t>
            </a:r>
            <a:r>
              <a:rPr lang="en-US" sz="2000" b="1" dirty="0" smtClean="0">
                <a:solidFill>
                  <a:schemeClr val="accent3"/>
                </a:solidFill>
              </a:rPr>
              <a:t>)</a:t>
            </a:r>
            <a:endParaRPr lang="en-US" sz="2000" b="1" dirty="0" smtClean="0">
              <a:solidFill>
                <a:schemeClr val="accent3"/>
              </a:solidFill>
              <a:latin typeface="+mn-lt"/>
            </a:endParaRPr>
          </a:p>
          <a:p>
            <a:pPr marL="342900" indent="-342900">
              <a:spcBef>
                <a:spcPts val="600"/>
              </a:spcBef>
              <a:spcAft>
                <a:spcPts val="600"/>
              </a:spcAft>
              <a:buFont typeface="Arial" pitchFamily="34" charset="0"/>
              <a:buChar char="•"/>
              <a:defRPr/>
            </a:pPr>
            <a:r>
              <a:rPr lang="en-US" sz="2000" b="1" dirty="0" err="1" smtClean="0">
                <a:solidFill>
                  <a:schemeClr val="accent3"/>
                </a:solidFill>
                <a:latin typeface="+mn-lt"/>
              </a:rPr>
              <a:t>Tx</a:t>
            </a:r>
            <a:r>
              <a:rPr lang="en-US" sz="2000" b="1" dirty="0" smtClean="0">
                <a:solidFill>
                  <a:schemeClr val="accent3"/>
                </a:solidFill>
                <a:latin typeface="+mn-lt"/>
              </a:rPr>
              <a:t> and LE was were less likely to attend court hearings</a:t>
            </a:r>
          </a:p>
          <a:p>
            <a:pPr marL="342900" indent="-342900">
              <a:spcBef>
                <a:spcPts val="600"/>
              </a:spcBef>
              <a:spcAft>
                <a:spcPts val="600"/>
              </a:spcAft>
              <a:buFont typeface="Arial" pitchFamily="34" charset="0"/>
              <a:buChar char="•"/>
              <a:defRPr/>
            </a:pPr>
            <a:r>
              <a:rPr lang="en-US" sz="2000" b="1" dirty="0" err="1" smtClean="0">
                <a:solidFill>
                  <a:schemeClr val="accent3"/>
                </a:solidFill>
                <a:latin typeface="+mn-lt"/>
              </a:rPr>
              <a:t>Tx</a:t>
            </a:r>
            <a:r>
              <a:rPr lang="en-US" sz="2000" b="1" dirty="0" smtClean="0">
                <a:solidFill>
                  <a:schemeClr val="accent3"/>
                </a:solidFill>
                <a:latin typeface="+mn-lt"/>
              </a:rPr>
              <a:t> was less likely to communicate with the court through email</a:t>
            </a:r>
          </a:p>
          <a:p>
            <a:pPr marL="342900" indent="-342900">
              <a:spcBef>
                <a:spcPts val="600"/>
              </a:spcBef>
              <a:spcAft>
                <a:spcPts val="600"/>
              </a:spcAft>
              <a:buFont typeface="Arial" pitchFamily="34" charset="0"/>
              <a:buChar char="•"/>
              <a:defRPr/>
            </a:pPr>
            <a:r>
              <a:rPr lang="en-US" sz="2000" b="1" dirty="0" smtClean="0">
                <a:solidFill>
                  <a:schemeClr val="accent3"/>
                </a:solidFill>
                <a:latin typeface="+mn-lt"/>
              </a:rPr>
              <a:t>Greater number of </a:t>
            </a:r>
            <a:r>
              <a:rPr lang="en-US" sz="2000" b="1" dirty="0" err="1" smtClean="0">
                <a:solidFill>
                  <a:schemeClr val="accent3"/>
                </a:solidFill>
                <a:latin typeface="+mn-lt"/>
              </a:rPr>
              <a:t>Tx</a:t>
            </a:r>
            <a:r>
              <a:rPr lang="en-US" sz="2000" b="1" dirty="0" smtClean="0">
                <a:solidFill>
                  <a:schemeClr val="accent3"/>
                </a:solidFill>
                <a:latin typeface="+mn-lt"/>
              </a:rPr>
              <a:t> agencies  (8 </a:t>
            </a:r>
            <a:r>
              <a:rPr lang="en-US" sz="2000" b="1" dirty="0" err="1" smtClean="0">
                <a:solidFill>
                  <a:schemeClr val="accent3"/>
                </a:solidFill>
                <a:latin typeface="+mn-lt"/>
              </a:rPr>
              <a:t>vs</a:t>
            </a:r>
            <a:r>
              <a:rPr lang="en-US" sz="2000" b="1" dirty="0" smtClean="0">
                <a:solidFill>
                  <a:schemeClr val="accent3"/>
                </a:solidFill>
                <a:latin typeface="+mn-lt"/>
              </a:rPr>
              <a:t> 3)</a:t>
            </a:r>
          </a:p>
          <a:p>
            <a:pPr marL="342900" indent="-342900">
              <a:spcBef>
                <a:spcPts val="600"/>
              </a:spcBef>
              <a:spcAft>
                <a:spcPts val="600"/>
              </a:spcAft>
              <a:buFont typeface="Arial" pitchFamily="34" charset="0"/>
              <a:buChar char="•"/>
              <a:defRPr/>
            </a:pPr>
            <a:r>
              <a:rPr lang="en-US" sz="2000" b="1" dirty="0" smtClean="0">
                <a:solidFill>
                  <a:schemeClr val="accent3"/>
                </a:solidFill>
                <a:latin typeface="+mn-lt"/>
              </a:rPr>
              <a:t>Drug tests were less frequent</a:t>
            </a:r>
          </a:p>
          <a:p>
            <a:pPr marL="342900" indent="-342900">
              <a:spcBef>
                <a:spcPts val="600"/>
              </a:spcBef>
              <a:spcAft>
                <a:spcPts val="600"/>
              </a:spcAft>
              <a:buFont typeface="Arial" pitchFamily="34" charset="0"/>
              <a:buChar char="•"/>
              <a:defRPr/>
            </a:pPr>
            <a:r>
              <a:rPr lang="en-US" sz="2000" b="1" dirty="0" smtClean="0">
                <a:solidFill>
                  <a:schemeClr val="accent3"/>
                </a:solidFill>
                <a:latin typeface="+mn-lt"/>
              </a:rPr>
              <a:t>Team members were less likely to be trained</a:t>
            </a:r>
            <a:endParaRPr lang="en-US" sz="2000" b="1" dirty="0">
              <a:solidFill>
                <a:schemeClr val="accent3"/>
              </a:solidFill>
              <a:latin typeface="+mn-lt"/>
            </a:endParaRPr>
          </a:p>
        </p:txBody>
      </p:sp>
      <p:sp>
        <p:nvSpPr>
          <p:cNvPr id="6" name="Rectangle 5"/>
          <p:cNvSpPr/>
          <p:nvPr/>
        </p:nvSpPr>
        <p:spPr>
          <a:xfrm>
            <a:off x="1371600" y="6488668"/>
            <a:ext cx="7086600" cy="369332"/>
          </a:xfrm>
          <a:prstGeom prst="rect">
            <a:avLst/>
          </a:prstGeom>
        </p:spPr>
        <p:txBody>
          <a:bodyPr wrap="square">
            <a:spAutoFit/>
          </a:bodyPr>
          <a:lstStyle/>
          <a:p>
            <a:r>
              <a:rPr lang="en-US" sz="1800" b="1" dirty="0" smtClean="0">
                <a:solidFill>
                  <a:schemeClr val="accent3"/>
                </a:solidFill>
              </a:rPr>
              <a:t>*All findings above were statistically significant (</a:t>
            </a:r>
            <a:r>
              <a:rPr lang="en-US" sz="1800" b="1" i="1" dirty="0" smtClean="0">
                <a:solidFill>
                  <a:schemeClr val="accent3"/>
                </a:solidFill>
              </a:rPr>
              <a:t>p &lt; .05)</a:t>
            </a:r>
            <a:endParaRPr lang="en-US" sz="1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62805"/>
            <a:ext cx="7543800" cy="1384995"/>
          </a:xfrm>
          <a:prstGeom prst="rect">
            <a:avLst/>
          </a:prstGeom>
          <a:noFill/>
        </p:spPr>
        <p:txBody>
          <a:bodyPr wrap="square">
            <a:spAutoFit/>
          </a:bodyPr>
          <a:lstStyle/>
          <a:p>
            <a:pPr>
              <a:defRPr/>
            </a:pPr>
            <a:r>
              <a:rPr lang="en-US" sz="2800" b="1" dirty="0" smtClean="0">
                <a:solidFill>
                  <a:schemeClr val="tx1"/>
                </a:solidFill>
                <a:latin typeface="+mn-lt"/>
              </a:rPr>
              <a:t>When drug courts hit 125 participants or greater they should ensure they have the ability to continue to deliver best practices:</a:t>
            </a:r>
            <a:endParaRPr lang="en-US" sz="2800" b="1" dirty="0">
              <a:solidFill>
                <a:schemeClr val="tx1"/>
              </a:solidFill>
              <a:latin typeface="+mn-lt"/>
            </a:endParaRPr>
          </a:p>
        </p:txBody>
      </p:sp>
      <p:sp>
        <p:nvSpPr>
          <p:cNvPr id="5" name="TextBox 4"/>
          <p:cNvSpPr txBox="1"/>
          <p:nvPr/>
        </p:nvSpPr>
        <p:spPr>
          <a:xfrm>
            <a:off x="1143000" y="1524000"/>
            <a:ext cx="7848600" cy="5324535"/>
          </a:xfrm>
          <a:prstGeom prst="rect">
            <a:avLst/>
          </a:prstGeom>
          <a:noFill/>
        </p:spPr>
        <p:txBody>
          <a:bodyPr wrap="square">
            <a:spAutoFit/>
          </a:bodyPr>
          <a:lstStyle/>
          <a:p>
            <a:pPr marL="342900" indent="-342900">
              <a:spcBef>
                <a:spcPts val="600"/>
              </a:spcBef>
              <a:spcAft>
                <a:spcPts val="600"/>
              </a:spcAft>
              <a:buFont typeface="Arial" pitchFamily="34" charset="0"/>
              <a:buChar char="•"/>
              <a:defRPr/>
            </a:pPr>
            <a:r>
              <a:rPr lang="en-US" sz="2000" b="1" dirty="0" smtClean="0">
                <a:solidFill>
                  <a:schemeClr val="accent3"/>
                </a:solidFill>
                <a:latin typeface="+mn-lt"/>
              </a:rPr>
              <a:t>The Judge should continue to spend at least 3 minutes per participant during status review hearings</a:t>
            </a:r>
          </a:p>
          <a:p>
            <a:pPr marL="342900" indent="-342900">
              <a:spcBef>
                <a:spcPts val="600"/>
              </a:spcBef>
              <a:spcAft>
                <a:spcPts val="600"/>
              </a:spcAft>
              <a:buFont typeface="Arial" pitchFamily="34" charset="0"/>
              <a:buChar char="•"/>
              <a:defRPr/>
            </a:pPr>
            <a:r>
              <a:rPr lang="en-US" sz="2000" b="1" dirty="0" smtClean="0">
                <a:solidFill>
                  <a:schemeClr val="accent3"/>
                </a:solidFill>
                <a:latin typeface="+mn-lt"/>
              </a:rPr>
              <a:t>All team members must continue to attend all status hearings (including treatment and law enforcement)</a:t>
            </a:r>
          </a:p>
          <a:p>
            <a:pPr marL="342900" indent="-342900">
              <a:spcBef>
                <a:spcPts val="600"/>
              </a:spcBef>
              <a:spcAft>
                <a:spcPts val="600"/>
              </a:spcAft>
              <a:buFont typeface="Arial" pitchFamily="34" charset="0"/>
              <a:buChar char="•"/>
              <a:defRPr/>
            </a:pPr>
            <a:r>
              <a:rPr lang="en-US" sz="2000" b="1" dirty="0" smtClean="0">
                <a:solidFill>
                  <a:schemeClr val="accent3"/>
                </a:solidFill>
              </a:rPr>
              <a:t>All team members must continue to attend all staffings  (including treatment and law enforcement)</a:t>
            </a:r>
          </a:p>
          <a:p>
            <a:pPr marL="342900" indent="-342900">
              <a:spcBef>
                <a:spcPts val="600"/>
              </a:spcBef>
              <a:spcAft>
                <a:spcPts val="600"/>
              </a:spcAft>
              <a:buFont typeface="Arial" pitchFamily="34" charset="0"/>
              <a:buChar char="•"/>
              <a:defRPr/>
            </a:pPr>
            <a:r>
              <a:rPr lang="en-US" sz="2000" b="1" dirty="0" err="1" smtClean="0">
                <a:solidFill>
                  <a:schemeClr val="accent3"/>
                </a:solidFill>
                <a:latin typeface="+mn-lt"/>
              </a:rPr>
              <a:t>Tx</a:t>
            </a:r>
            <a:r>
              <a:rPr lang="en-US" sz="2000" b="1" dirty="0" smtClean="0">
                <a:solidFill>
                  <a:schemeClr val="accent3"/>
                </a:solidFill>
                <a:latin typeface="+mn-lt"/>
              </a:rPr>
              <a:t> must continue to communicate with the court through email</a:t>
            </a:r>
          </a:p>
          <a:p>
            <a:pPr marL="342900" indent="-342900">
              <a:spcBef>
                <a:spcPts val="600"/>
              </a:spcBef>
              <a:spcAft>
                <a:spcPts val="600"/>
              </a:spcAft>
              <a:buFont typeface="Arial" pitchFamily="34" charset="0"/>
              <a:buChar char="•"/>
              <a:defRPr/>
            </a:pPr>
            <a:r>
              <a:rPr lang="en-US" sz="2000" b="1" dirty="0" smtClean="0">
                <a:solidFill>
                  <a:schemeClr val="accent3"/>
                </a:solidFill>
                <a:latin typeface="+mn-lt"/>
              </a:rPr>
              <a:t>Coordinate and overseen treatment  with a single agency or provider (particularly if there are multiple agencies providing treatment)</a:t>
            </a:r>
          </a:p>
          <a:p>
            <a:pPr marL="342900" indent="-342900">
              <a:spcBef>
                <a:spcPts val="600"/>
              </a:spcBef>
              <a:spcAft>
                <a:spcPts val="600"/>
              </a:spcAft>
              <a:buFont typeface="Arial" pitchFamily="34" charset="0"/>
              <a:buChar char="•"/>
              <a:defRPr/>
            </a:pPr>
            <a:r>
              <a:rPr lang="en-US" sz="2000" b="1" dirty="0" smtClean="0">
                <a:solidFill>
                  <a:schemeClr val="accent3"/>
                </a:solidFill>
                <a:latin typeface="+mn-lt"/>
              </a:rPr>
              <a:t>Drug tests must continue at least two times per week</a:t>
            </a:r>
          </a:p>
          <a:p>
            <a:pPr marL="342900" indent="-342900">
              <a:spcBef>
                <a:spcPts val="600"/>
              </a:spcBef>
              <a:spcAft>
                <a:spcPts val="600"/>
              </a:spcAft>
              <a:buFont typeface="Arial" pitchFamily="34" charset="0"/>
              <a:buChar char="•"/>
              <a:defRPr/>
            </a:pPr>
            <a:r>
              <a:rPr lang="en-US" sz="2000" b="1" dirty="0" smtClean="0">
                <a:solidFill>
                  <a:schemeClr val="accent3"/>
                </a:solidFill>
                <a:latin typeface="+mn-lt"/>
              </a:rPr>
              <a:t>Team members must receiver regular training in the drug court model and related topics</a:t>
            </a:r>
            <a:endParaRPr lang="en-US" sz="2000" b="1" dirty="0">
              <a:solidFill>
                <a:schemeClr val="accent3"/>
              </a:solidFill>
              <a:latin typeface="+mn-l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52600" y="171272"/>
            <a:ext cx="6400800" cy="1323439"/>
          </a:xfrm>
          <a:ln>
            <a:noFill/>
          </a:ln>
        </p:spPr>
        <p:txBody>
          <a:bodyPr wrap="square">
            <a:spAutoFit/>
          </a:bodyPr>
          <a:lstStyle/>
          <a:p>
            <a:pPr marL="54864">
              <a:spcBef>
                <a:spcPts val="1200"/>
              </a:spcBef>
              <a:spcAft>
                <a:spcPts val="600"/>
              </a:spcAft>
              <a:defRPr/>
            </a:pPr>
            <a:r>
              <a:rPr lang="en-US" sz="4400" b="0" dirty="0" smtClean="0">
                <a:latin typeface="Arial Rounded MT Bold" pitchFamily="34" charset="0"/>
                <a:cs typeface="Times New Roman" charset="0"/>
              </a:rPr>
              <a:t>Drug Court Top 10</a:t>
            </a:r>
            <a:br>
              <a:rPr lang="en-US" sz="4400" b="0" dirty="0" smtClean="0">
                <a:latin typeface="Arial Rounded MT Bold" pitchFamily="34" charset="0"/>
                <a:cs typeface="Times New Roman" charset="0"/>
              </a:rPr>
            </a:br>
            <a:r>
              <a:rPr lang="en-US" b="0" dirty="0" smtClean="0">
                <a:latin typeface="Arial Rounded MT Bold" pitchFamily="34" charset="0"/>
                <a:cs typeface="Times New Roman" charset="0"/>
              </a:rPr>
              <a:t>*Cost Savings*</a:t>
            </a:r>
            <a:endParaRPr lang="en-US" sz="4400" b="0" dirty="0" smtClean="0">
              <a:latin typeface="Arial Rounded MT Bold" pitchFamily="34" charset="0"/>
              <a:cs typeface="Times New Roman" charset="0"/>
            </a:endParaRPr>
          </a:p>
        </p:txBody>
      </p:sp>
      <p:sp>
        <p:nvSpPr>
          <p:cNvPr id="4" name="Rectangle 2"/>
          <p:cNvSpPr txBox="1">
            <a:spLocks noChangeArrowheads="1"/>
          </p:cNvSpPr>
          <p:nvPr/>
        </p:nvSpPr>
        <p:spPr>
          <a:xfrm>
            <a:off x="1447800" y="1752600"/>
            <a:ext cx="7315200" cy="6858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10. Law enforcement attends court sessions</a:t>
            </a:r>
            <a:endParaRPr lang="en-US" sz="2400" b="1" i="1" dirty="0">
              <a:solidFill>
                <a:schemeClr val="accent3"/>
              </a:solidFill>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3675" y="6324600"/>
            <a:ext cx="4211409" cy="338554"/>
          </a:xfrm>
          <a:prstGeom prst="rect">
            <a:avLst/>
          </a:prstGeom>
          <a:noFill/>
        </p:spPr>
        <p:txBody>
          <a:bodyPr wrap="none">
            <a:spAutoFit/>
          </a:bodyPr>
          <a:lstStyle/>
          <a:p>
            <a:pPr>
              <a:defRPr/>
            </a:pPr>
            <a:r>
              <a:rPr lang="en-US" sz="1600" b="1" dirty="0" smtClean="0">
                <a:solidFill>
                  <a:schemeClr val="accent3"/>
                </a:solidFill>
              </a:rPr>
              <a:t>Note: </a:t>
            </a:r>
            <a:r>
              <a:rPr lang="en-US" sz="1600" b="1" dirty="0">
                <a:solidFill>
                  <a:schemeClr val="accent3"/>
                </a:solidFill>
              </a:rPr>
              <a:t>Difference is significant at </a:t>
            </a:r>
            <a:r>
              <a:rPr lang="en-US" sz="1600" b="1" i="1" dirty="0">
                <a:solidFill>
                  <a:schemeClr val="accent3"/>
                </a:solidFill>
              </a:rPr>
              <a:t>p</a:t>
            </a:r>
            <a:r>
              <a:rPr lang="en-US" sz="1600" b="1" dirty="0" smtClean="0">
                <a:solidFill>
                  <a:schemeClr val="accent3"/>
                </a:solidFill>
              </a:rPr>
              <a:t>&lt;.05</a:t>
            </a:r>
            <a:endParaRPr lang="en-US" sz="1600" b="1" dirty="0">
              <a:solidFill>
                <a:schemeClr val="accent3"/>
              </a:solidFill>
            </a:endParaRPr>
          </a:p>
        </p:txBody>
      </p:sp>
      <p:sp>
        <p:nvSpPr>
          <p:cNvPr id="4" name="Rectangle 3"/>
          <p:cNvSpPr/>
          <p:nvPr/>
        </p:nvSpPr>
        <p:spPr>
          <a:xfrm>
            <a:off x="1066800" y="228600"/>
            <a:ext cx="7848600" cy="1077218"/>
          </a:xfrm>
          <a:prstGeom prst="rect">
            <a:avLst/>
          </a:prstGeom>
        </p:spPr>
        <p:txBody>
          <a:bodyPr wrap="square">
            <a:spAutoFit/>
          </a:bodyPr>
          <a:lstStyle/>
          <a:p>
            <a:pPr algn="ctr">
              <a:defRPr sz="1680" b="1" i="0" u="none" strike="noStrike" kern="1200" baseline="0">
                <a:solidFill>
                  <a:srgbClr val="000000"/>
                </a:solidFill>
                <a:latin typeface="+mn-lt"/>
                <a:ea typeface="+mn-ea"/>
                <a:cs typeface="+mn-cs"/>
              </a:defRPr>
            </a:pPr>
            <a:r>
              <a:rPr lang="en-US" sz="2400" b="1" dirty="0" smtClean="0">
                <a:solidFill>
                  <a:srgbClr val="000000"/>
                </a:solidFill>
              </a:rPr>
              <a:t>10.</a:t>
            </a:r>
            <a:r>
              <a:rPr lang="en-US" sz="2000" b="1" dirty="0" smtClean="0">
                <a:solidFill>
                  <a:srgbClr val="000000"/>
                </a:solidFill>
              </a:rPr>
              <a:t> Drug </a:t>
            </a:r>
            <a:r>
              <a:rPr lang="en-US" sz="2000" b="1" dirty="0" smtClean="0">
                <a:solidFill>
                  <a:srgbClr val="000000"/>
                </a:solidFill>
                <a:latin typeface="+mn-lt"/>
              </a:rPr>
              <a:t>Courts Where Law Enforcement attends </a:t>
            </a:r>
          </a:p>
          <a:p>
            <a:pPr algn="ctr">
              <a:defRPr sz="1680" b="1" i="0" u="none" strike="noStrike" kern="1200" baseline="0">
                <a:solidFill>
                  <a:srgbClr val="000000"/>
                </a:solidFill>
                <a:latin typeface="+mn-lt"/>
                <a:ea typeface="+mn-ea"/>
                <a:cs typeface="+mn-cs"/>
              </a:defRPr>
            </a:pPr>
            <a:r>
              <a:rPr lang="en-US" sz="2000" b="1" dirty="0" smtClean="0">
                <a:solidFill>
                  <a:srgbClr val="000000"/>
                </a:solidFill>
                <a:latin typeface="+mn-lt"/>
              </a:rPr>
              <a:t>court sessions had </a:t>
            </a:r>
            <a:r>
              <a:rPr lang="en-US" sz="2000" b="1" dirty="0" smtClean="0">
                <a:solidFill>
                  <a:srgbClr val="000000"/>
                </a:solidFill>
              </a:rPr>
              <a:t/>
            </a:r>
            <a:br>
              <a:rPr lang="en-US" sz="2000" b="1" dirty="0" smtClean="0">
                <a:solidFill>
                  <a:srgbClr val="000000"/>
                </a:solidFill>
              </a:rPr>
            </a:br>
            <a:r>
              <a:rPr lang="en-US" sz="2000" b="1" u="sng" dirty="0" smtClean="0">
                <a:solidFill>
                  <a:srgbClr val="000000"/>
                </a:solidFill>
              </a:rPr>
              <a:t>64% Higher Cost Savings</a:t>
            </a:r>
            <a:endParaRPr lang="en-US" sz="2000" b="1" u="sng" dirty="0">
              <a:solidFill>
                <a:srgbClr val="000000"/>
              </a:solidFill>
            </a:endParaRPr>
          </a:p>
        </p:txBody>
      </p:sp>
      <p:pic>
        <p:nvPicPr>
          <p:cNvPr id="247810" name="Picture 2"/>
          <p:cNvPicPr>
            <a:picLocks noChangeAspect="1" noChangeArrowheads="1"/>
          </p:cNvPicPr>
          <p:nvPr/>
        </p:nvPicPr>
        <p:blipFill>
          <a:blip r:embed="rId2" cstate="print"/>
          <a:srcRect/>
          <a:stretch>
            <a:fillRect/>
          </a:stretch>
        </p:blipFill>
        <p:spPr bwMode="auto">
          <a:xfrm>
            <a:off x="1295400" y="1524000"/>
            <a:ext cx="7707910"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228600"/>
            <a:ext cx="7848600" cy="1077218"/>
          </a:xfrm>
          <a:prstGeom prst="rect">
            <a:avLst/>
          </a:prstGeom>
        </p:spPr>
        <p:txBody>
          <a:bodyPr wrap="square">
            <a:spAutoFit/>
          </a:bodyPr>
          <a:lstStyle/>
          <a:p>
            <a:pPr algn="ctr">
              <a:defRPr sz="1680" b="1" i="0" u="none" strike="noStrike" kern="1200" baseline="0">
                <a:solidFill>
                  <a:srgbClr val="000000"/>
                </a:solidFill>
                <a:latin typeface="+mn-lt"/>
                <a:ea typeface="+mn-ea"/>
                <a:cs typeface="+mn-cs"/>
              </a:defRPr>
            </a:pPr>
            <a:r>
              <a:rPr lang="en-US" sz="2400" b="1" dirty="0" smtClean="0">
                <a:solidFill>
                  <a:srgbClr val="000000"/>
                </a:solidFill>
              </a:rPr>
              <a:t>10.</a:t>
            </a:r>
            <a:r>
              <a:rPr lang="en-US" sz="2000" b="1" dirty="0" smtClean="0">
                <a:solidFill>
                  <a:srgbClr val="000000"/>
                </a:solidFill>
              </a:rPr>
              <a:t> Drug </a:t>
            </a:r>
            <a:r>
              <a:rPr lang="en-US" sz="2000" b="1" dirty="0" smtClean="0">
                <a:solidFill>
                  <a:srgbClr val="000000"/>
                </a:solidFill>
                <a:latin typeface="+mn-lt"/>
              </a:rPr>
              <a:t>Courts Where Law Enforcement attends </a:t>
            </a:r>
          </a:p>
          <a:p>
            <a:pPr algn="ctr">
              <a:defRPr sz="1680" b="1" i="0" u="none" strike="noStrike" kern="1200" baseline="0">
                <a:solidFill>
                  <a:srgbClr val="000000"/>
                </a:solidFill>
                <a:latin typeface="+mn-lt"/>
                <a:ea typeface="+mn-ea"/>
                <a:cs typeface="+mn-cs"/>
              </a:defRPr>
            </a:pPr>
            <a:r>
              <a:rPr lang="en-US" sz="2000" b="1" dirty="0" smtClean="0">
                <a:solidFill>
                  <a:srgbClr val="000000"/>
                </a:solidFill>
                <a:latin typeface="+mn-lt"/>
              </a:rPr>
              <a:t>court sessions had </a:t>
            </a:r>
            <a:r>
              <a:rPr lang="en-US" sz="2000" b="1" dirty="0" smtClean="0">
                <a:solidFill>
                  <a:srgbClr val="000000"/>
                </a:solidFill>
              </a:rPr>
              <a:t/>
            </a:r>
            <a:br>
              <a:rPr lang="en-US" sz="2000" b="1" dirty="0" smtClean="0">
                <a:solidFill>
                  <a:srgbClr val="000000"/>
                </a:solidFill>
              </a:rPr>
            </a:br>
            <a:r>
              <a:rPr lang="en-US" sz="2000" b="1" u="sng" dirty="0" smtClean="0">
                <a:solidFill>
                  <a:srgbClr val="000000"/>
                </a:solidFill>
              </a:rPr>
              <a:t>64% Higher Cost Savings</a:t>
            </a:r>
            <a:endParaRPr lang="en-US" sz="2000" b="1" u="sng" dirty="0">
              <a:solidFill>
                <a:srgbClr val="000000"/>
              </a:solidFill>
            </a:endParaRPr>
          </a:p>
        </p:txBody>
      </p:sp>
      <p:sp>
        <p:nvSpPr>
          <p:cNvPr id="191492" name="AutoShape 4" descr="data:image/jpeg;base64,/9j/4AAQSkZJRgABAQAAAQABAAD/2wCEAAkGBxQTEhQUEhQVFRUXFRUYGBcVFxQUFxgXGBcYFxcVFxcYHSggGBolHBQUITEhJSkrLi4uFx8zODMsNygtLisBCgoKDg0OGhAQGywkICQsLCwsLCwsLCwsLCwsLCwsLCwsLCw3LCwsLCwsLCwsLCwsLCwsLCwsLCwsLCwsLCwsN//AABEIALgBEgMBIgACEQEDEQH/xAAcAAAABwEBAAAAAAAAAAAAAAAAAQIDBAUGBwj/xABEEAABAwEFBQUGBAIIBgMAAAABAAIRAwQSITFBBQZRYXETIoGRsTJSocHR8AcUI0IzglNicpKTwtLxJDRUorLhFWOU/8QAGgEAAgMBAQAAAAAAAAAAAAAAAQMAAgQFBv/EACwRAAICAgEDAgUEAwEAAAAAAAABAhEDIRIEMUFRYQUTIpHwFDJxoYHB0TP/2gAMAwEAAhEDEQA/AOsNCcCSEpZTYGgiRhEAaCEIQjRLAggggQS5ZHfnd38wy/TwqMxaePJa8pD2q8XRSStGC3Y/Ec0QKFva4ObgKgEmB7w16hamtvxYTDhaGRHT4FRdtbtULQP1GAnjr5rMVPwwoE4OqAcLxTUzO4SFbzfiPTumnZAXudgDB+AzKc/Dzdx7L1or/wAR/HMDPzVrsTcqzWcy1gLvedifMrUU2AJcmMhH1HGpaSEaWxoZKpNpbUBN2m6OJGfQKPvJtSIpsJvE4wPVQdn0C4x58Ss2Wbf0o0Y4eWHUsgOOf3zTFoa5ow++krRNssaKr242BCSocVY/TMxUOM/fUpmswkGT9c8x5J+o2D5/fqkPMiDprkgo8ijlQdKsbt12JjTPD7+whQcQZJkGQR8+RGfiVFdV44kdQoFrtpE4yNfryKfHGJeQu74EdY6xOB8/jyVhs7a/ZvvZ5g8xw++Cx7NovAgEOGHXqnGbTiZjI/7+n2VJQrsBSs7DZ67XtDmmQRIKWsZ+H22O0D6JOIHaNnhIa4dJunxK2SdF2ij0wFJKMpJViBIkaSUAgRIIlABoIIIgsloJKEohsNzwMSYRMtDfeHms9vzVIslSOC5F+cc1zbrnCTo4/VWS2KnOj0I2uOSBqCFjtyNhNtFnNSpUqzfIEVHAADxU7ePYPYWepVpV6wcwTBfeHxTeD9SnzV6F3aHYYJptQ8VTbt2x1SzMLzedqVbNK8j8RnJdTJJs3wVxTJlM4JSRSyS13+kbeCDfoIl3ElqTcS0FqsqEAjQUe3W1lJhe8wB9wg3W2RDz6gCqrbvHSpm7MuxgDH4+Cx1s3lrVnuYO6wmMBBHDGVQ0azm1O+Tjh8iCsU+qV1E0xwPuzSutTnuLtTw56TmtTsqz3Wjis5u5RDnzoBI6k5/BbClgFXE1JWMlHih9oVLtunmrkPUXaLQWmU+SVC4umYe0eUTn6phwlSLWIcR5KMRl5IRjRWTIVscRl9FT2gzn3euAV/amiJ+BVHaagxhri3WMQOiamkLcWyB+XcD3Dzz5pbqQnEEE+A4YcEqja2jWCMpzxwjH0KkMlxOowiMfd+/BFlKLncs9nbKWOYLT/M2P/IU8Pquqrj1mdcLXtza4GehB9QPNdgmcUIlmEURRlJKuAJEjKSgGwkEEAoACCCCgCUiJRpLirEM5v1/yr1yq3Ubr6fmun/iC+LG88Fxuz7S7WqwcAU+C0Zcz2dQ3K3ndRZ2DWh0uJAIdrniFO3u3scaL6JY0OcI/dl4hYvY7X371NwaWxnrKVt11QuD6pBJwEYK97KeDdboH/hmK/as/uh/y7OivgYXkOuwzydVLijrYv/NEyjknFGY5JdUIXZwTWPHGL8IW8bbJSNNUqs9U4tcZKStC2mu4ivWDGlzjAAXOt4NoOtLjHstyHjn1Wp3vtBbSDRm4x8ysdRYBjpBB8clzutytfSjX00F3G6VDvTqQD5Y/Ip3aNlDiTq0h3gc1JsLQ5rCDN0wenPzT9Vv8Xouam7Nfga3VrFry3jP38Fs2VVz/AGbXDKzP7WPSYPqt214XR6bSYqeyWCmLawuEBOMHBLB4rUJMhbLI7GWnDVR7DZ74Igzr8j5+q2tamHNIKg0NnXTiZVkqK1ZQs2EXGXezImMzxAV3ZsWlvZtawYBkCLuh6wrBlEHVV9n7riIcBfcM5GJ4aA5+KNDY1VGI3s2MG1GuEXZz4cj96KDTswYSByj1n0W72jZmvJDhIhpj4rL7R2Y8d4A5nDlOHwQ5UUyYvKKW0VhLQIxMeJIhdkXIn7uVnuYNQQ4aYiDdHgD5rravB2ZpqnQCiKMolcoJKJGUlQIEEESgA0EEFCEklJKCJWIZj8QLE6tY6jGDEri2y93a9OqHPaQGzkM16Ht3sO5CVAsdBr2A3c+KZGVCZwt2c72RWFO9evCbuh0lDbFVtQNuyY5H6LpDtnN90eSMbNYMbo8lZyS2UWNvRE3cs5p0GNOcCVasxKisKlU3QuYvqk36nX4cI0iQAiKZqWgBMi0g5GRyTGkhdMmtHBPtKhNqDHFKsjucyjBU9Csm0VO9tOQw8z6LL2RsSDl9wt9tGxiqwsOHA8DoVhrTs+qyoWlhvASCPZeBwPHks/V4XJ2h3T5EtCdnsLX1G5YyCpJd+piPaz8UZsr7rXkQYxj0PRM26u0FpPDFY/lbNDlopqrf1Xt1Ex5q8slSpWaxoqFpiQIzjPEY9VVVwDWLswY+IzVtuse/dP7S4joYHqVogmmLuyY7aDqYu4SNDH1n4Kx2c6o83nRHAE/FC30GnMYkjRTrPDQAFq32I4+RxzyEqnzSQ2cSjc5FMqGhRpNaHcySSccTifVABRLc4nC93TmAMY6q3YlWRi+8S4ZafJQNobQp0G36zw1vE6ngBmTyCpd5d8adnmnRipVGGHsMOt4jMj3R8Fzi3WurXffrPLnaTkBwaMgOQV8fTSm7ekKz9XCH0x2zT7V39qOqNNmb2bWmbzgC50aEYhoPAScc11bY21GWmiytT9l4yObXDBzTzBn11Xn3LJajdDex9jvtLL7Hlhu3rpBGDnDA4kGPAcFqlhSX0nPjnblcmdmKJM2K2Mq021KZvMcJB+R4EGQRxBTxSDQJRIykoEAUAiJQChBSCCCJB5FKCCJBi3Oim48io+yv4beic2n/AAndE1sf+E3ooAnIqjZBHJKQJUItFO1ycNQ5Kqt03yQ4jW5GKPZdRz5JkDSc1j48TpKXMsRQ1f3joNB4KK5rqcHJpOTcMSlVbSRggK4MScBirN2WUePYbrWoh0BVu2N5vyTRUd3ySBcmJ4wpbHTfqOwBMjkAuQb47ZNotBg9xhhvPiVMWOUpeyM/VTjCN+Wd82Xt6hXotrMqNuEakCDqDORClVqjXMkEEHIjEeBXm6gO7GMcJWo3Z3rdZm9k8ufR90GHN/sHhyWqUdaMOPKlJWdZu5hZbeCySIGEZKdY94LNUDTQeXl37cS8HmNExti0RHXX0XOyxrR1eSlG0Ziy1i0tDsWmWSfMK72HtinQcDVcGh0tvHK8DlOkqmthGf8AXBjzVZtGiahpM0vF7joBmrKlTM9tM6G/arqryKYZd0cTJJGuGAjhn87ug8HqubbN2sQ9zW3W0mZvIxvHCRyxGHJbGkH4OLmmP3N4dNQrxlyHcnRf9omqlTEDj9/RQ6Nc6wqTb29VKzXi43nxDWNz4yfdGWPkmKDlpC5TjFWzQ2/aLaTS57g0AYk5AcVyvejfp9YllGWMyLsnEdf2j49FnNvbx17bUjQZNGDWjiSfUorDsto9vvu4ftH1W7FgUdy2zm5uqlPUNIhOtTW8ydBr0Umi17sxd5YE/BQ9n0KlSq959m866TkBJi6OivadKOv3otHKzLxIbrM/SB1Jn0TVSyv5T1CsriQ+hKFhonbp7zWmxOiO0ok96lI8XMP7XfA68R2iwW1lam2pTMscJByPMEaEGQRxC4BVoEcx8QuhfhLtAxWoOOIu1GTqD3HxwginhzScsFVjsU3dM6GSklAolnNIEESCIBcok3KNQhKRIIlAkbaR/Sf0KRso/pt6ItsH9J3RJ2Mf0m9EPICwRokEQlNtiiC6Zg/emqiWZ8g6HyWiuiZjHiqbatgdeNRhwzISJw8mvDmX7WRagUSpUxMJNe13fawUU24CTyVEab8lZvptrsbMWj2nd0eK5NS9rpir/ffaN+rGYYMf7R+/is9ZZguOZ+wuisaxrj9/5OHmy/MnfjwTu2jNMvtvJR6j9fgo9V8Z4ngFOKE8mXew9uus9XtWAEwQQeB4c8F0ttvFos9N4BD83NOfPw1XFqTHOcBkeC2u6G0nUe+HGRLXAnBzD8wsvU441Zt6XLJfSaC1EXGycjJ+/FQrXXaML3edGhJDeAH1SrS2XS6LgiB7xzkqmr1x3nOOfposcIcjXknx2J2rtK43s6IjnqXHXmfRbHcfadNliiq8NNIuDpJkhxLm4anEjD3VzdtS+69onrLXIYb0SHHLKDl6R4Ldj6dPRifVOL5Gv23vi8y2gS1vvH2j04evRYG320uccSScycfMp2tWLgT5J3Y9hB7z2yDlOp+YW6MFFVExzySyO2WtgaAxoYB7IJPEkZlSTIBJM4eCDXYQAANIAAHSEh505j1UIOUwGiBojvJDnJpzlKJZIvoXlGvJBeeceSlEskuqjL780/snajrNWbWZF4aH2XNPtNcc4PwgHRVpj70QBn6aFBxImd52XtBtekyqz2XtmMCQdWmNQZCkrl/4bbZ7Kt+XcT2dY90H9tUDD+8AR1DV08lZZRp0bIS5KwIkEFUsEgjQRISUSO+OKK+OKXzRfiyBtr+C/olbKEU29Ak7brNbReSdE9YHC43HQKckDiSUEJHFCRxU5onFgSax7pngfRLkcUxb6gFJ5nJrvRTmicWcOdvpU/MEVGh1Nr3gAYEAOIBxzySdu75Cs0iztI0vOEAfVZO0VZ7R/Eu+JJR2Q/ogEfumVoWGF8hUeoyNONgtNUuvOdiXZ8yU1VfAAVhtunRDqQoOLmlsunMOGYVRVd3k272ZWq0EZidTknGUoHM6oncTog12F456BAqOWdwpuBAkj4K9s1upzJGOcKgYIElIsjS5wJ44fNJyYlIdiyuBp7VtR1x14EPdlwa3pxKojVvOukyBnzPNSazyZJxP3CitaKbSTnmepQx41FUi2bLzl7D9WpdGijULTL40OHKdD5+qiEl5U6y2ZuM+y2C76DmU6KpiGb5+9FAbOZTq0qVasA1rC6iGXGtj2zJFaLjQDhIm8Mw7J2OoSbxwEYcOUKTsbY9S1ONQtJaGlzWASbrQSXkHACASPRbey/h45xHaEDvlkkvI/hlwdPdaW3rrJAzOEhbMfTcVbaV73/xFJTbdGIFqGQSxaMJxwx0W2buI0twc1jpf3HNqB10Pcxr4DiReLZxaAAZkwVntp7u1GAxi0Oc06guaQHAOgAwSBkBzKZ+nv9jT/Pf/AEU5130VFJ8iSlEoPZdzwjQ4KO6pMc1naL2O35RmpCbJx8kio7EIBHnjUJl5hLvjJNVSgQk2e1EEEEhwILXDMEEFruoIBXcth7TFpoU6zYF4d4D9rxg5vSQY5QVwJrh4refhltq5UdQeYbVxbyqgRH8zQB1Y3ilZY2rHYZ06OnygkyjCzGoUgiQUAGklRewPvFEaB94ocQ8iHvN/Ad4Kbs4fpt6BU+8lMiie8c2+qs9mWNzw1rXGSB/upwJZcWGy33chn9FaU9msE4T10T1jswpsDRjGZ1J1KfTYwS7ipTb7FXtKwi7eYIjMDgsxvDb6dGz1H1TDA0zz5BbohefvxzZXpWhlNzj+XeL1OMi4HvNceIkeaEsdsnzKRzS3vBmMAXGByJwCk3jdA0UCqZe0cFLnBO9hcdRb9RLjiTyhRHnFP1HKG84oivJIqZgJ9oCYpYmU6HIAFOxT9kZr4DomQySG8cTyCkvx7ow4nhy6qrCGak5ZKFtF+AHNSnGMlX2nvOA5qIPkes8kANGJyUu0sm7Raebz6n0A8E7ZaYY2+eYHzPy80rZdKQ55zf8A+Iy+vkmxRU6lujbKjmtoUgGFjqj+2IDhSYW3PYMBziRDZOE6gYbmzthmBvZNvPuuc7C8bziIvYDAYCOUrL/h1Zv0S44dq4kZZNY0DqL1V+H9U8VqX08XAECYOGQER1Oo8J1Cr8RyXlddr/vyZlDJKluu2v4v+PzekLZTuvm4CYiTAqQYLQ6oMQ29iJM4Kp2vbaNAhrmHs3NfLQGhl6AeyeGthwkvIwwcToSRN2haqgns2uqVLgyBMDMEjnEhuZxVRvpbqYspDnCTde2QDHevPI1AunMKdJGTnC+z1p/3X+dMVynHt29/z8/g5bvHVaaggBsgm6JgCcAJM4Q7NVlMYyhUql73POp8hkB5JdMLZ1E1PI2uxqgqjQh5xSK5ySahl0I62SQWCpux8UdoKjsdmnajpDTyR8EQdJuI+/v/ANKQyqWkFphwILSMw4YgjxAUeJCaD8RyVaCd93c2uLVZ6dYRJEOA0ePaHTUciFZhcn/C/bXZV3Wd5hlX2OAqDIfzCR1DQurArHONM2wlyiLQSZQVSxBsLSxveMk4knU/RPfmRGKiU6xce9ZKo5tc2PIlSnbL7UQztGHg5s/ELLHHlXk3zeGuxTb0V3GkOzpuqG8Ia3EkzgAFu937C6nSb2gAqEC8AZu/1Z1hN7E2IKPecbz9Do3pz5q4XQcIp6OW5NgQWOdvi2ha30bUbgc8hml1g9l51unUnLoFqLVbWUwC4wHZazhKHJVZOLbpElZrf/ddu0LI+iYFQd+k4/tqDLwOR5FWTtt0tCT5fNNVNrB3s4eSo88F5GLp8j8HmWwbkW6oX1Py77jXOa4mAZaSHQ0mXQQcQqe04Ou5d6I1w5L1QKzThOKz28u5NltgJewNqaVGAB468fFJXVb2tF59N9KSZ5vquxTFRaXe7dV9jrGmHtqjOW+0OT26FZ/8s7hHVbIzUlaMTi4umHQaYTwbxTbCWjHLkpVJ7ZE5NF484yHnCK26Kv1HWsLRH73Yn+qEcwMEgVcy7M4n6JqrWxVe7J2RZbP2a6qJkATAmST0HDGM0zadidm6XVRN4i7dgkjAxicsceSn2vaTKNMAEyWgCnJH9YX4yggHqFS2dznE1HmSRA4AcANByV1HYdJDO0qhfUa0ZYNA0Cv6cCAMsB4f7KhsDb1cHQST5fUhXzdT1ATI9yr7I7HujWFKg1joa5wNRgLpvNz7ujThF0dc5i9stoN0w5rjABiDdLhLweZwOOUrHbG2bRtVmY+tUqjsi5pDL1VxYR3A1pEMiMmh2DccsLmz2qxNp9nRtHYMvB1680P/AJhUznCQRkh8Q6e56Tb5b02lv7lYZeS4zkklF1um2WFstr6ZvNZelmcFxLu80hrG41DcYDEjIknFck3z22+s4UyXQ3CDAIA0MDMkAnoMwtlty0iyivWdWFas/wDTpPaLha0RfhmIYcQNIMETJI5VfLnknEz9+C0Y4Qw47itvV1489/t486FRUmlyY6wQEoFEUlzsEuhowDiSnH5JmU8MkCEFjolPg9xnRRbW7C6My4fVSqhGAkYDJAgi1VYaBqfgE3SOaQ43ieWAR4oEJlLGDiIiCCQQRkQRkea7buftv81Zw538RhDKnNwAIf8AzDHrI0XEKAMeK2P4X24ttr6Y9mpSIP8Aap95p8i8fzJORWh2KVOjrUoJMoLMajTU6DdSCpLGgZLB2feagf8Aqqf8t8ebZVjT3kpxhXPR9JzfkFsfTuPYz/OjLya5BZ6y7xMcY7Sn/ej1VrTt7Dk5p6OaUumEpd9t0mW6mIPZ12T2VQaH3XcWn4eYNLYNn1HWalRtANN9NoZ2dN2ALJaHgmfaEHxW4Fo5fEfVUG2a12sCW3Q4AB3Exx46Qk5l9OzT0v7zIWjY1qa79Mh7eMhp6EE5pFCpag/s+yxwxnADjORHitbM4DJVu16dam2aLO04ie8OeOY6Y8lgldnUU/Ul2eylol7hPL6p6pajdIDhMEAkTB0MarA1tr1i0y4AyRkcOWMY6ZJzZu13vc1gaZ0AxmM88ss1ON+QOHqUO9W5Nekx9cVhaM3VBcLX44lwEm8NTwWFNowwXoKyPc6WuaWxnImeQjBcz/EHdBtGbRQF1kzUp6Nn97eDeI0WnDl3xkc7qem4rlD/ACYa405t+SafZW54g8JkYJurVIPBLNTBbKOfZBe884Qo2gtMgwRkrJlYAYeSXYm3nC91jlw9FE2SkM0bDLL75l2LRrHvHqhUMNPRSK9oNR2HPy/2hQrU79upIHonLRR7ZJ2VQhs6uxJ4N08/orB1TgkAQIHj98E4xiuqSI3Za7I2++hdMElt2IhwN2IDmkjDCDjiJ4q6fvsb3aNpMFS6QHGk0uBNzvZiXdzAuLvbcss2nHMo3uhaP1UpfuSYv5aQNsbRfUJfUJLnGSSQSTlJIwmMABgAolnbgmXG85SgICXKTm7ZZKgyU1UclOKYquVGQSTipIyUagNUVutN1uGaBCHaKsPwxMQOUoEXRxcU3Z2QLzkd6TJQCxxpgKRQxzTHBOtqRmoQl1aga0k6I9hbZfZi6rTN15Y5oMAxfIkgHCYac+KqK1a+f6oxS21gQBoILjw4DmdISZ9qGR9TQHeu2HHt63953yQVH/8AIEZMHi4z480Evh7DOXudYds+z+/R/wDzVB6PQZYaOlamOlOu3/OtKdtD3Kn+FV/0ps7ZH9HV/wAKr/pXauRyKiUBsVL/AKgf3rQP8yL8nTGVpb4vqfMFXbtsD+jq/wCFU/0pDtqj+jq/4VT/AEqW2TSKym0NytQ8H/VivrHZW1qADn9ri7vSHYzkIAyEaKK3aQ/oqn+E/wCinbLtt5xbcc2BOLS3WNVh+IQcsLa8bOh8Nmo50n50I2X+ZpVLhPa0veJio3gJ/eOuI4nJaNtWeahsdGifp1Fwk2eiaRWbf2CK4wN1+c+9Gjvrmsuy0/lKs1G3SBd4wMD5GM10FpWe3zsYfRLgO+zEcwMS08QQg0RSorLLtu+XPkwTgMsBgndo7SaWd5oIcDIPenkQdFhqVa66QTHDP4KbV2rOJEADM8OgTFjUlaEyyuLplFvNu/TpTWoj9J2dM4im453DmG8tFmi2nGRHQ/VajeTbH/CP/wDsN1g+JPkCsKytn0W3CpcakcvPx53EnCgNH+Y+ikUGAGZ5DnqVT9qU9Zqp7xx7oJ8xAHmQmpbFD+z3Qwnw+ZT2zaF97n+7gOpGfgPVMOF1obwGPXVHsm0RUu6O9RkmFV3ZespAJaIIEoogHGFEtFRKrVExUV6K2KszNU84omiAkkqACe5RnGSl1XpoFQg9egKtr1LzpOQTloqpgWedVVhQeJMnwCeuIUaEZo6jwFCADgFGq1r2A80ky7p95pNV4GDfE/RVbCkJqO/a3/cpT3huAyHxORd8giY26J1I8hx6lStm0J77hhoEvuM7IZbZnx7JRLQBiJGgaOpF9Y61vGvHoERp1jq/xtFX5BBBF9Zk9vsN/Q4vf7ifylTn41qxSvyL9Y8XVT6lEgqvrMv4i36LF6f2LGzncv8AvPq5aix7BbSaHReqFgnhJMmMeGCCCydX1WVwqxuHpsUJppAdaRMHD4p2mcsUEFiTOrRjN/N+XUCbPZnDtI/UqYG5OTGjK9GJJyw1y54KlR7u0qVHlx1LnF/W8ckEF08UEoI4uablN34CttStH6b2nk5v+YYeY8VTVtq1mYVGR5gH5FBBRQiuyB8yT7sg7U2o+uRegNaIa0ZD/wBqGw4HyRoJiKh0m3jAVqKbGQATxM4DCIgc3R5IIKyKSGWsc8m6J46DzKm2HZrmm87A6Rj4yggrsoi0vJutUwQQVytkVhko24lBBEA4XJl7kEFCEd7k3UegggQhufJ1T9N40+iCCqmWaCfX0GJSC33sTwH3giQUICoDrAGgGXjxTVMDM5DE8+A8UEFWRaDsdslA1HS7KZP0VlOXUeqCCESSYh9cyc80EEFYB//Z">
            <a:hlinkClick r:id="rId2"/>
          </p:cNvPr>
          <p:cNvSpPr>
            <a:spLocks noChangeAspect="1" noChangeArrowheads="1"/>
          </p:cNvSpPr>
          <p:nvPr/>
        </p:nvSpPr>
        <p:spPr bwMode="auto">
          <a:xfrm>
            <a:off x="53975" y="-1790700"/>
            <a:ext cx="5572125"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1494" name="Picture 6" descr="http://www.minnpost.com/sites/default/files/imagecache/article_detail/images/articles/DrugCourtTeam640.jpg">
            <a:hlinkClick r:id="rId3"/>
          </p:cNvPr>
          <p:cNvPicPr>
            <a:picLocks noChangeAspect="1" noChangeArrowheads="1"/>
          </p:cNvPicPr>
          <p:nvPr/>
        </p:nvPicPr>
        <p:blipFill>
          <a:blip r:embed="rId4" cstate="print"/>
          <a:srcRect/>
          <a:stretch>
            <a:fillRect/>
          </a:stretch>
        </p:blipFill>
        <p:spPr bwMode="auto">
          <a:xfrm>
            <a:off x="1447800" y="1600200"/>
            <a:ext cx="7086600" cy="4760742"/>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52600" y="171272"/>
            <a:ext cx="6400800" cy="1323439"/>
          </a:xfrm>
          <a:ln>
            <a:noFill/>
          </a:ln>
        </p:spPr>
        <p:txBody>
          <a:bodyPr wrap="square">
            <a:spAutoFit/>
          </a:bodyPr>
          <a:lstStyle/>
          <a:p>
            <a:pPr marL="54864">
              <a:spcBef>
                <a:spcPts val="1200"/>
              </a:spcBef>
              <a:spcAft>
                <a:spcPts val="600"/>
              </a:spcAft>
              <a:defRPr/>
            </a:pPr>
            <a:r>
              <a:rPr lang="en-US" sz="4400" b="0" dirty="0" smtClean="0">
                <a:latin typeface="Arial Rounded MT Bold" pitchFamily="34" charset="0"/>
                <a:cs typeface="Times New Roman" charset="0"/>
              </a:rPr>
              <a:t>Drug Court Top 10</a:t>
            </a:r>
            <a:br>
              <a:rPr lang="en-US" sz="4400" b="0" dirty="0" smtClean="0">
                <a:latin typeface="Arial Rounded MT Bold" pitchFamily="34" charset="0"/>
                <a:cs typeface="Times New Roman" charset="0"/>
              </a:rPr>
            </a:br>
            <a:r>
              <a:rPr lang="en-US" b="0" dirty="0" smtClean="0">
                <a:latin typeface="Arial Rounded MT Bold" pitchFamily="34" charset="0"/>
                <a:cs typeface="Times New Roman" charset="0"/>
              </a:rPr>
              <a:t>*Cost Savings*</a:t>
            </a:r>
            <a:endParaRPr lang="en-US" sz="4400" b="0" dirty="0" smtClean="0">
              <a:latin typeface="Arial Rounded MT Bold" pitchFamily="34" charset="0"/>
              <a:cs typeface="Times New Roman" charset="0"/>
            </a:endParaRPr>
          </a:p>
        </p:txBody>
      </p:sp>
      <p:sp>
        <p:nvSpPr>
          <p:cNvPr id="6" name="Rectangle 2"/>
          <p:cNvSpPr txBox="1">
            <a:spLocks noChangeArrowheads="1"/>
          </p:cNvSpPr>
          <p:nvPr/>
        </p:nvSpPr>
        <p:spPr>
          <a:xfrm>
            <a:off x="1447800" y="2895600"/>
            <a:ext cx="7315200" cy="6096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9. In the first phase of drug court, drug tests are collected at least two times per week  </a:t>
            </a:r>
            <a:endParaRPr lang="en-US" sz="2400" b="1" i="1" dirty="0">
              <a:solidFill>
                <a:schemeClr val="accent3"/>
              </a:solidFill>
              <a:latin typeface="Arial" pitchFamily="34" charset="0"/>
              <a:ea typeface="+mj-ea"/>
              <a:cs typeface="Arial" pitchFamily="34" charset="0"/>
            </a:endParaRPr>
          </a:p>
        </p:txBody>
      </p:sp>
      <p:sp>
        <p:nvSpPr>
          <p:cNvPr id="8" name="Rectangle 2"/>
          <p:cNvSpPr txBox="1">
            <a:spLocks noChangeArrowheads="1"/>
          </p:cNvSpPr>
          <p:nvPr/>
        </p:nvSpPr>
        <p:spPr>
          <a:xfrm>
            <a:off x="1447800" y="1752600"/>
            <a:ext cx="7315200" cy="8382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10. Law Enforcement attends court sessions</a:t>
            </a:r>
            <a:endParaRPr lang="en-US" sz="2400" b="1" i="1" dirty="0">
              <a:solidFill>
                <a:schemeClr val="accent3"/>
              </a:solidFill>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6" name="Text Box 4"/>
          <p:cNvSpPr txBox="1">
            <a:spLocks noChangeArrowheads="1"/>
          </p:cNvSpPr>
          <p:nvPr/>
        </p:nvSpPr>
        <p:spPr bwMode="auto">
          <a:xfrm>
            <a:off x="8158163" y="95250"/>
            <a:ext cx="184150" cy="579438"/>
          </a:xfrm>
          <a:prstGeom prst="rect">
            <a:avLst/>
          </a:prstGeom>
          <a:noFill/>
          <a:ln w="12700" cap="sq">
            <a:noFill/>
            <a:miter lim="800000"/>
            <a:headEnd type="none" w="sm" len="sm"/>
            <a:tailEnd type="none" w="sm" len="sm"/>
          </a:ln>
          <a:effectLst/>
        </p:spPr>
        <p:txBody>
          <a:bodyPr wrap="none">
            <a:spAutoFit/>
          </a:bodyPr>
          <a:lstStyle/>
          <a:p>
            <a:pPr algn="l">
              <a:spcBef>
                <a:spcPct val="0"/>
              </a:spcBef>
              <a:defRPr/>
            </a:pPr>
            <a:endParaRPr lang="en-US" sz="3200">
              <a:effectLst>
                <a:outerShdw blurRad="38100" dist="38100" dir="2700000" algn="tl">
                  <a:srgbClr val="FFFFFF"/>
                </a:outerShdw>
              </a:effectLst>
            </a:endParaRPr>
          </a:p>
        </p:txBody>
      </p:sp>
      <p:sp>
        <p:nvSpPr>
          <p:cNvPr id="28678" name="Text Box 5"/>
          <p:cNvSpPr txBox="1">
            <a:spLocks noChangeArrowheads="1"/>
          </p:cNvSpPr>
          <p:nvPr/>
        </p:nvSpPr>
        <p:spPr bwMode="auto">
          <a:xfrm>
            <a:off x="9737725" y="4537075"/>
            <a:ext cx="184150" cy="457200"/>
          </a:xfrm>
          <a:prstGeom prst="rect">
            <a:avLst/>
          </a:prstGeom>
          <a:noFill/>
          <a:ln w="9525">
            <a:noFill/>
            <a:miter lim="800000"/>
            <a:headEnd/>
            <a:tailEnd/>
          </a:ln>
        </p:spPr>
        <p:txBody>
          <a:bodyPr wrap="none">
            <a:spAutoFit/>
          </a:bodyPr>
          <a:lstStyle/>
          <a:p>
            <a:pPr algn="l" eaLnBrk="1" hangingPunct="1">
              <a:spcBef>
                <a:spcPct val="0"/>
              </a:spcBef>
              <a:defRPr/>
            </a:pPr>
            <a:endParaRPr lang="en-US" sz="2400">
              <a:effectLst>
                <a:outerShdw blurRad="38100" dist="38100" dir="2700000" algn="tl">
                  <a:srgbClr val="000000">
                    <a:alpha val="43137"/>
                  </a:srgbClr>
                </a:outerShdw>
              </a:effectLst>
            </a:endParaRPr>
          </a:p>
        </p:txBody>
      </p:sp>
      <p:graphicFrame>
        <p:nvGraphicFramePr>
          <p:cNvPr id="1026" name="Object 6"/>
          <p:cNvGraphicFramePr>
            <a:graphicFrameLocks noChangeAspect="1"/>
          </p:cNvGraphicFramePr>
          <p:nvPr/>
        </p:nvGraphicFramePr>
        <p:xfrm>
          <a:off x="152400" y="1335088"/>
          <a:ext cx="7947025" cy="5370512"/>
        </p:xfrm>
        <a:graphic>
          <a:graphicData uri="http://schemas.openxmlformats.org/presentationml/2006/ole">
            <mc:AlternateContent xmlns:mc="http://schemas.openxmlformats.org/markup-compatibility/2006">
              <mc:Choice xmlns:v="urn:schemas-microsoft-com:vml" Requires="v">
                <p:oleObj spid="_x0000_s136195" name="Chart" r:id="rId4" imgW="6553200" imgH="4434840" progId="MSGraph.Chart.8">
                  <p:embed followColorScheme="full"/>
                </p:oleObj>
              </mc:Choice>
              <mc:Fallback>
                <p:oleObj name="Chart" r:id="rId4" imgW="6553200" imgH="4434840" progId="MSGraph.Chart.8">
                  <p:embed followColorScheme="full"/>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335088"/>
                        <a:ext cx="7947025" cy="5370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7799" name="Text Box 7"/>
          <p:cNvSpPr txBox="1">
            <a:spLocks noChangeArrowheads="1"/>
          </p:cNvSpPr>
          <p:nvPr/>
        </p:nvSpPr>
        <p:spPr bwMode="auto">
          <a:xfrm rot="16200000">
            <a:off x="3819525" y="4678363"/>
            <a:ext cx="581025" cy="752475"/>
          </a:xfrm>
          <a:prstGeom prst="rect">
            <a:avLst/>
          </a:prstGeom>
          <a:noFill/>
          <a:ln w="9525">
            <a:noFill/>
            <a:miter lim="800000"/>
            <a:headEnd/>
            <a:tailEnd/>
          </a:ln>
          <a:effectLst/>
        </p:spPr>
        <p:txBody>
          <a:bodyPr vert="eaVert" wrap="none" anchorCtr="1">
            <a:spAutoFit/>
          </a:bodyPr>
          <a:lstStyle/>
          <a:p>
            <a:pPr>
              <a:defRPr/>
            </a:pPr>
            <a:r>
              <a:rPr lang="en-US" sz="2600">
                <a:effectLst>
                  <a:outerShdw blurRad="38100" dist="38100" dir="2700000" algn="tl">
                    <a:srgbClr val="FFFFFF"/>
                  </a:outerShdw>
                </a:effectLst>
              </a:rPr>
              <a:t>78%</a:t>
            </a:r>
          </a:p>
        </p:txBody>
      </p:sp>
      <p:sp>
        <p:nvSpPr>
          <p:cNvPr id="417800" name="Text Box 8"/>
          <p:cNvSpPr txBox="1">
            <a:spLocks noChangeArrowheads="1"/>
          </p:cNvSpPr>
          <p:nvPr/>
        </p:nvSpPr>
        <p:spPr bwMode="auto">
          <a:xfrm rot="16200000">
            <a:off x="2200275" y="1784350"/>
            <a:ext cx="473075" cy="454025"/>
          </a:xfrm>
          <a:prstGeom prst="rect">
            <a:avLst/>
          </a:prstGeom>
          <a:noFill/>
          <a:ln w="9525">
            <a:noFill/>
            <a:miter lim="800000"/>
            <a:headEnd/>
            <a:tailEnd/>
          </a:ln>
          <a:effectLst/>
        </p:spPr>
        <p:txBody>
          <a:bodyPr vert="eaVert" wrap="none" anchorCtr="1">
            <a:spAutoFit/>
          </a:bodyPr>
          <a:lstStyle/>
          <a:p>
            <a:pPr>
              <a:defRPr/>
            </a:pPr>
            <a:r>
              <a:rPr lang="en-US" sz="1900">
                <a:effectLst>
                  <a:outerShdw blurRad="38100" dist="38100" dir="2700000" algn="tl">
                    <a:srgbClr val="FFFFFF"/>
                  </a:outerShdw>
                </a:effectLst>
              </a:rPr>
              <a:t>6%</a:t>
            </a:r>
          </a:p>
        </p:txBody>
      </p:sp>
      <p:sp>
        <p:nvSpPr>
          <p:cNvPr id="417801" name="Text Box 9"/>
          <p:cNvSpPr txBox="1">
            <a:spLocks noChangeArrowheads="1"/>
          </p:cNvSpPr>
          <p:nvPr/>
        </p:nvSpPr>
        <p:spPr bwMode="auto">
          <a:xfrm rot="16200000">
            <a:off x="1122363" y="2522537"/>
            <a:ext cx="488950" cy="600075"/>
          </a:xfrm>
          <a:prstGeom prst="rect">
            <a:avLst/>
          </a:prstGeom>
          <a:noFill/>
          <a:ln w="9525">
            <a:noFill/>
            <a:miter lim="800000"/>
            <a:headEnd/>
            <a:tailEnd/>
          </a:ln>
          <a:effectLst/>
        </p:spPr>
        <p:txBody>
          <a:bodyPr vert="eaVert" wrap="none" anchorCtr="1">
            <a:spAutoFit/>
          </a:bodyPr>
          <a:lstStyle/>
          <a:p>
            <a:pPr>
              <a:defRPr/>
            </a:pPr>
            <a:r>
              <a:rPr lang="en-US" sz="2000">
                <a:effectLst>
                  <a:outerShdw blurRad="38100" dist="38100" dir="2700000" algn="tl">
                    <a:srgbClr val="FFFFFF"/>
                  </a:outerShdw>
                </a:effectLst>
              </a:rPr>
              <a:t>16%</a:t>
            </a:r>
          </a:p>
        </p:txBody>
      </p:sp>
      <p:sp>
        <p:nvSpPr>
          <p:cNvPr id="417802" name="Oval 10"/>
          <p:cNvSpPr>
            <a:spLocks noChangeArrowheads="1"/>
          </p:cNvSpPr>
          <p:nvPr/>
        </p:nvSpPr>
        <p:spPr bwMode="auto">
          <a:xfrm>
            <a:off x="7239000" y="4114800"/>
            <a:ext cx="914400" cy="914400"/>
          </a:xfrm>
          <a:prstGeom prst="ellipse">
            <a:avLst/>
          </a:prstGeom>
          <a:noFill/>
          <a:ln w="9525">
            <a:noFill/>
            <a:round/>
            <a:headEnd/>
            <a:tailEnd/>
          </a:ln>
          <a:effectLst/>
        </p:spPr>
        <p:txBody>
          <a:bodyPr vert="eaVert" wrap="none" anchor="ctr">
            <a:spAutoFit/>
          </a:bodyPr>
          <a:lstStyle/>
          <a:p>
            <a:pPr>
              <a:defRPr/>
            </a:pPr>
            <a:endParaRPr lang="en-US">
              <a:effectLst>
                <a:outerShdw blurRad="38100" dist="38100" dir="2700000" algn="tl">
                  <a:srgbClr val="000000">
                    <a:alpha val="43137"/>
                  </a:srgbClr>
                </a:outerShdw>
              </a:effectLst>
            </a:endParaRPr>
          </a:p>
        </p:txBody>
      </p:sp>
      <p:sp>
        <p:nvSpPr>
          <p:cNvPr id="417803" name="Oval 11"/>
          <p:cNvSpPr>
            <a:spLocks noChangeArrowheads="1"/>
          </p:cNvSpPr>
          <p:nvPr/>
        </p:nvSpPr>
        <p:spPr bwMode="auto">
          <a:xfrm>
            <a:off x="3657600" y="4724400"/>
            <a:ext cx="914400" cy="762000"/>
          </a:xfrm>
          <a:prstGeom prst="ellipse">
            <a:avLst/>
          </a:prstGeom>
          <a:noFill/>
          <a:ln w="38100">
            <a:solidFill>
              <a:srgbClr val="FFFF00"/>
            </a:solidFill>
            <a:round/>
            <a:headEnd/>
            <a:tailEnd/>
          </a:ln>
          <a:effectLst/>
        </p:spPr>
        <p:txBody>
          <a:bodyPr vert="eaVert" wrap="none" anchor="ctr">
            <a:spAutoFit/>
          </a:bodyPr>
          <a:lstStyle/>
          <a:p>
            <a:pPr>
              <a:defRPr/>
            </a:pPr>
            <a:endParaRPr lang="en-US">
              <a:effectLst>
                <a:outerShdw blurRad="38100" dist="38100" dir="2700000" algn="tl">
                  <a:srgbClr val="000000">
                    <a:alpha val="43137"/>
                  </a:srgbClr>
                </a:outerShdw>
              </a:effectLst>
            </a:endParaRPr>
          </a:p>
        </p:txBody>
      </p:sp>
      <p:sp>
        <p:nvSpPr>
          <p:cNvPr id="417804" name="Text Box 12"/>
          <p:cNvSpPr txBox="1">
            <a:spLocks noChangeArrowheads="1"/>
          </p:cNvSpPr>
          <p:nvPr/>
        </p:nvSpPr>
        <p:spPr bwMode="auto">
          <a:xfrm rot="16200000">
            <a:off x="5638006" y="4339432"/>
            <a:ext cx="458787" cy="2743200"/>
          </a:xfrm>
          <a:prstGeom prst="rect">
            <a:avLst/>
          </a:prstGeom>
          <a:noFill/>
          <a:ln w="9525">
            <a:noFill/>
            <a:miter lim="800000"/>
            <a:headEnd/>
            <a:tailEnd/>
          </a:ln>
          <a:effectLst/>
        </p:spPr>
        <p:txBody>
          <a:bodyPr vert="eaVert" anchorCtr="1">
            <a:spAutoFit/>
          </a:bodyPr>
          <a:lstStyle/>
          <a:p>
            <a:pPr>
              <a:defRPr/>
            </a:pPr>
            <a:r>
              <a:rPr lang="en-US" sz="1800">
                <a:solidFill>
                  <a:srgbClr val="FFFF00"/>
                </a:solidFill>
                <a:effectLst>
                  <a:outerShdw blurRad="38100" dist="38100" dir="2700000" algn="tl">
                    <a:srgbClr val="000000"/>
                  </a:outerShdw>
                </a:effectLst>
              </a:rPr>
              <a:t>Most drug courts work</a:t>
            </a:r>
          </a:p>
        </p:txBody>
      </p:sp>
      <p:sp>
        <p:nvSpPr>
          <p:cNvPr id="417805" name="Line 13"/>
          <p:cNvSpPr>
            <a:spLocks noChangeShapeType="1"/>
          </p:cNvSpPr>
          <p:nvPr/>
        </p:nvSpPr>
        <p:spPr bwMode="auto">
          <a:xfrm flipH="1" flipV="1">
            <a:off x="4343400" y="5257800"/>
            <a:ext cx="685800" cy="381000"/>
          </a:xfrm>
          <a:prstGeom prst="line">
            <a:avLst/>
          </a:prstGeom>
          <a:noFill/>
          <a:ln w="38100">
            <a:solidFill>
              <a:srgbClr val="FFFF00"/>
            </a:solidFill>
            <a:round/>
            <a:headEnd/>
            <a:tailEnd type="triangle" w="med" len="med"/>
          </a:ln>
          <a:effectLst/>
        </p:spPr>
        <p:txBody>
          <a:bodyPr vert="eaVert" anchor="ctr" anchorCtr="1">
            <a:spAutoFit/>
          </a:bodyPr>
          <a:lstStyle/>
          <a:p>
            <a:pPr>
              <a:defRPr/>
            </a:pPr>
            <a:endParaRPr lang="en-US">
              <a:effectLst>
                <a:outerShdw blurRad="38100" dist="38100" dir="2700000" algn="tl">
                  <a:srgbClr val="000000">
                    <a:alpha val="43137"/>
                  </a:srgbClr>
                </a:outerShdw>
              </a:effectLst>
            </a:endParaRPr>
          </a:p>
        </p:txBody>
      </p:sp>
      <p:sp>
        <p:nvSpPr>
          <p:cNvPr id="417806" name="Text Box 14"/>
          <p:cNvSpPr txBox="1">
            <a:spLocks noChangeArrowheads="1"/>
          </p:cNvSpPr>
          <p:nvPr/>
        </p:nvSpPr>
        <p:spPr bwMode="auto">
          <a:xfrm>
            <a:off x="1752600" y="152400"/>
            <a:ext cx="8458200" cy="884238"/>
          </a:xfrm>
          <a:prstGeom prst="rect">
            <a:avLst/>
          </a:prstGeom>
          <a:noFill/>
          <a:ln w="9525">
            <a:noFill/>
            <a:miter lim="800000"/>
            <a:headEnd/>
            <a:tailEnd/>
          </a:ln>
          <a:effectLst/>
        </p:spPr>
        <p:txBody>
          <a:bodyPr>
            <a:spAutoFit/>
          </a:bodyPr>
          <a:lstStyle/>
          <a:p>
            <a:pPr eaLnBrk="1" hangingPunct="1">
              <a:defRPr/>
            </a:pPr>
            <a:r>
              <a:rPr kumimoji="1" lang="en-US" sz="5200" dirty="0">
                <a:solidFill>
                  <a:srgbClr val="00326A"/>
                </a:solidFill>
                <a:effectLst>
                  <a:outerShdw blurRad="38100" dist="38100" dir="2700000" algn="tl">
                    <a:srgbClr val="000000"/>
                  </a:outerShdw>
                </a:effectLst>
                <a:latin typeface="Arial Black" pitchFamily="34" charset="0"/>
              </a:rPr>
              <a:t>Variable Effects</a:t>
            </a:r>
          </a:p>
        </p:txBody>
      </p:sp>
      <p:sp>
        <p:nvSpPr>
          <p:cNvPr id="26" name="TextBox 25"/>
          <p:cNvSpPr txBox="1">
            <a:spLocks noChangeArrowheads="1"/>
          </p:cNvSpPr>
          <p:nvPr/>
        </p:nvSpPr>
        <p:spPr bwMode="auto">
          <a:xfrm>
            <a:off x="169863" y="6461125"/>
            <a:ext cx="6611937" cy="400050"/>
          </a:xfrm>
          <a:prstGeom prst="rect">
            <a:avLst/>
          </a:prstGeom>
          <a:noFill/>
          <a:ln w="9525">
            <a:noFill/>
            <a:miter lim="800000"/>
            <a:headEnd/>
            <a:tailEnd/>
          </a:ln>
        </p:spPr>
        <p:txBody>
          <a:bodyPr wrap="none">
            <a:spAutoFit/>
          </a:bodyPr>
          <a:lstStyle/>
          <a:p>
            <a:pPr>
              <a:defRPr/>
            </a:pPr>
            <a:r>
              <a:rPr lang="en-US" sz="2000" dirty="0">
                <a:solidFill>
                  <a:schemeClr val="bg1"/>
                </a:solidFill>
                <a:effectLst>
                  <a:outerShdw blurRad="38100" dist="38100" dir="2700000" algn="tl">
                    <a:srgbClr val="000000"/>
                  </a:outerShdw>
                </a:effectLst>
              </a:rPr>
              <a:t>(Wilson et al., 2006; </a:t>
            </a:r>
            <a:r>
              <a:rPr lang="en-US" sz="2000" dirty="0" err="1">
                <a:solidFill>
                  <a:schemeClr val="bg1"/>
                </a:solidFill>
                <a:effectLst>
                  <a:outerShdw blurRad="38100" dist="38100" dir="2700000" algn="tl">
                    <a:srgbClr val="000000"/>
                  </a:outerShdw>
                </a:effectLst>
              </a:rPr>
              <a:t>Lowenkamp</a:t>
            </a:r>
            <a:r>
              <a:rPr lang="en-US" sz="2000" dirty="0">
                <a:solidFill>
                  <a:schemeClr val="bg1"/>
                </a:solidFill>
                <a:effectLst>
                  <a:outerShdw blurRad="38100" dist="38100" dir="2700000" algn="tl">
                    <a:srgbClr val="000000"/>
                  </a:outerShdw>
                </a:effectLst>
              </a:rPr>
              <a:t> et al., 2005; Shaffer, 2006)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78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780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7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803" grpId="0" animBg="1"/>
      <p:bldP spid="41780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3675" y="6324600"/>
            <a:ext cx="5248553" cy="338554"/>
          </a:xfrm>
          <a:prstGeom prst="rect">
            <a:avLst/>
          </a:prstGeom>
          <a:noFill/>
        </p:spPr>
        <p:txBody>
          <a:bodyPr wrap="none">
            <a:spAutoFit/>
          </a:bodyPr>
          <a:lstStyle/>
          <a:p>
            <a:pPr>
              <a:defRPr/>
            </a:pPr>
            <a:r>
              <a:rPr lang="en-US" sz="1600" b="1" dirty="0" smtClean="0">
                <a:solidFill>
                  <a:schemeClr val="accent3"/>
                </a:solidFill>
              </a:rPr>
              <a:t>Note: </a:t>
            </a:r>
            <a:r>
              <a:rPr lang="en-US" sz="1600" b="1" dirty="0">
                <a:solidFill>
                  <a:schemeClr val="accent3"/>
                </a:solidFill>
              </a:rPr>
              <a:t>Difference is significant at </a:t>
            </a:r>
            <a:r>
              <a:rPr lang="en-US" sz="1600" b="1" i="1" dirty="0">
                <a:solidFill>
                  <a:schemeClr val="accent3"/>
                </a:solidFill>
              </a:rPr>
              <a:t>p</a:t>
            </a:r>
            <a:r>
              <a:rPr lang="en-US" sz="1600" b="1" dirty="0" smtClean="0">
                <a:solidFill>
                  <a:schemeClr val="accent3"/>
                </a:solidFill>
              </a:rPr>
              <a:t>&lt;.15 (Trend)</a:t>
            </a:r>
            <a:endParaRPr lang="en-US" sz="1600" b="1" dirty="0">
              <a:solidFill>
                <a:schemeClr val="accent3"/>
              </a:solidFill>
            </a:endParaRPr>
          </a:p>
        </p:txBody>
      </p:sp>
      <p:sp>
        <p:nvSpPr>
          <p:cNvPr id="4" name="Rectangle 3"/>
          <p:cNvSpPr/>
          <p:nvPr/>
        </p:nvSpPr>
        <p:spPr>
          <a:xfrm>
            <a:off x="1066800" y="228600"/>
            <a:ext cx="7848600" cy="1015663"/>
          </a:xfrm>
          <a:prstGeom prst="rect">
            <a:avLst/>
          </a:prstGeom>
        </p:spPr>
        <p:txBody>
          <a:bodyPr wrap="square">
            <a:spAutoFit/>
          </a:bodyPr>
          <a:lstStyle/>
          <a:p>
            <a:pPr algn="ctr">
              <a:defRPr sz="1680" b="1" i="0" u="none" strike="noStrike" kern="1200" baseline="0">
                <a:solidFill>
                  <a:srgbClr val="000000"/>
                </a:solidFill>
                <a:latin typeface="+mn-lt"/>
                <a:ea typeface="+mn-ea"/>
                <a:cs typeface="+mn-cs"/>
              </a:defRPr>
            </a:pPr>
            <a:r>
              <a:rPr lang="en-US" sz="2000" b="1" dirty="0" smtClean="0">
                <a:solidFill>
                  <a:srgbClr val="000000"/>
                </a:solidFill>
              </a:rPr>
              <a:t>9. Drug </a:t>
            </a:r>
            <a:r>
              <a:rPr lang="en-US" sz="2000" b="1" dirty="0" smtClean="0">
                <a:solidFill>
                  <a:srgbClr val="000000"/>
                </a:solidFill>
                <a:latin typeface="+mn-lt"/>
              </a:rPr>
              <a:t>Courts Where Drug Tests are Collected at Least Two Times per Week In the First Phase had </a:t>
            </a:r>
            <a:r>
              <a:rPr lang="en-US" sz="2000" b="1" dirty="0" smtClean="0">
                <a:solidFill>
                  <a:srgbClr val="000000"/>
                </a:solidFill>
              </a:rPr>
              <a:t/>
            </a:r>
            <a:br>
              <a:rPr lang="en-US" sz="2000" b="1" dirty="0" smtClean="0">
                <a:solidFill>
                  <a:srgbClr val="000000"/>
                </a:solidFill>
              </a:rPr>
            </a:br>
            <a:r>
              <a:rPr lang="en-US" sz="2000" b="1" u="sng" dirty="0" smtClean="0">
                <a:solidFill>
                  <a:srgbClr val="000000"/>
                </a:solidFill>
              </a:rPr>
              <a:t>68% Higher Cost Savings</a:t>
            </a:r>
            <a:endParaRPr lang="en-US" sz="2000" b="1" u="sng" dirty="0">
              <a:solidFill>
                <a:srgbClr val="000000"/>
              </a:solidFill>
            </a:endParaRPr>
          </a:p>
        </p:txBody>
      </p:sp>
      <p:pic>
        <p:nvPicPr>
          <p:cNvPr id="246786" name="Picture 2"/>
          <p:cNvPicPr>
            <a:picLocks noChangeAspect="1" noChangeArrowheads="1"/>
          </p:cNvPicPr>
          <p:nvPr/>
        </p:nvPicPr>
        <p:blipFill>
          <a:blip r:embed="rId2" cstate="print"/>
          <a:srcRect/>
          <a:stretch>
            <a:fillRect/>
          </a:stretch>
        </p:blipFill>
        <p:spPr bwMode="auto">
          <a:xfrm>
            <a:off x="1295399" y="1524000"/>
            <a:ext cx="7543801"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Rectangle 3"/>
          <p:cNvSpPr/>
          <p:nvPr/>
        </p:nvSpPr>
        <p:spPr>
          <a:xfrm>
            <a:off x="228600" y="76200"/>
            <a:ext cx="8686800" cy="707886"/>
          </a:xfrm>
          <a:prstGeom prst="rect">
            <a:avLst/>
          </a:prstGeom>
        </p:spPr>
        <p:txBody>
          <a:bodyPr wrap="square">
            <a:spAutoFit/>
          </a:bodyPr>
          <a:lstStyle/>
          <a:p>
            <a:pPr algn="ctr">
              <a:defRPr sz="1680" b="1" i="0" u="none" strike="noStrike" kern="1200" baseline="0">
                <a:solidFill>
                  <a:srgbClr val="000000"/>
                </a:solidFill>
                <a:latin typeface="+mn-lt"/>
                <a:ea typeface="+mn-ea"/>
                <a:cs typeface="+mn-cs"/>
              </a:defRPr>
            </a:pPr>
            <a:r>
              <a:rPr lang="en-US" sz="2000" b="1" dirty="0" smtClean="0">
                <a:solidFill>
                  <a:srgbClr val="000000"/>
                </a:solidFill>
              </a:rPr>
              <a:t>9. Drug </a:t>
            </a:r>
            <a:r>
              <a:rPr lang="en-US" sz="2000" b="1" dirty="0" smtClean="0">
                <a:solidFill>
                  <a:srgbClr val="000000"/>
                </a:solidFill>
                <a:latin typeface="+mn-lt"/>
              </a:rPr>
              <a:t>Courts Where Drug Tests are Collected at Least Two Times per Week had </a:t>
            </a:r>
            <a:r>
              <a:rPr lang="en-US" sz="2000" b="1" u="sng" dirty="0" smtClean="0">
                <a:solidFill>
                  <a:srgbClr val="000000"/>
                </a:solidFill>
              </a:rPr>
              <a:t>68% Higher Cost Savings</a:t>
            </a:r>
            <a:endParaRPr lang="en-US" sz="2000" b="1" u="sng" dirty="0">
              <a:solidFill>
                <a:srgbClr val="000000"/>
              </a:solidFill>
            </a:endParaRPr>
          </a:p>
        </p:txBody>
      </p:sp>
      <p:pic>
        <p:nvPicPr>
          <p:cNvPr id="289804" name="Picture 12" descr="http://www.stonerdays.com/wp-content/uploads/2013/10/UrineTest.jpg"/>
          <p:cNvPicPr>
            <a:picLocks noChangeAspect="1" noChangeArrowheads="1"/>
          </p:cNvPicPr>
          <p:nvPr/>
        </p:nvPicPr>
        <p:blipFill>
          <a:blip r:embed="rId2" cstate="print"/>
          <a:srcRect/>
          <a:stretch>
            <a:fillRect/>
          </a:stretch>
        </p:blipFill>
        <p:spPr bwMode="auto">
          <a:xfrm>
            <a:off x="4359350" y="3657600"/>
            <a:ext cx="4784650" cy="3200400"/>
          </a:xfrm>
          <a:prstGeom prst="rect">
            <a:avLst/>
          </a:prstGeom>
          <a:noFill/>
        </p:spPr>
      </p:pic>
      <p:pic>
        <p:nvPicPr>
          <p:cNvPr id="289802" name="Picture 10" descr="http://primarypsychiatry.com/wp-content/uploads/import/Leikin_table1.jpg">
            <a:hlinkClick r:id="rId3"/>
          </p:cNvPr>
          <p:cNvPicPr>
            <a:picLocks noChangeAspect="1" noChangeArrowheads="1"/>
          </p:cNvPicPr>
          <p:nvPr/>
        </p:nvPicPr>
        <p:blipFill>
          <a:blip r:embed="rId4" cstate="print"/>
          <a:srcRect/>
          <a:stretch>
            <a:fillRect/>
          </a:stretch>
        </p:blipFill>
        <p:spPr bwMode="auto">
          <a:xfrm>
            <a:off x="0" y="914400"/>
            <a:ext cx="5638800" cy="3964782"/>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52600" y="171272"/>
            <a:ext cx="6400800" cy="1323439"/>
          </a:xfrm>
          <a:ln>
            <a:noFill/>
          </a:ln>
        </p:spPr>
        <p:txBody>
          <a:bodyPr wrap="square">
            <a:spAutoFit/>
          </a:bodyPr>
          <a:lstStyle/>
          <a:p>
            <a:pPr marL="54864">
              <a:spcBef>
                <a:spcPts val="1200"/>
              </a:spcBef>
              <a:spcAft>
                <a:spcPts val="600"/>
              </a:spcAft>
              <a:defRPr/>
            </a:pPr>
            <a:r>
              <a:rPr lang="en-US" sz="4400" b="0" dirty="0" smtClean="0">
                <a:latin typeface="Arial Rounded MT Bold" pitchFamily="34" charset="0"/>
                <a:cs typeface="Times New Roman" charset="0"/>
              </a:rPr>
              <a:t>Drug Court Top 10</a:t>
            </a:r>
            <a:br>
              <a:rPr lang="en-US" sz="4400" b="0" dirty="0" smtClean="0">
                <a:latin typeface="Arial Rounded MT Bold" pitchFamily="34" charset="0"/>
                <a:cs typeface="Times New Roman" charset="0"/>
              </a:rPr>
            </a:br>
            <a:r>
              <a:rPr lang="en-US" b="0" dirty="0" smtClean="0">
                <a:latin typeface="Arial Rounded MT Bold" pitchFamily="34" charset="0"/>
                <a:cs typeface="Times New Roman" charset="0"/>
              </a:rPr>
              <a:t>*Cost Savings*</a:t>
            </a:r>
            <a:endParaRPr lang="en-US" sz="4400" b="0" dirty="0" smtClean="0">
              <a:latin typeface="Arial Rounded MT Bold" pitchFamily="34" charset="0"/>
              <a:cs typeface="Times New Roman" charset="0"/>
            </a:endParaRPr>
          </a:p>
        </p:txBody>
      </p:sp>
      <p:sp>
        <p:nvSpPr>
          <p:cNvPr id="10" name="Rectangle 2"/>
          <p:cNvSpPr txBox="1">
            <a:spLocks noChangeArrowheads="1"/>
          </p:cNvSpPr>
          <p:nvPr/>
        </p:nvSpPr>
        <p:spPr>
          <a:xfrm>
            <a:off x="1371600" y="3657600"/>
            <a:ext cx="7315200" cy="5334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8.  Drug test results are back in 48 hours or less</a:t>
            </a:r>
            <a:endParaRPr lang="en-US" sz="2400" b="1" i="1" dirty="0">
              <a:solidFill>
                <a:schemeClr val="accent3"/>
              </a:solidFill>
              <a:latin typeface="Arial" pitchFamily="34" charset="0"/>
              <a:ea typeface="+mj-ea"/>
              <a:cs typeface="Arial" pitchFamily="34" charset="0"/>
            </a:endParaRPr>
          </a:p>
        </p:txBody>
      </p:sp>
      <p:sp>
        <p:nvSpPr>
          <p:cNvPr id="9" name="Rectangle 2"/>
          <p:cNvSpPr txBox="1">
            <a:spLocks noChangeArrowheads="1"/>
          </p:cNvSpPr>
          <p:nvPr/>
        </p:nvSpPr>
        <p:spPr>
          <a:xfrm>
            <a:off x="1447800" y="2895600"/>
            <a:ext cx="7315200" cy="7620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9. In the first phase of drug court, drug tests are collected at least two times per week  </a:t>
            </a:r>
            <a:endParaRPr lang="en-US" sz="2400" b="1" i="1" dirty="0">
              <a:solidFill>
                <a:schemeClr val="accent3"/>
              </a:solidFill>
              <a:latin typeface="Arial" pitchFamily="34" charset="0"/>
              <a:ea typeface="+mj-ea"/>
              <a:cs typeface="Arial" pitchFamily="34" charset="0"/>
            </a:endParaRPr>
          </a:p>
        </p:txBody>
      </p:sp>
      <p:sp>
        <p:nvSpPr>
          <p:cNvPr id="11" name="Rectangle 2"/>
          <p:cNvSpPr txBox="1">
            <a:spLocks noChangeArrowheads="1"/>
          </p:cNvSpPr>
          <p:nvPr/>
        </p:nvSpPr>
        <p:spPr>
          <a:xfrm>
            <a:off x="1447800" y="1752600"/>
            <a:ext cx="7315200" cy="8382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10. Law Enforcement attends court sessions</a:t>
            </a:r>
            <a:endParaRPr lang="en-US" sz="2400" b="1" i="1" dirty="0">
              <a:solidFill>
                <a:schemeClr val="accent3"/>
              </a:solidFill>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3675" y="6324600"/>
            <a:ext cx="4196983" cy="338554"/>
          </a:xfrm>
          <a:prstGeom prst="rect">
            <a:avLst/>
          </a:prstGeom>
          <a:noFill/>
        </p:spPr>
        <p:txBody>
          <a:bodyPr wrap="none">
            <a:spAutoFit/>
          </a:bodyPr>
          <a:lstStyle/>
          <a:p>
            <a:pPr>
              <a:defRPr/>
            </a:pPr>
            <a:r>
              <a:rPr lang="en-US" sz="1600" b="1" dirty="0" smtClean="0">
                <a:solidFill>
                  <a:schemeClr val="accent3"/>
                </a:solidFill>
              </a:rPr>
              <a:t>Note: </a:t>
            </a:r>
            <a:r>
              <a:rPr lang="en-US" sz="1600" b="1" dirty="0">
                <a:solidFill>
                  <a:schemeClr val="accent3"/>
                </a:solidFill>
              </a:rPr>
              <a:t>Difference is significant at </a:t>
            </a:r>
            <a:r>
              <a:rPr lang="en-US" sz="1600" b="1" i="1" dirty="0">
                <a:solidFill>
                  <a:schemeClr val="accent3"/>
                </a:solidFill>
              </a:rPr>
              <a:t>p</a:t>
            </a:r>
            <a:r>
              <a:rPr lang="en-US" sz="1600" b="1" dirty="0" smtClean="0">
                <a:solidFill>
                  <a:schemeClr val="accent3"/>
                </a:solidFill>
              </a:rPr>
              <a:t>&lt;.05</a:t>
            </a:r>
            <a:endParaRPr lang="en-US" sz="1600" b="1" dirty="0">
              <a:solidFill>
                <a:schemeClr val="accent3"/>
              </a:solidFill>
            </a:endParaRPr>
          </a:p>
        </p:txBody>
      </p:sp>
      <p:sp>
        <p:nvSpPr>
          <p:cNvPr id="4" name="Rectangle 3"/>
          <p:cNvSpPr/>
          <p:nvPr/>
        </p:nvSpPr>
        <p:spPr>
          <a:xfrm>
            <a:off x="1066800" y="228600"/>
            <a:ext cx="7848600" cy="1077218"/>
          </a:xfrm>
          <a:prstGeom prst="rect">
            <a:avLst/>
          </a:prstGeom>
        </p:spPr>
        <p:txBody>
          <a:bodyPr wrap="square">
            <a:spAutoFit/>
          </a:bodyPr>
          <a:lstStyle/>
          <a:p>
            <a:pPr algn="ctr">
              <a:defRPr sz="1680" b="1" i="0" u="none" strike="noStrike" kern="1200" baseline="0">
                <a:solidFill>
                  <a:srgbClr val="000000"/>
                </a:solidFill>
                <a:latin typeface="+mn-lt"/>
                <a:ea typeface="+mn-ea"/>
                <a:cs typeface="+mn-cs"/>
              </a:defRPr>
            </a:pPr>
            <a:r>
              <a:rPr lang="en-US" sz="2400" b="1" dirty="0" smtClean="0">
                <a:solidFill>
                  <a:srgbClr val="000000"/>
                </a:solidFill>
              </a:rPr>
              <a:t>8. </a:t>
            </a:r>
            <a:r>
              <a:rPr lang="en-US" sz="2000" b="1" dirty="0" smtClean="0">
                <a:solidFill>
                  <a:srgbClr val="000000"/>
                </a:solidFill>
              </a:rPr>
              <a:t>Drug </a:t>
            </a:r>
            <a:r>
              <a:rPr lang="en-US" sz="2000" b="1" dirty="0" smtClean="0">
                <a:solidFill>
                  <a:srgbClr val="000000"/>
                </a:solidFill>
                <a:latin typeface="+mn-lt"/>
              </a:rPr>
              <a:t>Courts Where Drug Test Results are Back in 48 Hours or Less had </a:t>
            </a:r>
            <a:r>
              <a:rPr lang="en-US" sz="2000" b="1" dirty="0" smtClean="0">
                <a:solidFill>
                  <a:srgbClr val="000000"/>
                </a:solidFill>
              </a:rPr>
              <a:t/>
            </a:r>
            <a:br>
              <a:rPr lang="en-US" sz="2000" b="1" dirty="0" smtClean="0">
                <a:solidFill>
                  <a:srgbClr val="000000"/>
                </a:solidFill>
              </a:rPr>
            </a:br>
            <a:r>
              <a:rPr lang="en-US" sz="2000" b="1" u="sng" dirty="0" smtClean="0">
                <a:solidFill>
                  <a:srgbClr val="000000"/>
                </a:solidFill>
              </a:rPr>
              <a:t>68% Higher Cost Savings</a:t>
            </a:r>
            <a:endParaRPr lang="en-US" sz="2000" b="1" u="sng" dirty="0">
              <a:solidFill>
                <a:srgbClr val="000000"/>
              </a:solidFill>
            </a:endParaRPr>
          </a:p>
        </p:txBody>
      </p:sp>
      <p:pic>
        <p:nvPicPr>
          <p:cNvPr id="248834" name="Picture 2"/>
          <p:cNvPicPr>
            <a:picLocks noChangeAspect="1" noChangeArrowheads="1"/>
          </p:cNvPicPr>
          <p:nvPr/>
        </p:nvPicPr>
        <p:blipFill>
          <a:blip r:embed="rId2" cstate="print"/>
          <a:srcRect/>
          <a:stretch>
            <a:fillRect/>
          </a:stretch>
        </p:blipFill>
        <p:spPr bwMode="auto">
          <a:xfrm>
            <a:off x="1295400" y="1523999"/>
            <a:ext cx="7696200" cy="46411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228600"/>
            <a:ext cx="7848600" cy="769441"/>
          </a:xfrm>
          <a:prstGeom prst="rect">
            <a:avLst/>
          </a:prstGeom>
        </p:spPr>
        <p:txBody>
          <a:bodyPr wrap="square">
            <a:spAutoFit/>
          </a:bodyPr>
          <a:lstStyle/>
          <a:p>
            <a:pPr algn="ctr">
              <a:defRPr sz="1680" b="1" i="0" u="none" strike="noStrike" kern="1200" baseline="0">
                <a:solidFill>
                  <a:srgbClr val="000000"/>
                </a:solidFill>
                <a:latin typeface="+mn-lt"/>
                <a:ea typeface="+mn-ea"/>
                <a:cs typeface="+mn-cs"/>
              </a:defRPr>
            </a:pPr>
            <a:r>
              <a:rPr lang="en-US" sz="2400" b="1" dirty="0" smtClean="0">
                <a:solidFill>
                  <a:srgbClr val="000000"/>
                </a:solidFill>
              </a:rPr>
              <a:t>8. </a:t>
            </a:r>
            <a:r>
              <a:rPr lang="en-US" sz="2000" b="1" dirty="0" smtClean="0">
                <a:solidFill>
                  <a:srgbClr val="000000"/>
                </a:solidFill>
              </a:rPr>
              <a:t>Drug </a:t>
            </a:r>
            <a:r>
              <a:rPr lang="en-US" sz="2000" b="1" dirty="0" smtClean="0">
                <a:solidFill>
                  <a:srgbClr val="000000"/>
                </a:solidFill>
                <a:latin typeface="+mn-lt"/>
              </a:rPr>
              <a:t>Courts Where Drug Test Results are Back in 48 Hours or Less had </a:t>
            </a:r>
            <a:r>
              <a:rPr lang="en-US" sz="2000" b="1" u="sng" dirty="0" smtClean="0">
                <a:solidFill>
                  <a:srgbClr val="000000"/>
                </a:solidFill>
              </a:rPr>
              <a:t>68% Higher Cost Savings</a:t>
            </a:r>
            <a:endParaRPr lang="en-US" sz="2000" b="1" u="sng" dirty="0">
              <a:solidFill>
                <a:srgbClr val="000000"/>
              </a:solidFill>
            </a:endParaRPr>
          </a:p>
        </p:txBody>
      </p:sp>
      <p:pic>
        <p:nvPicPr>
          <p:cNvPr id="290818" name="Picture 2" descr="https://i.chzbgr.com/maxW500/5435159808/hAC60664E/">
            <a:hlinkClick r:id="rId2"/>
          </p:cNvPr>
          <p:cNvPicPr>
            <a:picLocks noChangeAspect="1" noChangeArrowheads="1"/>
          </p:cNvPicPr>
          <p:nvPr/>
        </p:nvPicPr>
        <p:blipFill>
          <a:blip r:embed="rId3" cstate="print"/>
          <a:srcRect/>
          <a:stretch>
            <a:fillRect/>
          </a:stretch>
        </p:blipFill>
        <p:spPr bwMode="auto">
          <a:xfrm>
            <a:off x="1143000" y="1111196"/>
            <a:ext cx="7162800" cy="6119522"/>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52600" y="171272"/>
            <a:ext cx="6400800" cy="1323439"/>
          </a:xfrm>
          <a:ln>
            <a:noFill/>
          </a:ln>
        </p:spPr>
        <p:txBody>
          <a:bodyPr wrap="square">
            <a:spAutoFit/>
          </a:bodyPr>
          <a:lstStyle/>
          <a:p>
            <a:pPr marL="54864">
              <a:spcBef>
                <a:spcPts val="1200"/>
              </a:spcBef>
              <a:spcAft>
                <a:spcPts val="600"/>
              </a:spcAft>
              <a:defRPr/>
            </a:pPr>
            <a:r>
              <a:rPr lang="en-US" sz="4400" b="0" dirty="0" smtClean="0">
                <a:latin typeface="Arial Rounded MT Bold" pitchFamily="34" charset="0"/>
                <a:cs typeface="Times New Roman" charset="0"/>
              </a:rPr>
              <a:t>Drug Court Top 10</a:t>
            </a:r>
            <a:br>
              <a:rPr lang="en-US" sz="4400" b="0" dirty="0" smtClean="0">
                <a:latin typeface="Arial Rounded MT Bold" pitchFamily="34" charset="0"/>
                <a:cs typeface="Times New Roman" charset="0"/>
              </a:rPr>
            </a:br>
            <a:r>
              <a:rPr lang="en-US" b="0" dirty="0" smtClean="0">
                <a:latin typeface="Arial Rounded MT Bold" pitchFamily="34" charset="0"/>
                <a:cs typeface="Times New Roman" charset="0"/>
              </a:rPr>
              <a:t>*Cost Savings*</a:t>
            </a:r>
            <a:endParaRPr lang="en-US" sz="4400" b="0" dirty="0" smtClean="0">
              <a:latin typeface="Arial Rounded MT Bold" pitchFamily="34" charset="0"/>
              <a:cs typeface="Times New Roman" charset="0"/>
            </a:endParaRPr>
          </a:p>
        </p:txBody>
      </p:sp>
      <p:sp>
        <p:nvSpPr>
          <p:cNvPr id="10" name="Rectangle 2"/>
          <p:cNvSpPr txBox="1">
            <a:spLocks noChangeArrowheads="1"/>
          </p:cNvSpPr>
          <p:nvPr/>
        </p:nvSpPr>
        <p:spPr>
          <a:xfrm>
            <a:off x="1524000" y="3657600"/>
            <a:ext cx="7315200" cy="5334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8.  Drug test results are back in 48 hours or less</a:t>
            </a:r>
            <a:endParaRPr lang="en-US" sz="2400" b="1" i="1" dirty="0">
              <a:solidFill>
                <a:schemeClr val="accent3"/>
              </a:solidFill>
              <a:latin typeface="Arial" pitchFamily="34" charset="0"/>
              <a:ea typeface="+mj-ea"/>
              <a:cs typeface="Arial" pitchFamily="34" charset="0"/>
            </a:endParaRPr>
          </a:p>
        </p:txBody>
      </p:sp>
      <p:sp>
        <p:nvSpPr>
          <p:cNvPr id="11" name="Rectangle 2"/>
          <p:cNvSpPr txBox="1">
            <a:spLocks noChangeArrowheads="1"/>
          </p:cNvSpPr>
          <p:nvPr/>
        </p:nvSpPr>
        <p:spPr>
          <a:xfrm>
            <a:off x="1524000" y="4495800"/>
            <a:ext cx="7315200" cy="8382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7.  Team members are given a copy of the guidelines for sanctions</a:t>
            </a:r>
            <a:endParaRPr lang="en-US" sz="2400" b="1" i="1" dirty="0">
              <a:solidFill>
                <a:schemeClr val="accent3"/>
              </a:solidFill>
              <a:latin typeface="Arial" pitchFamily="34" charset="0"/>
              <a:ea typeface="+mj-ea"/>
              <a:cs typeface="Arial" pitchFamily="34" charset="0"/>
            </a:endParaRPr>
          </a:p>
        </p:txBody>
      </p:sp>
      <p:sp>
        <p:nvSpPr>
          <p:cNvPr id="9" name="Rectangle 2"/>
          <p:cNvSpPr txBox="1">
            <a:spLocks noChangeArrowheads="1"/>
          </p:cNvSpPr>
          <p:nvPr/>
        </p:nvSpPr>
        <p:spPr>
          <a:xfrm>
            <a:off x="1447800" y="2895600"/>
            <a:ext cx="7315200" cy="7620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9. In the first phase of drug court, drug tests are collected at least two times per week  </a:t>
            </a:r>
            <a:endParaRPr lang="en-US" sz="2400" b="1" i="1" dirty="0">
              <a:solidFill>
                <a:schemeClr val="accent3"/>
              </a:solidFill>
              <a:latin typeface="Arial" pitchFamily="34" charset="0"/>
              <a:ea typeface="+mj-ea"/>
              <a:cs typeface="Arial" pitchFamily="34" charset="0"/>
            </a:endParaRPr>
          </a:p>
        </p:txBody>
      </p:sp>
      <p:sp>
        <p:nvSpPr>
          <p:cNvPr id="12" name="Rectangle 2"/>
          <p:cNvSpPr txBox="1">
            <a:spLocks noChangeArrowheads="1"/>
          </p:cNvSpPr>
          <p:nvPr/>
        </p:nvSpPr>
        <p:spPr>
          <a:xfrm>
            <a:off x="1447800" y="1752600"/>
            <a:ext cx="7315200" cy="8382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10. Law Enforcement attends court sessions</a:t>
            </a:r>
            <a:endParaRPr lang="en-US" sz="2400" b="1" i="1" dirty="0">
              <a:solidFill>
                <a:schemeClr val="accent3"/>
              </a:solidFill>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3675" y="6324600"/>
            <a:ext cx="5248553" cy="338554"/>
          </a:xfrm>
          <a:prstGeom prst="rect">
            <a:avLst/>
          </a:prstGeom>
          <a:noFill/>
        </p:spPr>
        <p:txBody>
          <a:bodyPr wrap="none">
            <a:spAutoFit/>
          </a:bodyPr>
          <a:lstStyle/>
          <a:p>
            <a:pPr>
              <a:defRPr/>
            </a:pPr>
            <a:r>
              <a:rPr lang="en-US" sz="1600" b="1" dirty="0" smtClean="0">
                <a:solidFill>
                  <a:schemeClr val="accent3"/>
                </a:solidFill>
              </a:rPr>
              <a:t>Note: </a:t>
            </a:r>
            <a:r>
              <a:rPr lang="en-US" sz="1600" b="1" dirty="0">
                <a:solidFill>
                  <a:schemeClr val="accent3"/>
                </a:solidFill>
              </a:rPr>
              <a:t>Difference is significant at </a:t>
            </a:r>
            <a:r>
              <a:rPr lang="en-US" sz="1600" b="1" i="1" dirty="0">
                <a:solidFill>
                  <a:schemeClr val="accent3"/>
                </a:solidFill>
              </a:rPr>
              <a:t>p</a:t>
            </a:r>
            <a:r>
              <a:rPr lang="en-US" sz="1600" b="1" dirty="0" smtClean="0">
                <a:solidFill>
                  <a:schemeClr val="accent3"/>
                </a:solidFill>
              </a:rPr>
              <a:t>&lt;.15 (Trend)</a:t>
            </a:r>
            <a:endParaRPr lang="en-US" sz="1600" b="1" dirty="0">
              <a:solidFill>
                <a:schemeClr val="accent3"/>
              </a:solidFill>
            </a:endParaRPr>
          </a:p>
        </p:txBody>
      </p:sp>
      <p:sp>
        <p:nvSpPr>
          <p:cNvPr id="4" name="Rectangle 3"/>
          <p:cNvSpPr/>
          <p:nvPr/>
        </p:nvSpPr>
        <p:spPr>
          <a:xfrm>
            <a:off x="1066800" y="228600"/>
            <a:ext cx="7848600" cy="1077218"/>
          </a:xfrm>
          <a:prstGeom prst="rect">
            <a:avLst/>
          </a:prstGeom>
        </p:spPr>
        <p:txBody>
          <a:bodyPr wrap="square">
            <a:spAutoFit/>
          </a:bodyPr>
          <a:lstStyle/>
          <a:p>
            <a:pPr algn="ctr">
              <a:defRPr sz="1680" b="1" i="0" u="none" strike="noStrike" kern="1200" baseline="0">
                <a:solidFill>
                  <a:srgbClr val="000000"/>
                </a:solidFill>
                <a:latin typeface="+mn-lt"/>
                <a:ea typeface="+mn-ea"/>
                <a:cs typeface="+mn-cs"/>
              </a:defRPr>
            </a:pPr>
            <a:r>
              <a:rPr lang="en-US" sz="2400" b="1" dirty="0" smtClean="0">
                <a:solidFill>
                  <a:srgbClr val="000000"/>
                </a:solidFill>
              </a:rPr>
              <a:t>7. </a:t>
            </a:r>
            <a:r>
              <a:rPr lang="en-US" sz="2000" b="1" dirty="0" smtClean="0">
                <a:solidFill>
                  <a:srgbClr val="000000"/>
                </a:solidFill>
              </a:rPr>
              <a:t>Drug </a:t>
            </a:r>
            <a:r>
              <a:rPr lang="en-US" sz="2000" b="1" dirty="0" smtClean="0">
                <a:solidFill>
                  <a:srgbClr val="000000"/>
                </a:solidFill>
                <a:latin typeface="+mn-lt"/>
              </a:rPr>
              <a:t>Courts Where Team Members are Given a Copy of the Guidelines for Sanctions had </a:t>
            </a:r>
            <a:r>
              <a:rPr lang="en-US" sz="2000" b="1" dirty="0" smtClean="0">
                <a:solidFill>
                  <a:srgbClr val="000000"/>
                </a:solidFill>
              </a:rPr>
              <a:t/>
            </a:r>
            <a:br>
              <a:rPr lang="en-US" sz="2000" b="1" dirty="0" smtClean="0">
                <a:solidFill>
                  <a:srgbClr val="000000"/>
                </a:solidFill>
              </a:rPr>
            </a:br>
            <a:r>
              <a:rPr lang="en-US" sz="2000" b="1" u="sng" dirty="0" smtClean="0">
                <a:solidFill>
                  <a:srgbClr val="000000"/>
                </a:solidFill>
              </a:rPr>
              <a:t>72% Higher Cost Savings</a:t>
            </a:r>
            <a:endParaRPr lang="en-US" sz="2000" b="1" u="sng" dirty="0">
              <a:solidFill>
                <a:srgbClr val="000000"/>
              </a:solidFill>
            </a:endParaRPr>
          </a:p>
        </p:txBody>
      </p:sp>
      <p:pic>
        <p:nvPicPr>
          <p:cNvPr id="249858" name="Picture 2"/>
          <p:cNvPicPr>
            <a:picLocks noChangeAspect="1" noChangeArrowheads="1"/>
          </p:cNvPicPr>
          <p:nvPr/>
        </p:nvPicPr>
        <p:blipFill>
          <a:blip r:embed="rId2" cstate="print"/>
          <a:srcRect/>
          <a:stretch>
            <a:fillRect/>
          </a:stretch>
        </p:blipFill>
        <p:spPr bwMode="auto">
          <a:xfrm>
            <a:off x="1295400" y="1524000"/>
            <a:ext cx="7707910"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228600"/>
            <a:ext cx="7848600" cy="1077218"/>
          </a:xfrm>
          <a:prstGeom prst="rect">
            <a:avLst/>
          </a:prstGeom>
        </p:spPr>
        <p:txBody>
          <a:bodyPr wrap="square">
            <a:spAutoFit/>
          </a:bodyPr>
          <a:lstStyle/>
          <a:p>
            <a:pPr algn="ctr">
              <a:defRPr sz="1680" b="1" i="0" u="none" strike="noStrike" kern="1200" baseline="0">
                <a:solidFill>
                  <a:srgbClr val="000000"/>
                </a:solidFill>
                <a:latin typeface="+mn-lt"/>
                <a:ea typeface="+mn-ea"/>
                <a:cs typeface="+mn-cs"/>
              </a:defRPr>
            </a:pPr>
            <a:r>
              <a:rPr lang="en-US" sz="2400" b="1" dirty="0" smtClean="0">
                <a:solidFill>
                  <a:srgbClr val="000000"/>
                </a:solidFill>
              </a:rPr>
              <a:t>7. </a:t>
            </a:r>
            <a:r>
              <a:rPr lang="en-US" sz="2000" b="1" dirty="0" smtClean="0">
                <a:solidFill>
                  <a:srgbClr val="000000"/>
                </a:solidFill>
              </a:rPr>
              <a:t>Drug </a:t>
            </a:r>
            <a:r>
              <a:rPr lang="en-US" sz="2000" b="1" dirty="0" smtClean="0">
                <a:solidFill>
                  <a:srgbClr val="000000"/>
                </a:solidFill>
                <a:latin typeface="+mn-lt"/>
              </a:rPr>
              <a:t>Courts Where Team Members are Given a Copy of the Guidelines for Sanctions had </a:t>
            </a:r>
            <a:r>
              <a:rPr lang="en-US" sz="2000" b="1" dirty="0" smtClean="0">
                <a:solidFill>
                  <a:srgbClr val="000000"/>
                </a:solidFill>
              </a:rPr>
              <a:t/>
            </a:r>
            <a:br>
              <a:rPr lang="en-US" sz="2000" b="1" dirty="0" smtClean="0">
                <a:solidFill>
                  <a:srgbClr val="000000"/>
                </a:solidFill>
              </a:rPr>
            </a:br>
            <a:r>
              <a:rPr lang="en-US" sz="2000" b="1" u="sng" dirty="0" smtClean="0">
                <a:solidFill>
                  <a:srgbClr val="000000"/>
                </a:solidFill>
              </a:rPr>
              <a:t>72% Higher Cost Savings</a:t>
            </a:r>
            <a:endParaRPr lang="en-US" sz="2000" b="1" u="sng" dirty="0">
              <a:solidFill>
                <a:srgbClr val="000000"/>
              </a:solidFill>
            </a:endParaRPr>
          </a:p>
        </p:txBody>
      </p:sp>
      <p:pic>
        <p:nvPicPr>
          <p:cNvPr id="292870" name="Picture 6" descr="http://t1.gstatic.com/images?q=tbn:ANd9GcTYauaQb33XUoNYJXExnJvUaPC7oDmo7unneJ9dgfVG8eveU8w2">
            <a:hlinkClick r:id="rId2"/>
          </p:cNvPr>
          <p:cNvPicPr>
            <a:picLocks noChangeAspect="1" noChangeArrowheads="1"/>
          </p:cNvPicPr>
          <p:nvPr/>
        </p:nvPicPr>
        <p:blipFill>
          <a:blip r:embed="rId3" cstate="print"/>
          <a:srcRect/>
          <a:stretch>
            <a:fillRect/>
          </a:stretch>
        </p:blipFill>
        <p:spPr bwMode="auto">
          <a:xfrm>
            <a:off x="457200" y="1524000"/>
            <a:ext cx="5054470" cy="3352800"/>
          </a:xfrm>
          <a:prstGeom prst="rect">
            <a:avLst/>
          </a:prstGeom>
          <a:noFill/>
        </p:spPr>
      </p:pic>
      <p:pic>
        <p:nvPicPr>
          <p:cNvPr id="292868" name="Picture 4" descr="http://1.bp.blogspot.com/-bVILkCtPDAI/Up_I1xRXByI/AAAAAAAAQ_w/6ZQCdHn09rU/s1600/consi-stency.jpg">
            <a:hlinkClick r:id="rId4"/>
          </p:cNvPr>
          <p:cNvPicPr>
            <a:picLocks noChangeAspect="1" noChangeArrowheads="1"/>
          </p:cNvPicPr>
          <p:nvPr/>
        </p:nvPicPr>
        <p:blipFill>
          <a:blip r:embed="rId5" cstate="print"/>
          <a:srcRect/>
          <a:stretch>
            <a:fillRect/>
          </a:stretch>
        </p:blipFill>
        <p:spPr bwMode="auto">
          <a:xfrm>
            <a:off x="4191000" y="2895600"/>
            <a:ext cx="4676775" cy="3743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92868"/>
                                        </p:tgtEl>
                                        <p:attrNameLst>
                                          <p:attrName>style.visibility</p:attrName>
                                        </p:attrNameLst>
                                      </p:cBhvr>
                                      <p:to>
                                        <p:strVal val="visible"/>
                                      </p:to>
                                    </p:set>
                                    <p:animEffect transition="in" filter="box(out)">
                                      <p:cBhvr>
                                        <p:cTn id="7" dur="500"/>
                                        <p:tgtEl>
                                          <p:spTgt spid="292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52600" y="171272"/>
            <a:ext cx="6400800" cy="1323439"/>
          </a:xfrm>
          <a:ln>
            <a:noFill/>
          </a:ln>
        </p:spPr>
        <p:txBody>
          <a:bodyPr wrap="square">
            <a:spAutoFit/>
          </a:bodyPr>
          <a:lstStyle/>
          <a:p>
            <a:pPr marL="54864">
              <a:spcBef>
                <a:spcPts val="1200"/>
              </a:spcBef>
              <a:spcAft>
                <a:spcPts val="600"/>
              </a:spcAft>
              <a:defRPr/>
            </a:pPr>
            <a:r>
              <a:rPr lang="en-US" sz="4400" b="0" dirty="0" smtClean="0">
                <a:latin typeface="Arial Rounded MT Bold" pitchFamily="34" charset="0"/>
                <a:cs typeface="Times New Roman" charset="0"/>
              </a:rPr>
              <a:t>Drug Court Top 10</a:t>
            </a:r>
            <a:br>
              <a:rPr lang="en-US" sz="4400" b="0" dirty="0" smtClean="0">
                <a:latin typeface="Arial Rounded MT Bold" pitchFamily="34" charset="0"/>
                <a:cs typeface="Times New Roman" charset="0"/>
              </a:rPr>
            </a:br>
            <a:r>
              <a:rPr lang="en-US" b="0" dirty="0" smtClean="0">
                <a:latin typeface="Arial Rounded MT Bold" pitchFamily="34" charset="0"/>
                <a:cs typeface="Times New Roman" charset="0"/>
              </a:rPr>
              <a:t>*Cost Savings*</a:t>
            </a:r>
            <a:endParaRPr lang="en-US" sz="4400" b="0" dirty="0" smtClean="0">
              <a:latin typeface="Arial Rounded MT Bold" pitchFamily="34" charset="0"/>
              <a:cs typeface="Times New Roman" charset="0"/>
            </a:endParaRPr>
          </a:p>
        </p:txBody>
      </p:sp>
      <p:sp>
        <p:nvSpPr>
          <p:cNvPr id="10" name="Rectangle 2"/>
          <p:cNvSpPr txBox="1">
            <a:spLocks noChangeArrowheads="1"/>
          </p:cNvSpPr>
          <p:nvPr/>
        </p:nvSpPr>
        <p:spPr>
          <a:xfrm>
            <a:off x="1371600" y="3657600"/>
            <a:ext cx="7315200" cy="5334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8.  Drug test results are back in 48 hours or less</a:t>
            </a:r>
            <a:endParaRPr lang="en-US" sz="2400" b="1" i="1" dirty="0">
              <a:solidFill>
                <a:schemeClr val="accent3"/>
              </a:solidFill>
              <a:latin typeface="Arial" pitchFamily="34" charset="0"/>
              <a:ea typeface="+mj-ea"/>
              <a:cs typeface="Arial" pitchFamily="34" charset="0"/>
            </a:endParaRPr>
          </a:p>
        </p:txBody>
      </p:sp>
      <p:sp>
        <p:nvSpPr>
          <p:cNvPr id="11" name="Rectangle 2"/>
          <p:cNvSpPr txBox="1">
            <a:spLocks noChangeArrowheads="1"/>
          </p:cNvSpPr>
          <p:nvPr/>
        </p:nvSpPr>
        <p:spPr>
          <a:xfrm>
            <a:off x="1371600" y="4495800"/>
            <a:ext cx="7315200" cy="8382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7.  Team members are given a copy of the guidelines for sanctions</a:t>
            </a:r>
            <a:endParaRPr lang="en-US" sz="2400" b="1" i="1" dirty="0">
              <a:solidFill>
                <a:schemeClr val="accent3"/>
              </a:solidFill>
              <a:latin typeface="Arial" pitchFamily="34" charset="0"/>
              <a:ea typeface="+mj-ea"/>
              <a:cs typeface="Arial" pitchFamily="34" charset="0"/>
            </a:endParaRPr>
          </a:p>
        </p:txBody>
      </p:sp>
      <p:sp>
        <p:nvSpPr>
          <p:cNvPr id="12" name="Rectangle 2"/>
          <p:cNvSpPr txBox="1">
            <a:spLocks noChangeArrowheads="1"/>
          </p:cNvSpPr>
          <p:nvPr/>
        </p:nvSpPr>
        <p:spPr>
          <a:xfrm>
            <a:off x="1371600" y="5562600"/>
            <a:ext cx="7315200" cy="8382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6.   A representative from treatment attends court sessions</a:t>
            </a:r>
            <a:endParaRPr lang="en-US" sz="2400" b="1" i="1" dirty="0">
              <a:solidFill>
                <a:schemeClr val="accent3"/>
              </a:solidFill>
              <a:latin typeface="Arial" pitchFamily="34" charset="0"/>
              <a:ea typeface="+mj-ea"/>
              <a:cs typeface="Arial" pitchFamily="34" charset="0"/>
            </a:endParaRPr>
          </a:p>
        </p:txBody>
      </p:sp>
      <p:sp>
        <p:nvSpPr>
          <p:cNvPr id="9" name="Rectangle 2"/>
          <p:cNvSpPr txBox="1">
            <a:spLocks noChangeArrowheads="1"/>
          </p:cNvSpPr>
          <p:nvPr/>
        </p:nvSpPr>
        <p:spPr>
          <a:xfrm>
            <a:off x="1447800" y="2895600"/>
            <a:ext cx="7315200" cy="7620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9. In the first phase of drug court, drug tests are collected at least two times per week  </a:t>
            </a:r>
            <a:endParaRPr lang="en-US" sz="2400" b="1" i="1" dirty="0">
              <a:solidFill>
                <a:schemeClr val="accent3"/>
              </a:solidFill>
              <a:latin typeface="Arial" pitchFamily="34" charset="0"/>
              <a:ea typeface="+mj-ea"/>
              <a:cs typeface="Arial" pitchFamily="34" charset="0"/>
            </a:endParaRPr>
          </a:p>
        </p:txBody>
      </p:sp>
      <p:sp>
        <p:nvSpPr>
          <p:cNvPr id="13" name="Rectangle 2"/>
          <p:cNvSpPr txBox="1">
            <a:spLocks noChangeArrowheads="1"/>
          </p:cNvSpPr>
          <p:nvPr/>
        </p:nvSpPr>
        <p:spPr>
          <a:xfrm>
            <a:off x="1447800" y="1752600"/>
            <a:ext cx="7315200" cy="8382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10. Law Enforcement attends court sessions</a:t>
            </a:r>
            <a:endParaRPr lang="en-US" sz="2400" b="1" i="1" dirty="0">
              <a:solidFill>
                <a:schemeClr val="accent3"/>
              </a:solidFill>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3675" y="6324600"/>
            <a:ext cx="4211409" cy="338554"/>
          </a:xfrm>
          <a:prstGeom prst="rect">
            <a:avLst/>
          </a:prstGeom>
          <a:noFill/>
        </p:spPr>
        <p:txBody>
          <a:bodyPr wrap="none">
            <a:spAutoFit/>
          </a:bodyPr>
          <a:lstStyle/>
          <a:p>
            <a:pPr>
              <a:defRPr/>
            </a:pPr>
            <a:r>
              <a:rPr lang="en-US" sz="1600" b="1" dirty="0" smtClean="0">
                <a:solidFill>
                  <a:schemeClr val="accent3"/>
                </a:solidFill>
              </a:rPr>
              <a:t>Note: </a:t>
            </a:r>
            <a:r>
              <a:rPr lang="en-US" sz="1600" b="1" dirty="0">
                <a:solidFill>
                  <a:schemeClr val="accent3"/>
                </a:solidFill>
              </a:rPr>
              <a:t>Difference is significant at </a:t>
            </a:r>
            <a:r>
              <a:rPr lang="en-US" sz="1600" b="1" i="1" dirty="0">
                <a:solidFill>
                  <a:schemeClr val="accent3"/>
                </a:solidFill>
              </a:rPr>
              <a:t>p</a:t>
            </a:r>
            <a:r>
              <a:rPr lang="en-US" sz="1600" b="1" dirty="0" smtClean="0">
                <a:solidFill>
                  <a:schemeClr val="accent3"/>
                </a:solidFill>
              </a:rPr>
              <a:t>&lt;.10</a:t>
            </a:r>
            <a:endParaRPr lang="en-US" sz="1600" b="1" dirty="0">
              <a:solidFill>
                <a:schemeClr val="accent3"/>
              </a:solidFill>
            </a:endParaRPr>
          </a:p>
        </p:txBody>
      </p:sp>
      <p:sp>
        <p:nvSpPr>
          <p:cNvPr id="4" name="Rectangle 3"/>
          <p:cNvSpPr/>
          <p:nvPr/>
        </p:nvSpPr>
        <p:spPr>
          <a:xfrm>
            <a:off x="1066800" y="228600"/>
            <a:ext cx="7848600" cy="1077218"/>
          </a:xfrm>
          <a:prstGeom prst="rect">
            <a:avLst/>
          </a:prstGeom>
        </p:spPr>
        <p:txBody>
          <a:bodyPr wrap="square">
            <a:spAutoFit/>
          </a:bodyPr>
          <a:lstStyle/>
          <a:p>
            <a:pPr algn="ctr">
              <a:defRPr sz="1680" b="1" i="0" u="none" strike="noStrike" kern="1200" baseline="0">
                <a:solidFill>
                  <a:srgbClr val="000000"/>
                </a:solidFill>
                <a:latin typeface="+mn-lt"/>
                <a:ea typeface="+mn-ea"/>
                <a:cs typeface="+mn-cs"/>
              </a:defRPr>
            </a:pPr>
            <a:r>
              <a:rPr lang="en-US" sz="2400" b="1" dirty="0" smtClean="0">
                <a:solidFill>
                  <a:srgbClr val="000000"/>
                </a:solidFill>
              </a:rPr>
              <a:t>6.  </a:t>
            </a:r>
            <a:r>
              <a:rPr lang="en-US" sz="2000" b="1" dirty="0" smtClean="0">
                <a:solidFill>
                  <a:srgbClr val="000000"/>
                </a:solidFill>
              </a:rPr>
              <a:t>Drug </a:t>
            </a:r>
            <a:r>
              <a:rPr lang="en-US" sz="2000" b="1" dirty="0" smtClean="0">
                <a:solidFill>
                  <a:srgbClr val="000000"/>
                </a:solidFill>
                <a:latin typeface="+mn-lt"/>
              </a:rPr>
              <a:t>Courts Where a Representative from Treatment Attends Court Sessions had </a:t>
            </a:r>
            <a:r>
              <a:rPr lang="en-US" sz="2000" b="1" dirty="0" smtClean="0">
                <a:solidFill>
                  <a:srgbClr val="000000"/>
                </a:solidFill>
              </a:rPr>
              <a:t/>
            </a:r>
            <a:br>
              <a:rPr lang="en-US" sz="2000" b="1" dirty="0" smtClean="0">
                <a:solidFill>
                  <a:srgbClr val="000000"/>
                </a:solidFill>
              </a:rPr>
            </a:br>
            <a:r>
              <a:rPr lang="en-US" sz="2000" b="1" u="sng" dirty="0" smtClean="0">
                <a:solidFill>
                  <a:srgbClr val="000000"/>
                </a:solidFill>
              </a:rPr>
              <a:t>81% Higher Cost Savings</a:t>
            </a:r>
            <a:endParaRPr lang="en-US" sz="2000" b="1" u="sng" dirty="0">
              <a:solidFill>
                <a:srgbClr val="000000"/>
              </a:solidFill>
            </a:endParaRPr>
          </a:p>
        </p:txBody>
      </p:sp>
      <p:pic>
        <p:nvPicPr>
          <p:cNvPr id="250883" name="Picture 3"/>
          <p:cNvPicPr>
            <a:picLocks noChangeAspect="1" noChangeArrowheads="1"/>
          </p:cNvPicPr>
          <p:nvPr/>
        </p:nvPicPr>
        <p:blipFill>
          <a:blip r:embed="rId2" cstate="print"/>
          <a:srcRect/>
          <a:stretch>
            <a:fillRect/>
          </a:stretch>
        </p:blipFill>
        <p:spPr bwMode="auto">
          <a:xfrm>
            <a:off x="1295400" y="1524000"/>
            <a:ext cx="7707910"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5" name="Text Box 5"/>
          <p:cNvSpPr txBox="1">
            <a:spLocks noChangeArrowheads="1"/>
          </p:cNvSpPr>
          <p:nvPr/>
        </p:nvSpPr>
        <p:spPr bwMode="auto">
          <a:xfrm>
            <a:off x="8158163" y="95250"/>
            <a:ext cx="184150" cy="579438"/>
          </a:xfrm>
          <a:prstGeom prst="rect">
            <a:avLst/>
          </a:prstGeom>
          <a:noFill/>
          <a:ln w="12700" cap="sq">
            <a:noFill/>
            <a:miter lim="800000"/>
            <a:headEnd type="none" w="sm" len="sm"/>
            <a:tailEnd type="none" w="sm" len="sm"/>
          </a:ln>
          <a:effectLst/>
        </p:spPr>
        <p:txBody>
          <a:bodyPr wrap="none">
            <a:spAutoFit/>
          </a:bodyPr>
          <a:lstStyle/>
          <a:p>
            <a:pPr algn="l">
              <a:spcBef>
                <a:spcPct val="0"/>
              </a:spcBef>
              <a:defRPr/>
            </a:pPr>
            <a:endParaRPr lang="en-US" sz="3200">
              <a:effectLst>
                <a:outerShdw blurRad="38100" dist="38100" dir="2700000" algn="tl">
                  <a:srgbClr val="FFFFFF"/>
                </a:outerShdw>
              </a:effectLst>
            </a:endParaRPr>
          </a:p>
        </p:txBody>
      </p:sp>
      <p:sp>
        <p:nvSpPr>
          <p:cNvPr id="29702" name="Text Box 6"/>
          <p:cNvSpPr txBox="1">
            <a:spLocks noChangeArrowheads="1"/>
          </p:cNvSpPr>
          <p:nvPr/>
        </p:nvSpPr>
        <p:spPr bwMode="auto">
          <a:xfrm>
            <a:off x="9737725" y="4537075"/>
            <a:ext cx="184150" cy="457200"/>
          </a:xfrm>
          <a:prstGeom prst="rect">
            <a:avLst/>
          </a:prstGeom>
          <a:noFill/>
          <a:ln w="9525">
            <a:noFill/>
            <a:miter lim="800000"/>
            <a:headEnd/>
            <a:tailEnd/>
          </a:ln>
        </p:spPr>
        <p:txBody>
          <a:bodyPr wrap="none">
            <a:spAutoFit/>
          </a:bodyPr>
          <a:lstStyle/>
          <a:p>
            <a:pPr algn="l" eaLnBrk="1" hangingPunct="1">
              <a:spcBef>
                <a:spcPct val="0"/>
              </a:spcBef>
              <a:defRPr/>
            </a:pPr>
            <a:endParaRPr lang="en-US" sz="2400">
              <a:effectLst>
                <a:outerShdw blurRad="38100" dist="38100" dir="2700000" algn="tl">
                  <a:srgbClr val="000000">
                    <a:alpha val="43137"/>
                  </a:srgbClr>
                </a:outerShdw>
              </a:effectLst>
            </a:endParaRPr>
          </a:p>
        </p:txBody>
      </p:sp>
      <p:graphicFrame>
        <p:nvGraphicFramePr>
          <p:cNvPr id="2050" name="Object 7"/>
          <p:cNvGraphicFramePr>
            <a:graphicFrameLocks noChangeAspect="1"/>
          </p:cNvGraphicFramePr>
          <p:nvPr/>
        </p:nvGraphicFramePr>
        <p:xfrm>
          <a:off x="152400" y="1335088"/>
          <a:ext cx="7947025" cy="5370512"/>
        </p:xfrm>
        <a:graphic>
          <a:graphicData uri="http://schemas.openxmlformats.org/presentationml/2006/ole">
            <mc:AlternateContent xmlns:mc="http://schemas.openxmlformats.org/markup-compatibility/2006">
              <mc:Choice xmlns:v="urn:schemas-microsoft-com:vml" Requires="v">
                <p:oleObj spid="_x0000_s137219" name="Chart" r:id="rId4" imgW="6553200" imgH="4434840" progId="MSGraph.Chart.8">
                  <p:embed followColorScheme="full"/>
                </p:oleObj>
              </mc:Choice>
              <mc:Fallback>
                <p:oleObj name="Chart" r:id="rId4" imgW="6553200" imgH="4434840" progId="MSGraph.Chart.8">
                  <p:embed followColorScheme="full"/>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335088"/>
                        <a:ext cx="7947025" cy="5370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08" name="Text Box 8"/>
          <p:cNvSpPr txBox="1">
            <a:spLocks noChangeArrowheads="1"/>
          </p:cNvSpPr>
          <p:nvPr/>
        </p:nvSpPr>
        <p:spPr bwMode="auto">
          <a:xfrm rot="16200000">
            <a:off x="3819525" y="4678363"/>
            <a:ext cx="581025" cy="752475"/>
          </a:xfrm>
          <a:prstGeom prst="rect">
            <a:avLst/>
          </a:prstGeom>
          <a:noFill/>
          <a:ln w="9525">
            <a:noFill/>
            <a:miter lim="800000"/>
            <a:headEnd/>
            <a:tailEnd/>
          </a:ln>
          <a:effectLst/>
        </p:spPr>
        <p:txBody>
          <a:bodyPr vert="eaVert" wrap="none" anchorCtr="1">
            <a:spAutoFit/>
          </a:bodyPr>
          <a:lstStyle/>
          <a:p>
            <a:pPr>
              <a:defRPr/>
            </a:pPr>
            <a:r>
              <a:rPr lang="en-US" sz="2600">
                <a:effectLst>
                  <a:outerShdw blurRad="38100" dist="38100" dir="2700000" algn="tl">
                    <a:srgbClr val="FFFFFF"/>
                  </a:outerShdw>
                </a:effectLst>
              </a:rPr>
              <a:t>78%</a:t>
            </a:r>
          </a:p>
        </p:txBody>
      </p:sp>
      <p:sp>
        <p:nvSpPr>
          <p:cNvPr id="409609" name="Text Box 9"/>
          <p:cNvSpPr txBox="1">
            <a:spLocks noChangeArrowheads="1"/>
          </p:cNvSpPr>
          <p:nvPr/>
        </p:nvSpPr>
        <p:spPr bwMode="auto">
          <a:xfrm rot="16200000">
            <a:off x="2200275" y="1784350"/>
            <a:ext cx="473075" cy="454025"/>
          </a:xfrm>
          <a:prstGeom prst="rect">
            <a:avLst/>
          </a:prstGeom>
          <a:noFill/>
          <a:ln w="9525">
            <a:noFill/>
            <a:miter lim="800000"/>
            <a:headEnd/>
            <a:tailEnd/>
          </a:ln>
          <a:effectLst/>
        </p:spPr>
        <p:txBody>
          <a:bodyPr vert="eaVert" wrap="none" anchorCtr="1">
            <a:spAutoFit/>
          </a:bodyPr>
          <a:lstStyle/>
          <a:p>
            <a:pPr>
              <a:defRPr/>
            </a:pPr>
            <a:r>
              <a:rPr lang="en-US" sz="1900">
                <a:effectLst>
                  <a:outerShdw blurRad="38100" dist="38100" dir="2700000" algn="tl">
                    <a:srgbClr val="FFFFFF"/>
                  </a:outerShdw>
                </a:effectLst>
              </a:rPr>
              <a:t>6%</a:t>
            </a:r>
          </a:p>
        </p:txBody>
      </p:sp>
      <p:sp>
        <p:nvSpPr>
          <p:cNvPr id="409610" name="Text Box 10"/>
          <p:cNvSpPr txBox="1">
            <a:spLocks noChangeArrowheads="1"/>
          </p:cNvSpPr>
          <p:nvPr/>
        </p:nvSpPr>
        <p:spPr bwMode="auto">
          <a:xfrm rot="16200000">
            <a:off x="1122363" y="2522537"/>
            <a:ext cx="488950" cy="600075"/>
          </a:xfrm>
          <a:prstGeom prst="rect">
            <a:avLst/>
          </a:prstGeom>
          <a:noFill/>
          <a:ln w="9525">
            <a:noFill/>
            <a:miter lim="800000"/>
            <a:headEnd/>
            <a:tailEnd/>
          </a:ln>
          <a:effectLst/>
        </p:spPr>
        <p:txBody>
          <a:bodyPr vert="eaVert" wrap="none" anchorCtr="1">
            <a:spAutoFit/>
          </a:bodyPr>
          <a:lstStyle/>
          <a:p>
            <a:pPr>
              <a:defRPr/>
            </a:pPr>
            <a:r>
              <a:rPr lang="en-US" sz="2000">
                <a:effectLst>
                  <a:outerShdw blurRad="38100" dist="38100" dir="2700000" algn="tl">
                    <a:srgbClr val="FFFFFF"/>
                  </a:outerShdw>
                </a:effectLst>
              </a:rPr>
              <a:t>16%</a:t>
            </a:r>
          </a:p>
        </p:txBody>
      </p:sp>
      <p:sp>
        <p:nvSpPr>
          <p:cNvPr id="409611" name="Oval 11"/>
          <p:cNvSpPr>
            <a:spLocks noChangeArrowheads="1"/>
          </p:cNvSpPr>
          <p:nvPr/>
        </p:nvSpPr>
        <p:spPr bwMode="auto">
          <a:xfrm>
            <a:off x="7239000" y="4114800"/>
            <a:ext cx="914400" cy="914400"/>
          </a:xfrm>
          <a:prstGeom prst="ellipse">
            <a:avLst/>
          </a:prstGeom>
          <a:noFill/>
          <a:ln w="9525">
            <a:noFill/>
            <a:round/>
            <a:headEnd/>
            <a:tailEnd/>
          </a:ln>
          <a:effectLst/>
        </p:spPr>
        <p:txBody>
          <a:bodyPr vert="eaVert" wrap="none" anchor="ctr">
            <a:spAutoFit/>
          </a:bodyPr>
          <a:lstStyle/>
          <a:p>
            <a:pPr>
              <a:defRPr/>
            </a:pPr>
            <a:endParaRPr lang="en-US">
              <a:effectLst>
                <a:outerShdw blurRad="38100" dist="38100" dir="2700000" algn="tl">
                  <a:srgbClr val="000000">
                    <a:alpha val="43137"/>
                  </a:srgbClr>
                </a:outerShdw>
              </a:effectLst>
            </a:endParaRPr>
          </a:p>
        </p:txBody>
      </p:sp>
      <p:sp>
        <p:nvSpPr>
          <p:cNvPr id="409612" name="Oval 12"/>
          <p:cNvSpPr>
            <a:spLocks noChangeArrowheads="1"/>
          </p:cNvSpPr>
          <p:nvPr/>
        </p:nvSpPr>
        <p:spPr bwMode="auto">
          <a:xfrm>
            <a:off x="914400" y="2514600"/>
            <a:ext cx="914400" cy="762000"/>
          </a:xfrm>
          <a:prstGeom prst="ellipse">
            <a:avLst/>
          </a:prstGeom>
          <a:noFill/>
          <a:ln w="38100">
            <a:solidFill>
              <a:srgbClr val="FFFF00"/>
            </a:solidFill>
            <a:round/>
            <a:headEnd/>
            <a:tailEnd/>
          </a:ln>
          <a:effectLst/>
        </p:spPr>
        <p:txBody>
          <a:bodyPr vert="eaVert" wrap="none" anchor="ctr">
            <a:spAutoFit/>
          </a:bodyPr>
          <a:lstStyle/>
          <a:p>
            <a:pPr>
              <a:defRPr/>
            </a:pPr>
            <a:endParaRPr lang="en-US">
              <a:effectLst>
                <a:outerShdw blurRad="38100" dist="38100" dir="2700000" algn="tl">
                  <a:srgbClr val="000000">
                    <a:alpha val="43137"/>
                  </a:srgbClr>
                </a:outerShdw>
              </a:effectLst>
            </a:endParaRPr>
          </a:p>
        </p:txBody>
      </p:sp>
      <p:sp>
        <p:nvSpPr>
          <p:cNvPr id="409613" name="Text Box 13"/>
          <p:cNvSpPr txBox="1">
            <a:spLocks noChangeArrowheads="1"/>
          </p:cNvSpPr>
          <p:nvPr/>
        </p:nvSpPr>
        <p:spPr bwMode="auto">
          <a:xfrm rot="16200000">
            <a:off x="761206" y="457994"/>
            <a:ext cx="458788" cy="2743200"/>
          </a:xfrm>
          <a:prstGeom prst="rect">
            <a:avLst/>
          </a:prstGeom>
          <a:noFill/>
          <a:ln w="9525">
            <a:noFill/>
            <a:miter lim="800000"/>
            <a:headEnd/>
            <a:tailEnd/>
          </a:ln>
          <a:effectLst/>
        </p:spPr>
        <p:txBody>
          <a:bodyPr vert="eaVert" anchorCtr="1">
            <a:spAutoFit/>
          </a:bodyPr>
          <a:lstStyle/>
          <a:p>
            <a:pPr>
              <a:defRPr/>
            </a:pPr>
            <a:r>
              <a:rPr lang="en-US" sz="1800" dirty="0">
                <a:solidFill>
                  <a:srgbClr val="FFFF00"/>
                </a:solidFill>
                <a:effectLst>
                  <a:outerShdw blurRad="38100" dist="38100" dir="2700000" algn="tl">
                    <a:srgbClr val="000000"/>
                  </a:outerShdw>
                </a:effectLst>
              </a:rPr>
              <a:t>Some don’t work</a:t>
            </a:r>
          </a:p>
        </p:txBody>
      </p:sp>
      <p:sp>
        <p:nvSpPr>
          <p:cNvPr id="409614" name="Line 14"/>
          <p:cNvSpPr>
            <a:spLocks noChangeShapeType="1"/>
          </p:cNvSpPr>
          <p:nvPr/>
        </p:nvSpPr>
        <p:spPr bwMode="auto">
          <a:xfrm>
            <a:off x="762000" y="1981200"/>
            <a:ext cx="533400" cy="685800"/>
          </a:xfrm>
          <a:prstGeom prst="line">
            <a:avLst/>
          </a:prstGeom>
          <a:noFill/>
          <a:ln w="38100">
            <a:solidFill>
              <a:srgbClr val="FFFF00"/>
            </a:solidFill>
            <a:round/>
            <a:headEnd/>
            <a:tailEnd type="triangle" w="med" len="med"/>
          </a:ln>
          <a:effectLst/>
        </p:spPr>
        <p:txBody>
          <a:bodyPr vert="eaVert" anchor="ctr" anchorCtr="1">
            <a:spAutoFit/>
          </a:bodyPr>
          <a:lstStyle/>
          <a:p>
            <a:pPr>
              <a:defRPr/>
            </a:pPr>
            <a:endParaRPr lang="en-US">
              <a:effectLst>
                <a:outerShdw blurRad="38100" dist="38100" dir="2700000" algn="tl">
                  <a:srgbClr val="000000">
                    <a:alpha val="43137"/>
                  </a:srgbClr>
                </a:outerShdw>
              </a:effectLst>
            </a:endParaRPr>
          </a:p>
        </p:txBody>
      </p:sp>
      <p:sp>
        <p:nvSpPr>
          <p:cNvPr id="16" name="TextBox 15"/>
          <p:cNvSpPr txBox="1">
            <a:spLocks noChangeArrowheads="1"/>
          </p:cNvSpPr>
          <p:nvPr/>
        </p:nvSpPr>
        <p:spPr bwMode="auto">
          <a:xfrm>
            <a:off x="169863" y="6461125"/>
            <a:ext cx="6611937" cy="400050"/>
          </a:xfrm>
          <a:prstGeom prst="rect">
            <a:avLst/>
          </a:prstGeom>
          <a:noFill/>
          <a:ln w="9525">
            <a:noFill/>
            <a:miter lim="800000"/>
            <a:headEnd/>
            <a:tailEnd/>
          </a:ln>
        </p:spPr>
        <p:txBody>
          <a:bodyPr wrap="none">
            <a:spAutoFit/>
          </a:bodyPr>
          <a:lstStyle/>
          <a:p>
            <a:pPr>
              <a:defRPr/>
            </a:pPr>
            <a:r>
              <a:rPr lang="en-US" sz="2000" dirty="0">
                <a:solidFill>
                  <a:schemeClr val="bg1"/>
                </a:solidFill>
                <a:effectLst>
                  <a:outerShdw blurRad="38100" dist="38100" dir="2700000" algn="tl">
                    <a:srgbClr val="000000"/>
                  </a:outerShdw>
                </a:effectLst>
              </a:rPr>
              <a:t>(Wilson et al., 2006; </a:t>
            </a:r>
            <a:r>
              <a:rPr lang="en-US" sz="2000" dirty="0" err="1">
                <a:solidFill>
                  <a:schemeClr val="bg1"/>
                </a:solidFill>
                <a:effectLst>
                  <a:outerShdw blurRad="38100" dist="38100" dir="2700000" algn="tl">
                    <a:srgbClr val="000000"/>
                  </a:outerShdw>
                </a:effectLst>
              </a:rPr>
              <a:t>Lowenkamp</a:t>
            </a:r>
            <a:r>
              <a:rPr lang="en-US" sz="2000" dirty="0">
                <a:solidFill>
                  <a:schemeClr val="bg1"/>
                </a:solidFill>
                <a:effectLst>
                  <a:outerShdw blurRad="38100" dist="38100" dir="2700000" algn="tl">
                    <a:srgbClr val="000000"/>
                  </a:outerShdw>
                </a:effectLst>
              </a:rPr>
              <a:t> et al., 2005; Shaffer, 2006)</a:t>
            </a:r>
          </a:p>
        </p:txBody>
      </p:sp>
      <p:sp>
        <p:nvSpPr>
          <p:cNvPr id="14" name="Text Box 14"/>
          <p:cNvSpPr txBox="1">
            <a:spLocks noChangeArrowheads="1"/>
          </p:cNvSpPr>
          <p:nvPr/>
        </p:nvSpPr>
        <p:spPr bwMode="auto">
          <a:xfrm>
            <a:off x="1752600" y="152400"/>
            <a:ext cx="7086600" cy="884238"/>
          </a:xfrm>
          <a:prstGeom prst="rect">
            <a:avLst/>
          </a:prstGeom>
          <a:noFill/>
          <a:ln w="9525">
            <a:noFill/>
            <a:miter lim="800000"/>
            <a:headEnd/>
            <a:tailEnd/>
          </a:ln>
          <a:effectLst/>
        </p:spPr>
        <p:txBody>
          <a:bodyPr wrap="square">
            <a:spAutoFit/>
          </a:bodyPr>
          <a:lstStyle/>
          <a:p>
            <a:pPr eaLnBrk="1" hangingPunct="1">
              <a:defRPr/>
            </a:pPr>
            <a:r>
              <a:rPr kumimoji="1" lang="en-US" sz="5200" dirty="0">
                <a:solidFill>
                  <a:srgbClr val="00326A"/>
                </a:solidFill>
                <a:effectLst>
                  <a:outerShdw blurRad="38100" dist="38100" dir="2700000" algn="tl">
                    <a:srgbClr val="000000"/>
                  </a:outerShdw>
                </a:effectLst>
                <a:latin typeface="Arial Black" pitchFamily="34" charset="0"/>
              </a:rPr>
              <a:t>Variable Effects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228600"/>
            <a:ext cx="7848600" cy="1077218"/>
          </a:xfrm>
          <a:prstGeom prst="rect">
            <a:avLst/>
          </a:prstGeom>
        </p:spPr>
        <p:txBody>
          <a:bodyPr wrap="square">
            <a:spAutoFit/>
          </a:bodyPr>
          <a:lstStyle/>
          <a:p>
            <a:pPr algn="ctr">
              <a:defRPr sz="1680" b="1" i="0" u="none" strike="noStrike" kern="1200" baseline="0">
                <a:solidFill>
                  <a:srgbClr val="000000"/>
                </a:solidFill>
                <a:latin typeface="+mn-lt"/>
                <a:ea typeface="+mn-ea"/>
                <a:cs typeface="+mn-cs"/>
              </a:defRPr>
            </a:pPr>
            <a:r>
              <a:rPr lang="en-US" sz="2400" b="1" dirty="0" smtClean="0">
                <a:solidFill>
                  <a:srgbClr val="000000"/>
                </a:solidFill>
              </a:rPr>
              <a:t>6.  </a:t>
            </a:r>
            <a:r>
              <a:rPr lang="en-US" sz="2000" b="1" dirty="0" smtClean="0">
                <a:solidFill>
                  <a:srgbClr val="000000"/>
                </a:solidFill>
              </a:rPr>
              <a:t>Drug </a:t>
            </a:r>
            <a:r>
              <a:rPr lang="en-US" sz="2000" b="1" dirty="0" smtClean="0">
                <a:solidFill>
                  <a:srgbClr val="000000"/>
                </a:solidFill>
                <a:latin typeface="+mn-lt"/>
              </a:rPr>
              <a:t>Courts Where a Representative from Treatment Attends Court Sessions had </a:t>
            </a:r>
            <a:r>
              <a:rPr lang="en-US" sz="2000" b="1" dirty="0" smtClean="0">
                <a:solidFill>
                  <a:srgbClr val="000000"/>
                </a:solidFill>
              </a:rPr>
              <a:t/>
            </a:r>
            <a:br>
              <a:rPr lang="en-US" sz="2000" b="1" dirty="0" smtClean="0">
                <a:solidFill>
                  <a:srgbClr val="000000"/>
                </a:solidFill>
              </a:rPr>
            </a:br>
            <a:r>
              <a:rPr lang="en-US" sz="2000" b="1" u="sng" dirty="0" smtClean="0">
                <a:solidFill>
                  <a:srgbClr val="000000"/>
                </a:solidFill>
              </a:rPr>
              <a:t>81% Higher Cost Savings</a:t>
            </a:r>
            <a:endParaRPr lang="en-US" sz="2000" b="1" u="sng" dirty="0">
              <a:solidFill>
                <a:srgbClr val="000000"/>
              </a:solidFill>
            </a:endParaRPr>
          </a:p>
        </p:txBody>
      </p:sp>
      <p:pic>
        <p:nvPicPr>
          <p:cNvPr id="5" name="Picture 4" descr="http://t1.gstatic.com/images?q=tbn:ANd9GcSulv4KEmFzdSx1-6NHqVjcZLDBItuFTANPuV1WeLMSgi5NofNA">
            <a:hlinkClick r:id="rId2"/>
          </p:cNvPr>
          <p:cNvPicPr>
            <a:picLocks noChangeAspect="1" noChangeArrowheads="1"/>
          </p:cNvPicPr>
          <p:nvPr/>
        </p:nvPicPr>
        <p:blipFill>
          <a:blip r:embed="rId3" cstate="print"/>
          <a:srcRect/>
          <a:stretch>
            <a:fillRect/>
          </a:stretch>
        </p:blipFill>
        <p:spPr bwMode="auto">
          <a:xfrm>
            <a:off x="2438400" y="1524000"/>
            <a:ext cx="4572000" cy="2571751"/>
          </a:xfrm>
          <a:prstGeom prst="rect">
            <a:avLst/>
          </a:prstGeom>
          <a:noFill/>
        </p:spPr>
      </p:pic>
      <p:pic>
        <p:nvPicPr>
          <p:cNvPr id="6" name="Picture 2" descr="https://encrypted-tbn0.gstatic.com/images?q=tbn:ANd9GcSBCS0w9vkQDdtamVabTmbu2wcRMMmV9VUAZxkGPCdMqrg8hHGe">
            <a:hlinkClick r:id="rId4"/>
          </p:cNvPr>
          <p:cNvPicPr>
            <a:picLocks noChangeAspect="1" noChangeArrowheads="1"/>
          </p:cNvPicPr>
          <p:nvPr/>
        </p:nvPicPr>
        <p:blipFill>
          <a:blip r:embed="rId5" cstate="print"/>
          <a:srcRect/>
          <a:stretch>
            <a:fillRect/>
          </a:stretch>
        </p:blipFill>
        <p:spPr bwMode="auto">
          <a:xfrm>
            <a:off x="228600" y="3733800"/>
            <a:ext cx="5029200" cy="2827529"/>
          </a:xfrm>
          <a:prstGeom prst="rect">
            <a:avLst/>
          </a:prstGeom>
          <a:noFill/>
        </p:spPr>
      </p:pic>
      <p:pic>
        <p:nvPicPr>
          <p:cNvPr id="7" name="Picture 6" descr="http://www.stomptokyo.com/reelopinions/pix/2010-04-10_0827.png">
            <a:hlinkClick r:id="rId6"/>
          </p:cNvPr>
          <p:cNvPicPr>
            <a:picLocks noChangeAspect="1" noChangeArrowheads="1"/>
          </p:cNvPicPr>
          <p:nvPr/>
        </p:nvPicPr>
        <p:blipFill>
          <a:blip r:embed="rId7" cstate="print"/>
          <a:srcRect/>
          <a:stretch>
            <a:fillRect/>
          </a:stretch>
        </p:blipFill>
        <p:spPr bwMode="auto">
          <a:xfrm>
            <a:off x="4495800" y="3657600"/>
            <a:ext cx="4486275" cy="29908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52600" y="171272"/>
            <a:ext cx="6400800" cy="1323439"/>
          </a:xfrm>
          <a:ln>
            <a:noFill/>
          </a:ln>
        </p:spPr>
        <p:txBody>
          <a:bodyPr wrap="square">
            <a:spAutoFit/>
          </a:bodyPr>
          <a:lstStyle/>
          <a:p>
            <a:pPr marL="54864">
              <a:spcBef>
                <a:spcPts val="1200"/>
              </a:spcBef>
              <a:spcAft>
                <a:spcPts val="600"/>
              </a:spcAft>
              <a:defRPr/>
            </a:pPr>
            <a:r>
              <a:rPr lang="en-US" sz="4400" b="0" dirty="0" smtClean="0">
                <a:latin typeface="Arial Rounded MT Bold" pitchFamily="34" charset="0"/>
                <a:cs typeface="Times New Roman" charset="0"/>
              </a:rPr>
              <a:t>Drug Court Top 10</a:t>
            </a:r>
            <a:br>
              <a:rPr lang="en-US" sz="4400" b="0" dirty="0" smtClean="0">
                <a:latin typeface="Arial Rounded MT Bold" pitchFamily="34" charset="0"/>
                <a:cs typeface="Times New Roman" charset="0"/>
              </a:rPr>
            </a:br>
            <a:r>
              <a:rPr lang="en-US" b="0" dirty="0" smtClean="0">
                <a:latin typeface="Arial Rounded MT Bold" pitchFamily="34" charset="0"/>
                <a:cs typeface="Times New Roman" charset="0"/>
              </a:rPr>
              <a:t>*Cost Savings*</a:t>
            </a:r>
            <a:endParaRPr lang="en-US" sz="4400" b="0" dirty="0" smtClean="0">
              <a:latin typeface="Arial Rounded MT Bold" pitchFamily="34" charset="0"/>
              <a:cs typeface="Times New Roman" charset="0"/>
            </a:endParaRPr>
          </a:p>
        </p:txBody>
      </p:sp>
      <p:sp>
        <p:nvSpPr>
          <p:cNvPr id="8" name="Rectangle 2"/>
          <p:cNvSpPr txBox="1">
            <a:spLocks noChangeArrowheads="1"/>
          </p:cNvSpPr>
          <p:nvPr/>
        </p:nvSpPr>
        <p:spPr>
          <a:xfrm>
            <a:off x="1447800" y="1600200"/>
            <a:ext cx="7315200" cy="8382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5.   In order to graduate participants must have a job or be in school</a:t>
            </a:r>
            <a:endParaRPr lang="en-US" sz="2400" b="1" i="1" dirty="0">
              <a:solidFill>
                <a:schemeClr val="accent3"/>
              </a:solidFill>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3675" y="6324600"/>
            <a:ext cx="4211409" cy="338554"/>
          </a:xfrm>
          <a:prstGeom prst="rect">
            <a:avLst/>
          </a:prstGeom>
          <a:noFill/>
        </p:spPr>
        <p:txBody>
          <a:bodyPr wrap="none">
            <a:spAutoFit/>
          </a:bodyPr>
          <a:lstStyle/>
          <a:p>
            <a:pPr>
              <a:defRPr/>
            </a:pPr>
            <a:r>
              <a:rPr lang="en-US" sz="1600" b="1" dirty="0" smtClean="0">
                <a:solidFill>
                  <a:schemeClr val="accent3"/>
                </a:solidFill>
              </a:rPr>
              <a:t>Note: </a:t>
            </a:r>
            <a:r>
              <a:rPr lang="en-US" sz="1600" b="1" dirty="0">
                <a:solidFill>
                  <a:schemeClr val="accent3"/>
                </a:solidFill>
              </a:rPr>
              <a:t>Difference is significant at </a:t>
            </a:r>
            <a:r>
              <a:rPr lang="en-US" sz="1600" b="1" i="1" dirty="0">
                <a:solidFill>
                  <a:schemeClr val="accent3"/>
                </a:solidFill>
              </a:rPr>
              <a:t>p</a:t>
            </a:r>
            <a:r>
              <a:rPr lang="en-US" sz="1600" b="1" dirty="0" smtClean="0">
                <a:solidFill>
                  <a:schemeClr val="accent3"/>
                </a:solidFill>
              </a:rPr>
              <a:t>&lt;.05</a:t>
            </a:r>
            <a:endParaRPr lang="en-US" sz="1600" b="1" dirty="0">
              <a:solidFill>
                <a:schemeClr val="accent3"/>
              </a:solidFill>
            </a:endParaRPr>
          </a:p>
        </p:txBody>
      </p:sp>
      <p:sp>
        <p:nvSpPr>
          <p:cNvPr id="4" name="Rectangle 3"/>
          <p:cNvSpPr/>
          <p:nvPr/>
        </p:nvSpPr>
        <p:spPr>
          <a:xfrm>
            <a:off x="1066800" y="228600"/>
            <a:ext cx="7848600" cy="1015663"/>
          </a:xfrm>
          <a:prstGeom prst="rect">
            <a:avLst/>
          </a:prstGeom>
        </p:spPr>
        <p:txBody>
          <a:bodyPr wrap="square">
            <a:spAutoFit/>
          </a:bodyPr>
          <a:lstStyle/>
          <a:p>
            <a:pPr marL="457200" indent="-457200" algn="ctr">
              <a:buAutoNum type="arabicPeriod" startAt="5"/>
              <a:defRPr sz="1680" b="1" i="0" u="none" strike="noStrike" kern="1200" baseline="0">
                <a:solidFill>
                  <a:srgbClr val="000000"/>
                </a:solidFill>
                <a:latin typeface="+mn-lt"/>
                <a:ea typeface="+mn-ea"/>
                <a:cs typeface="+mn-cs"/>
              </a:defRPr>
            </a:pPr>
            <a:r>
              <a:rPr lang="en-US" sz="2000" b="1" dirty="0" smtClean="0">
                <a:solidFill>
                  <a:srgbClr val="000000"/>
                </a:solidFill>
              </a:rPr>
              <a:t>Drug </a:t>
            </a:r>
            <a:r>
              <a:rPr lang="en-US" sz="2000" b="1" dirty="0" smtClean="0">
                <a:solidFill>
                  <a:srgbClr val="000000"/>
                </a:solidFill>
                <a:latin typeface="+mn-lt"/>
              </a:rPr>
              <a:t>Courts Where in Order to Graduate Participants </a:t>
            </a:r>
            <a:br>
              <a:rPr lang="en-US" sz="2000" b="1" dirty="0" smtClean="0">
                <a:solidFill>
                  <a:srgbClr val="000000"/>
                </a:solidFill>
                <a:latin typeface="+mn-lt"/>
              </a:rPr>
            </a:br>
            <a:r>
              <a:rPr lang="en-US" sz="2000" b="1" dirty="0" smtClean="0">
                <a:solidFill>
                  <a:srgbClr val="000000"/>
                </a:solidFill>
                <a:latin typeface="+mn-lt"/>
              </a:rPr>
              <a:t>Must Have a Job or be in School had </a:t>
            </a:r>
            <a:r>
              <a:rPr lang="en-US" sz="2000" b="1" dirty="0" smtClean="0">
                <a:solidFill>
                  <a:srgbClr val="000000"/>
                </a:solidFill>
              </a:rPr>
              <a:t/>
            </a:r>
            <a:br>
              <a:rPr lang="en-US" sz="2000" b="1" dirty="0" smtClean="0">
                <a:solidFill>
                  <a:srgbClr val="000000"/>
                </a:solidFill>
              </a:rPr>
            </a:br>
            <a:r>
              <a:rPr lang="en-US" sz="2000" b="1" u="sng" dirty="0" smtClean="0">
                <a:solidFill>
                  <a:srgbClr val="000000"/>
                </a:solidFill>
              </a:rPr>
              <a:t>83% Higher Cost Savings</a:t>
            </a:r>
            <a:endParaRPr lang="en-US" sz="2000" b="1" u="sng" dirty="0">
              <a:solidFill>
                <a:srgbClr val="000000"/>
              </a:solidFill>
            </a:endParaRPr>
          </a:p>
        </p:txBody>
      </p:sp>
      <p:pic>
        <p:nvPicPr>
          <p:cNvPr id="251906" name="Picture 2"/>
          <p:cNvPicPr>
            <a:picLocks noChangeAspect="1" noChangeArrowheads="1"/>
          </p:cNvPicPr>
          <p:nvPr/>
        </p:nvPicPr>
        <p:blipFill>
          <a:blip r:embed="rId2" cstate="print"/>
          <a:srcRect/>
          <a:stretch>
            <a:fillRect/>
          </a:stretch>
        </p:blipFill>
        <p:spPr bwMode="auto">
          <a:xfrm>
            <a:off x="1295400" y="1524000"/>
            <a:ext cx="7707910"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228600"/>
            <a:ext cx="7848600" cy="1015663"/>
          </a:xfrm>
          <a:prstGeom prst="rect">
            <a:avLst/>
          </a:prstGeom>
        </p:spPr>
        <p:txBody>
          <a:bodyPr wrap="square">
            <a:spAutoFit/>
          </a:bodyPr>
          <a:lstStyle/>
          <a:p>
            <a:pPr marL="457200" indent="-457200" algn="ctr">
              <a:buAutoNum type="arabicPeriod" startAt="5"/>
              <a:defRPr sz="1680" b="1" i="0" u="none" strike="noStrike" kern="1200" baseline="0">
                <a:solidFill>
                  <a:srgbClr val="000000"/>
                </a:solidFill>
                <a:latin typeface="+mn-lt"/>
                <a:ea typeface="+mn-ea"/>
                <a:cs typeface="+mn-cs"/>
              </a:defRPr>
            </a:pPr>
            <a:r>
              <a:rPr lang="en-US" sz="2000" b="1" dirty="0" smtClean="0">
                <a:solidFill>
                  <a:srgbClr val="000000"/>
                </a:solidFill>
              </a:rPr>
              <a:t>Drug </a:t>
            </a:r>
            <a:r>
              <a:rPr lang="en-US" sz="2000" b="1" dirty="0" smtClean="0">
                <a:solidFill>
                  <a:srgbClr val="000000"/>
                </a:solidFill>
                <a:latin typeface="+mn-lt"/>
              </a:rPr>
              <a:t>Courts Where in Order to Graduate Participants </a:t>
            </a:r>
            <a:br>
              <a:rPr lang="en-US" sz="2000" b="1" dirty="0" smtClean="0">
                <a:solidFill>
                  <a:srgbClr val="000000"/>
                </a:solidFill>
                <a:latin typeface="+mn-lt"/>
              </a:rPr>
            </a:br>
            <a:r>
              <a:rPr lang="en-US" sz="2000" b="1" dirty="0" smtClean="0">
                <a:solidFill>
                  <a:srgbClr val="000000"/>
                </a:solidFill>
                <a:latin typeface="+mn-lt"/>
              </a:rPr>
              <a:t>Must Have a Job or be in School had </a:t>
            </a:r>
            <a:r>
              <a:rPr lang="en-US" sz="2000" b="1" dirty="0" smtClean="0">
                <a:solidFill>
                  <a:srgbClr val="000000"/>
                </a:solidFill>
              </a:rPr>
              <a:t/>
            </a:r>
            <a:br>
              <a:rPr lang="en-US" sz="2000" b="1" dirty="0" smtClean="0">
                <a:solidFill>
                  <a:srgbClr val="000000"/>
                </a:solidFill>
              </a:rPr>
            </a:br>
            <a:r>
              <a:rPr lang="en-US" sz="2000" b="1" u="sng" dirty="0" smtClean="0">
                <a:solidFill>
                  <a:srgbClr val="000000"/>
                </a:solidFill>
              </a:rPr>
              <a:t>83% Higher Cost Savings</a:t>
            </a:r>
            <a:endParaRPr lang="en-US" sz="2000" b="1" u="sng" dirty="0">
              <a:solidFill>
                <a:srgbClr val="000000"/>
              </a:solidFill>
            </a:endParaRPr>
          </a:p>
        </p:txBody>
      </p:sp>
      <p:pic>
        <p:nvPicPr>
          <p:cNvPr id="293890" name="Picture 2" descr="http://istescounseling.files.wordpress.com/2010/09/picture-small1.jpg">
            <a:hlinkClick r:id="rId2"/>
          </p:cNvPr>
          <p:cNvPicPr>
            <a:picLocks noChangeAspect="1" noChangeArrowheads="1"/>
          </p:cNvPicPr>
          <p:nvPr/>
        </p:nvPicPr>
        <p:blipFill>
          <a:blip r:embed="rId3" cstate="print"/>
          <a:srcRect/>
          <a:stretch>
            <a:fillRect/>
          </a:stretch>
        </p:blipFill>
        <p:spPr bwMode="auto">
          <a:xfrm>
            <a:off x="0" y="1447800"/>
            <a:ext cx="7392564" cy="5410200"/>
          </a:xfrm>
          <a:prstGeom prst="rect">
            <a:avLst/>
          </a:prstGeom>
          <a:noFill/>
        </p:spPr>
      </p:pic>
      <p:pic>
        <p:nvPicPr>
          <p:cNvPr id="293892" name="Picture 4" descr="http://bloggingtips.moneyreigninc.netdna-cdn.com/wp-content/uploads/2011/03/High-School-Taught-Me-Nothing-About-Being-Successful-300x281.jpg">
            <a:hlinkClick r:id="rId4"/>
          </p:cNvPr>
          <p:cNvPicPr>
            <a:picLocks noChangeAspect="1" noChangeArrowheads="1"/>
          </p:cNvPicPr>
          <p:nvPr/>
        </p:nvPicPr>
        <p:blipFill>
          <a:blip r:embed="rId5" cstate="print"/>
          <a:srcRect/>
          <a:stretch>
            <a:fillRect/>
          </a:stretch>
        </p:blipFill>
        <p:spPr bwMode="auto">
          <a:xfrm>
            <a:off x="6286500" y="1219200"/>
            <a:ext cx="2857500" cy="2676525"/>
          </a:xfrm>
          <a:prstGeom prst="rect">
            <a:avLst/>
          </a:prstGeom>
          <a:noFill/>
        </p:spPr>
      </p:pic>
      <p:pic>
        <p:nvPicPr>
          <p:cNvPr id="293894" name="Picture 6" descr="http://chicagopolicyreview.org/wp-content/uploads/2014/03/momatwork.jpg">
            <a:hlinkClick r:id="rId6"/>
          </p:cNvPr>
          <p:cNvPicPr>
            <a:picLocks noChangeAspect="1" noChangeArrowheads="1"/>
          </p:cNvPicPr>
          <p:nvPr/>
        </p:nvPicPr>
        <p:blipFill>
          <a:blip r:embed="rId7" cstate="print"/>
          <a:srcRect/>
          <a:stretch>
            <a:fillRect/>
          </a:stretch>
        </p:blipFill>
        <p:spPr bwMode="auto">
          <a:xfrm>
            <a:off x="3514725" y="3114675"/>
            <a:ext cx="5629275" cy="3743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93892"/>
                                        </p:tgtEl>
                                        <p:attrNameLst>
                                          <p:attrName>style.visibility</p:attrName>
                                        </p:attrNameLst>
                                      </p:cBhvr>
                                      <p:to>
                                        <p:strVal val="visible"/>
                                      </p:to>
                                    </p:set>
                                    <p:anim calcmode="lin" valueType="num">
                                      <p:cBhvr additive="base">
                                        <p:cTn id="7" dur="500" fill="hold"/>
                                        <p:tgtEl>
                                          <p:spTgt spid="293892"/>
                                        </p:tgtEl>
                                        <p:attrNameLst>
                                          <p:attrName>ppt_x</p:attrName>
                                        </p:attrNameLst>
                                      </p:cBhvr>
                                      <p:tavLst>
                                        <p:tav tm="0">
                                          <p:val>
                                            <p:strVal val="1+#ppt_w/2"/>
                                          </p:val>
                                        </p:tav>
                                        <p:tav tm="100000">
                                          <p:val>
                                            <p:strVal val="#ppt_x"/>
                                          </p:val>
                                        </p:tav>
                                      </p:tavLst>
                                    </p:anim>
                                    <p:anim calcmode="lin" valueType="num">
                                      <p:cBhvr additive="base">
                                        <p:cTn id="8" dur="500" fill="hold"/>
                                        <p:tgtEl>
                                          <p:spTgt spid="29389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3894"/>
                                        </p:tgtEl>
                                        <p:attrNameLst>
                                          <p:attrName>style.visibility</p:attrName>
                                        </p:attrNameLst>
                                      </p:cBhvr>
                                      <p:to>
                                        <p:strVal val="visible"/>
                                      </p:to>
                                    </p:set>
                                    <p:anim calcmode="lin" valueType="num">
                                      <p:cBhvr additive="base">
                                        <p:cTn id="13" dur="500" fill="hold"/>
                                        <p:tgtEl>
                                          <p:spTgt spid="293894"/>
                                        </p:tgtEl>
                                        <p:attrNameLst>
                                          <p:attrName>ppt_x</p:attrName>
                                        </p:attrNameLst>
                                      </p:cBhvr>
                                      <p:tavLst>
                                        <p:tav tm="0">
                                          <p:val>
                                            <p:strVal val="#ppt_x"/>
                                          </p:val>
                                        </p:tav>
                                        <p:tav tm="100000">
                                          <p:val>
                                            <p:strVal val="#ppt_x"/>
                                          </p:val>
                                        </p:tav>
                                      </p:tavLst>
                                    </p:anim>
                                    <p:anim calcmode="lin" valueType="num">
                                      <p:cBhvr additive="base">
                                        <p:cTn id="14" dur="500" fill="hold"/>
                                        <p:tgtEl>
                                          <p:spTgt spid="2938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52600" y="171272"/>
            <a:ext cx="6400800" cy="1323439"/>
          </a:xfrm>
          <a:ln>
            <a:noFill/>
          </a:ln>
        </p:spPr>
        <p:txBody>
          <a:bodyPr wrap="square">
            <a:spAutoFit/>
          </a:bodyPr>
          <a:lstStyle/>
          <a:p>
            <a:pPr marL="54864">
              <a:spcBef>
                <a:spcPts val="1200"/>
              </a:spcBef>
              <a:spcAft>
                <a:spcPts val="600"/>
              </a:spcAft>
              <a:defRPr/>
            </a:pPr>
            <a:r>
              <a:rPr lang="en-US" sz="4400" b="0" dirty="0" smtClean="0">
                <a:latin typeface="Arial Rounded MT Bold" pitchFamily="34" charset="0"/>
                <a:cs typeface="Times New Roman" charset="0"/>
              </a:rPr>
              <a:t>Drug Court Top 10</a:t>
            </a:r>
            <a:br>
              <a:rPr lang="en-US" sz="4400" b="0" dirty="0" smtClean="0">
                <a:latin typeface="Arial Rounded MT Bold" pitchFamily="34" charset="0"/>
                <a:cs typeface="Times New Roman" charset="0"/>
              </a:rPr>
            </a:br>
            <a:r>
              <a:rPr lang="en-US" b="0" dirty="0" smtClean="0">
                <a:latin typeface="Arial Rounded MT Bold" pitchFamily="34" charset="0"/>
                <a:cs typeface="Times New Roman" charset="0"/>
              </a:rPr>
              <a:t>*Cost Savings*</a:t>
            </a:r>
            <a:endParaRPr lang="en-US" sz="4400" b="0" dirty="0" smtClean="0">
              <a:latin typeface="Arial Rounded MT Bold" pitchFamily="34" charset="0"/>
              <a:cs typeface="Times New Roman" charset="0"/>
            </a:endParaRPr>
          </a:p>
        </p:txBody>
      </p:sp>
      <p:sp>
        <p:nvSpPr>
          <p:cNvPr id="10" name="Rectangle 2"/>
          <p:cNvSpPr txBox="1">
            <a:spLocks noChangeArrowheads="1"/>
          </p:cNvSpPr>
          <p:nvPr/>
        </p:nvSpPr>
        <p:spPr>
          <a:xfrm>
            <a:off x="1371600" y="2514600"/>
            <a:ext cx="7315200" cy="8382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4.   The defense attorney attends drug court team meetings (</a:t>
            </a:r>
            <a:r>
              <a:rPr lang="en-US" sz="2400" b="1" i="1" dirty="0" err="1" smtClean="0">
                <a:solidFill>
                  <a:schemeClr val="accent3"/>
                </a:solidFill>
                <a:latin typeface="Arial" pitchFamily="34" charset="0"/>
                <a:ea typeface="+mj-ea"/>
                <a:cs typeface="Arial" pitchFamily="34" charset="0"/>
              </a:rPr>
              <a:t>staffings</a:t>
            </a:r>
            <a:r>
              <a:rPr lang="en-US" sz="2400" b="1" i="1" dirty="0" smtClean="0">
                <a:solidFill>
                  <a:schemeClr val="accent3"/>
                </a:solidFill>
                <a:latin typeface="Arial" pitchFamily="34" charset="0"/>
                <a:ea typeface="+mj-ea"/>
                <a:cs typeface="Arial" pitchFamily="34" charset="0"/>
              </a:rPr>
              <a:t>)</a:t>
            </a:r>
            <a:endParaRPr lang="en-US" sz="2400" b="1" i="1" dirty="0">
              <a:solidFill>
                <a:schemeClr val="accent3"/>
              </a:solidFill>
              <a:latin typeface="Arial" pitchFamily="34" charset="0"/>
              <a:ea typeface="+mj-ea"/>
              <a:cs typeface="Arial" pitchFamily="34" charset="0"/>
            </a:endParaRPr>
          </a:p>
        </p:txBody>
      </p:sp>
      <p:sp>
        <p:nvSpPr>
          <p:cNvPr id="8" name="Rectangle 2"/>
          <p:cNvSpPr txBox="1">
            <a:spLocks noChangeArrowheads="1"/>
          </p:cNvSpPr>
          <p:nvPr/>
        </p:nvSpPr>
        <p:spPr>
          <a:xfrm>
            <a:off x="1447800" y="1600200"/>
            <a:ext cx="7315200" cy="8382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5.   In order to graduate participants must have a job or be in school</a:t>
            </a:r>
            <a:endParaRPr lang="en-US" sz="2400" b="1" i="1" dirty="0">
              <a:solidFill>
                <a:schemeClr val="accent3"/>
              </a:solidFill>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3675" y="6324600"/>
            <a:ext cx="4211409" cy="338554"/>
          </a:xfrm>
          <a:prstGeom prst="rect">
            <a:avLst/>
          </a:prstGeom>
          <a:noFill/>
        </p:spPr>
        <p:txBody>
          <a:bodyPr wrap="none">
            <a:spAutoFit/>
          </a:bodyPr>
          <a:lstStyle/>
          <a:p>
            <a:pPr>
              <a:defRPr/>
            </a:pPr>
            <a:r>
              <a:rPr lang="en-US" sz="1600" b="1" dirty="0" smtClean="0">
                <a:solidFill>
                  <a:schemeClr val="accent3"/>
                </a:solidFill>
              </a:rPr>
              <a:t>Note: </a:t>
            </a:r>
            <a:r>
              <a:rPr lang="en-US" sz="1600" b="1" dirty="0">
                <a:solidFill>
                  <a:schemeClr val="accent3"/>
                </a:solidFill>
              </a:rPr>
              <a:t>Difference is significant at </a:t>
            </a:r>
            <a:r>
              <a:rPr lang="en-US" sz="1600" b="1" i="1" dirty="0">
                <a:solidFill>
                  <a:schemeClr val="accent3"/>
                </a:solidFill>
              </a:rPr>
              <a:t>p</a:t>
            </a:r>
            <a:r>
              <a:rPr lang="en-US" sz="1600" b="1" dirty="0" smtClean="0">
                <a:solidFill>
                  <a:schemeClr val="accent3"/>
                </a:solidFill>
              </a:rPr>
              <a:t>&lt;.05</a:t>
            </a:r>
            <a:endParaRPr lang="en-US" sz="1600" b="1" dirty="0">
              <a:solidFill>
                <a:schemeClr val="accent3"/>
              </a:solidFill>
            </a:endParaRPr>
          </a:p>
        </p:txBody>
      </p:sp>
      <p:sp>
        <p:nvSpPr>
          <p:cNvPr id="4" name="Rectangle 3"/>
          <p:cNvSpPr/>
          <p:nvPr/>
        </p:nvSpPr>
        <p:spPr>
          <a:xfrm>
            <a:off x="1066800" y="228600"/>
            <a:ext cx="7848600" cy="1077218"/>
          </a:xfrm>
          <a:prstGeom prst="rect">
            <a:avLst/>
          </a:prstGeom>
        </p:spPr>
        <p:txBody>
          <a:bodyPr wrap="square">
            <a:spAutoFit/>
          </a:bodyPr>
          <a:lstStyle/>
          <a:p>
            <a:pPr algn="ctr">
              <a:defRPr sz="1680" b="1" i="0" u="none" strike="noStrike" kern="1200" baseline="0">
                <a:solidFill>
                  <a:srgbClr val="000000"/>
                </a:solidFill>
                <a:latin typeface="+mn-lt"/>
                <a:ea typeface="+mn-ea"/>
                <a:cs typeface="+mn-cs"/>
              </a:defRPr>
            </a:pPr>
            <a:r>
              <a:rPr lang="en-US" sz="2400" b="1" dirty="0" smtClean="0">
                <a:solidFill>
                  <a:srgbClr val="000000"/>
                </a:solidFill>
              </a:rPr>
              <a:t>4.</a:t>
            </a:r>
            <a:r>
              <a:rPr lang="en-US" sz="2000" b="1" dirty="0" smtClean="0">
                <a:solidFill>
                  <a:srgbClr val="000000"/>
                </a:solidFill>
              </a:rPr>
              <a:t>   Drug </a:t>
            </a:r>
            <a:r>
              <a:rPr lang="en-US" sz="2000" b="1" dirty="0" smtClean="0">
                <a:solidFill>
                  <a:srgbClr val="000000"/>
                </a:solidFill>
                <a:latin typeface="+mn-lt"/>
              </a:rPr>
              <a:t>Courts Where the Defense Attorney Attends Drug Court Team Meetings (</a:t>
            </a:r>
            <a:r>
              <a:rPr lang="en-US" sz="2000" b="1" dirty="0" err="1" smtClean="0">
                <a:solidFill>
                  <a:srgbClr val="000000"/>
                </a:solidFill>
                <a:latin typeface="+mn-lt"/>
              </a:rPr>
              <a:t>Staffings</a:t>
            </a:r>
            <a:r>
              <a:rPr lang="en-US" sz="2000" b="1" dirty="0" smtClean="0">
                <a:solidFill>
                  <a:srgbClr val="000000"/>
                </a:solidFill>
                <a:latin typeface="+mn-lt"/>
              </a:rPr>
              <a:t>) had </a:t>
            </a:r>
            <a:r>
              <a:rPr lang="en-US" sz="2000" b="1" dirty="0" smtClean="0">
                <a:solidFill>
                  <a:srgbClr val="000000"/>
                </a:solidFill>
              </a:rPr>
              <a:t/>
            </a:r>
            <a:br>
              <a:rPr lang="en-US" sz="2000" b="1" dirty="0" smtClean="0">
                <a:solidFill>
                  <a:srgbClr val="000000"/>
                </a:solidFill>
              </a:rPr>
            </a:br>
            <a:r>
              <a:rPr lang="en-US" sz="2000" b="1" u="sng" dirty="0" smtClean="0">
                <a:solidFill>
                  <a:srgbClr val="000000"/>
                </a:solidFill>
              </a:rPr>
              <a:t>93% Higher Cost Savings</a:t>
            </a:r>
            <a:endParaRPr lang="en-US" sz="2000" b="1" u="sng" dirty="0">
              <a:solidFill>
                <a:srgbClr val="000000"/>
              </a:solidFill>
            </a:endParaRPr>
          </a:p>
        </p:txBody>
      </p:sp>
      <p:pic>
        <p:nvPicPr>
          <p:cNvPr id="252930" name="Picture 2"/>
          <p:cNvPicPr>
            <a:picLocks noChangeAspect="1" noChangeArrowheads="1"/>
          </p:cNvPicPr>
          <p:nvPr/>
        </p:nvPicPr>
        <p:blipFill>
          <a:blip r:embed="rId2" cstate="print"/>
          <a:srcRect/>
          <a:stretch>
            <a:fillRect/>
          </a:stretch>
        </p:blipFill>
        <p:spPr bwMode="auto">
          <a:xfrm>
            <a:off x="1295399" y="1523999"/>
            <a:ext cx="7696201" cy="46411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228600"/>
            <a:ext cx="7848600" cy="1077218"/>
          </a:xfrm>
          <a:prstGeom prst="rect">
            <a:avLst/>
          </a:prstGeom>
        </p:spPr>
        <p:txBody>
          <a:bodyPr wrap="square">
            <a:spAutoFit/>
          </a:bodyPr>
          <a:lstStyle/>
          <a:p>
            <a:pPr algn="ctr">
              <a:defRPr sz="1680" b="1" i="0" u="none" strike="noStrike" kern="1200" baseline="0">
                <a:solidFill>
                  <a:srgbClr val="000000"/>
                </a:solidFill>
                <a:latin typeface="+mn-lt"/>
                <a:ea typeface="+mn-ea"/>
                <a:cs typeface="+mn-cs"/>
              </a:defRPr>
            </a:pPr>
            <a:r>
              <a:rPr lang="en-US" sz="2400" b="1" dirty="0" smtClean="0">
                <a:solidFill>
                  <a:srgbClr val="000000"/>
                </a:solidFill>
              </a:rPr>
              <a:t>4.</a:t>
            </a:r>
            <a:r>
              <a:rPr lang="en-US" sz="2000" b="1" dirty="0" smtClean="0">
                <a:solidFill>
                  <a:srgbClr val="000000"/>
                </a:solidFill>
              </a:rPr>
              <a:t>   Drug </a:t>
            </a:r>
            <a:r>
              <a:rPr lang="en-US" sz="2000" b="1" dirty="0" smtClean="0">
                <a:solidFill>
                  <a:srgbClr val="000000"/>
                </a:solidFill>
                <a:latin typeface="+mn-lt"/>
              </a:rPr>
              <a:t>Courts Where the Defense Attorney Attends Drug Court Team Meetings (</a:t>
            </a:r>
            <a:r>
              <a:rPr lang="en-US" sz="2000" b="1" dirty="0" err="1" smtClean="0">
                <a:solidFill>
                  <a:srgbClr val="000000"/>
                </a:solidFill>
                <a:latin typeface="+mn-lt"/>
              </a:rPr>
              <a:t>Staffings</a:t>
            </a:r>
            <a:r>
              <a:rPr lang="en-US" sz="2000" b="1" dirty="0" smtClean="0">
                <a:solidFill>
                  <a:srgbClr val="000000"/>
                </a:solidFill>
                <a:latin typeface="+mn-lt"/>
              </a:rPr>
              <a:t>) had </a:t>
            </a:r>
            <a:r>
              <a:rPr lang="en-US" sz="2000" b="1" dirty="0" smtClean="0">
                <a:solidFill>
                  <a:srgbClr val="000000"/>
                </a:solidFill>
              </a:rPr>
              <a:t/>
            </a:r>
            <a:br>
              <a:rPr lang="en-US" sz="2000" b="1" dirty="0" smtClean="0">
                <a:solidFill>
                  <a:srgbClr val="000000"/>
                </a:solidFill>
              </a:rPr>
            </a:br>
            <a:r>
              <a:rPr lang="en-US" sz="2000" b="1" u="sng" dirty="0" smtClean="0">
                <a:solidFill>
                  <a:srgbClr val="000000"/>
                </a:solidFill>
              </a:rPr>
              <a:t>93% Higher Cost Savings</a:t>
            </a:r>
            <a:endParaRPr lang="en-US" sz="2000" b="1" u="sng" dirty="0">
              <a:solidFill>
                <a:srgbClr val="000000"/>
              </a:solidFill>
            </a:endParaRPr>
          </a:p>
        </p:txBody>
      </p:sp>
      <p:pic>
        <p:nvPicPr>
          <p:cNvPr id="295944" name="Picture 8" descr="http://www.justicia.pr.gov/rs_template/v2/SIJC/images/sijc_lady.jpg">
            <a:hlinkClick r:id="rId2"/>
          </p:cNvPr>
          <p:cNvPicPr>
            <a:picLocks noChangeAspect="1" noChangeArrowheads="1"/>
          </p:cNvPicPr>
          <p:nvPr/>
        </p:nvPicPr>
        <p:blipFill>
          <a:blip r:embed="rId3" cstate="print"/>
          <a:srcRect/>
          <a:stretch>
            <a:fillRect/>
          </a:stretch>
        </p:blipFill>
        <p:spPr bwMode="auto">
          <a:xfrm>
            <a:off x="381000" y="1600200"/>
            <a:ext cx="2780093" cy="4800600"/>
          </a:xfrm>
          <a:prstGeom prst="rect">
            <a:avLst/>
          </a:prstGeom>
          <a:noFill/>
        </p:spPr>
      </p:pic>
      <p:pic>
        <p:nvPicPr>
          <p:cNvPr id="295946" name="Picture 10" descr="http://www.cartoonstock.com/newscartoons/cartoonists/rma/lowres/law-order-judge-comfort-lawyer-comfortable_seat-attorney-rman14246l.jpg">
            <a:hlinkClick r:id="rId4"/>
          </p:cNvPr>
          <p:cNvPicPr>
            <a:picLocks noChangeAspect="1" noChangeArrowheads="1"/>
          </p:cNvPicPr>
          <p:nvPr/>
        </p:nvPicPr>
        <p:blipFill>
          <a:blip r:embed="rId5" cstate="print"/>
          <a:srcRect/>
          <a:stretch>
            <a:fillRect/>
          </a:stretch>
        </p:blipFill>
        <p:spPr bwMode="auto">
          <a:xfrm>
            <a:off x="3352799" y="1676400"/>
            <a:ext cx="5606687" cy="419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95944"/>
                                        </p:tgtEl>
                                        <p:attrNameLst>
                                          <p:attrName>style.visibility</p:attrName>
                                        </p:attrNameLst>
                                      </p:cBhvr>
                                      <p:to>
                                        <p:strVal val="visible"/>
                                      </p:to>
                                    </p:set>
                                    <p:animEffect transition="in" filter="box(out)">
                                      <p:cBhvr>
                                        <p:cTn id="7" dur="500"/>
                                        <p:tgtEl>
                                          <p:spTgt spid="295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52600" y="171272"/>
            <a:ext cx="6400800" cy="1323439"/>
          </a:xfrm>
          <a:ln>
            <a:noFill/>
          </a:ln>
        </p:spPr>
        <p:txBody>
          <a:bodyPr wrap="square">
            <a:spAutoFit/>
          </a:bodyPr>
          <a:lstStyle/>
          <a:p>
            <a:pPr marL="54864">
              <a:spcBef>
                <a:spcPts val="1200"/>
              </a:spcBef>
              <a:spcAft>
                <a:spcPts val="600"/>
              </a:spcAft>
              <a:defRPr/>
            </a:pPr>
            <a:r>
              <a:rPr lang="en-US" sz="4400" b="0" dirty="0" smtClean="0">
                <a:latin typeface="Arial Rounded MT Bold" pitchFamily="34" charset="0"/>
                <a:cs typeface="Times New Roman" charset="0"/>
              </a:rPr>
              <a:t>Drug Court Top 10</a:t>
            </a:r>
            <a:br>
              <a:rPr lang="en-US" sz="4400" b="0" dirty="0" smtClean="0">
                <a:latin typeface="Arial Rounded MT Bold" pitchFamily="34" charset="0"/>
                <a:cs typeface="Times New Roman" charset="0"/>
              </a:rPr>
            </a:br>
            <a:r>
              <a:rPr lang="en-US" b="0" dirty="0" smtClean="0">
                <a:latin typeface="Arial Rounded MT Bold" pitchFamily="34" charset="0"/>
                <a:cs typeface="Times New Roman" charset="0"/>
              </a:rPr>
              <a:t>*Cost Savings*</a:t>
            </a:r>
            <a:endParaRPr lang="en-US" sz="4400" b="0" dirty="0" smtClean="0">
              <a:latin typeface="Arial Rounded MT Bold" pitchFamily="34" charset="0"/>
              <a:cs typeface="Times New Roman" charset="0"/>
            </a:endParaRPr>
          </a:p>
        </p:txBody>
      </p:sp>
      <p:sp>
        <p:nvSpPr>
          <p:cNvPr id="10" name="Rectangle 2"/>
          <p:cNvSpPr txBox="1">
            <a:spLocks noChangeArrowheads="1"/>
          </p:cNvSpPr>
          <p:nvPr/>
        </p:nvSpPr>
        <p:spPr>
          <a:xfrm>
            <a:off x="1371600" y="2514600"/>
            <a:ext cx="7315200" cy="8382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4.   The defense attorney attends drug court team meetings (</a:t>
            </a:r>
            <a:r>
              <a:rPr lang="en-US" sz="2400" b="1" i="1" dirty="0" err="1" smtClean="0">
                <a:solidFill>
                  <a:schemeClr val="accent3"/>
                </a:solidFill>
                <a:latin typeface="Arial" pitchFamily="34" charset="0"/>
                <a:ea typeface="+mj-ea"/>
                <a:cs typeface="Arial" pitchFamily="34" charset="0"/>
              </a:rPr>
              <a:t>staffings</a:t>
            </a:r>
            <a:r>
              <a:rPr lang="en-US" sz="2400" b="1" i="1" dirty="0" smtClean="0">
                <a:solidFill>
                  <a:schemeClr val="accent3"/>
                </a:solidFill>
                <a:latin typeface="Arial" pitchFamily="34" charset="0"/>
                <a:ea typeface="+mj-ea"/>
                <a:cs typeface="Arial" pitchFamily="34" charset="0"/>
              </a:rPr>
              <a:t>)</a:t>
            </a:r>
            <a:endParaRPr lang="en-US" sz="2400" b="1" i="1" dirty="0">
              <a:solidFill>
                <a:schemeClr val="accent3"/>
              </a:solidFill>
              <a:latin typeface="Arial" pitchFamily="34" charset="0"/>
              <a:ea typeface="+mj-ea"/>
              <a:cs typeface="Arial" pitchFamily="34" charset="0"/>
            </a:endParaRPr>
          </a:p>
        </p:txBody>
      </p:sp>
      <p:sp>
        <p:nvSpPr>
          <p:cNvPr id="11" name="Rectangle 2"/>
          <p:cNvSpPr txBox="1">
            <a:spLocks noChangeArrowheads="1"/>
          </p:cNvSpPr>
          <p:nvPr/>
        </p:nvSpPr>
        <p:spPr>
          <a:xfrm>
            <a:off x="1371600" y="3352800"/>
            <a:ext cx="7315200" cy="12954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3.   Sanctions are imposed immediately after non-compliant behavior (e.g., in advance of a client's regularly scheduled court hearing)</a:t>
            </a:r>
            <a:endParaRPr lang="en-US" sz="2400" b="1" i="1" dirty="0">
              <a:solidFill>
                <a:schemeClr val="accent3"/>
              </a:solidFill>
              <a:latin typeface="Arial" pitchFamily="34" charset="0"/>
              <a:ea typeface="+mj-ea"/>
              <a:cs typeface="Arial" pitchFamily="34" charset="0"/>
            </a:endParaRPr>
          </a:p>
        </p:txBody>
      </p:sp>
      <p:sp>
        <p:nvSpPr>
          <p:cNvPr id="8" name="Rectangle 2"/>
          <p:cNvSpPr txBox="1">
            <a:spLocks noChangeArrowheads="1"/>
          </p:cNvSpPr>
          <p:nvPr/>
        </p:nvSpPr>
        <p:spPr>
          <a:xfrm>
            <a:off x="1447800" y="1600200"/>
            <a:ext cx="7315200" cy="8382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5.   In order to graduate participants must have a job or be in school</a:t>
            </a:r>
            <a:endParaRPr lang="en-US" sz="2400" b="1" i="1" dirty="0">
              <a:solidFill>
                <a:schemeClr val="accent3"/>
              </a:solidFill>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3675" y="6324600"/>
            <a:ext cx="4211409" cy="338554"/>
          </a:xfrm>
          <a:prstGeom prst="rect">
            <a:avLst/>
          </a:prstGeom>
          <a:noFill/>
        </p:spPr>
        <p:txBody>
          <a:bodyPr wrap="none">
            <a:spAutoFit/>
          </a:bodyPr>
          <a:lstStyle/>
          <a:p>
            <a:pPr>
              <a:defRPr/>
            </a:pPr>
            <a:r>
              <a:rPr lang="en-US" sz="1600" b="1" dirty="0" smtClean="0">
                <a:solidFill>
                  <a:schemeClr val="accent3"/>
                </a:solidFill>
              </a:rPr>
              <a:t>Note: </a:t>
            </a:r>
            <a:r>
              <a:rPr lang="en-US" sz="1600" b="1" dirty="0">
                <a:solidFill>
                  <a:schemeClr val="accent3"/>
                </a:solidFill>
              </a:rPr>
              <a:t>Difference is significant at </a:t>
            </a:r>
            <a:r>
              <a:rPr lang="en-US" sz="1600" b="1" i="1" dirty="0">
                <a:solidFill>
                  <a:schemeClr val="accent3"/>
                </a:solidFill>
              </a:rPr>
              <a:t>p</a:t>
            </a:r>
            <a:r>
              <a:rPr lang="en-US" sz="1600" b="1" dirty="0" smtClean="0">
                <a:solidFill>
                  <a:schemeClr val="accent3"/>
                </a:solidFill>
              </a:rPr>
              <a:t>&lt;.05</a:t>
            </a:r>
            <a:endParaRPr lang="en-US" sz="1600" b="1" dirty="0">
              <a:solidFill>
                <a:schemeClr val="accent3"/>
              </a:solidFill>
            </a:endParaRPr>
          </a:p>
        </p:txBody>
      </p:sp>
      <p:sp>
        <p:nvSpPr>
          <p:cNvPr id="4" name="Rectangle 3"/>
          <p:cNvSpPr/>
          <p:nvPr/>
        </p:nvSpPr>
        <p:spPr>
          <a:xfrm>
            <a:off x="1066800" y="228600"/>
            <a:ext cx="7848600" cy="1077218"/>
          </a:xfrm>
          <a:prstGeom prst="rect">
            <a:avLst/>
          </a:prstGeom>
        </p:spPr>
        <p:txBody>
          <a:bodyPr wrap="square">
            <a:spAutoFit/>
          </a:bodyPr>
          <a:lstStyle/>
          <a:p>
            <a:pPr algn="ctr">
              <a:defRPr sz="1680" b="1" i="0" u="none" strike="noStrike" kern="1200" baseline="0">
                <a:solidFill>
                  <a:srgbClr val="000000"/>
                </a:solidFill>
                <a:latin typeface="+mn-lt"/>
                <a:ea typeface="+mn-ea"/>
                <a:cs typeface="+mn-cs"/>
              </a:defRPr>
            </a:pPr>
            <a:r>
              <a:rPr lang="en-US" sz="2400" b="1" dirty="0" smtClean="0">
                <a:solidFill>
                  <a:srgbClr val="000000"/>
                </a:solidFill>
              </a:rPr>
              <a:t>3. </a:t>
            </a:r>
            <a:r>
              <a:rPr lang="en-US" sz="2000" b="1" dirty="0" smtClean="0">
                <a:solidFill>
                  <a:srgbClr val="000000"/>
                </a:solidFill>
              </a:rPr>
              <a:t>   Drug </a:t>
            </a:r>
            <a:r>
              <a:rPr lang="en-US" sz="2000" b="1" dirty="0" smtClean="0">
                <a:solidFill>
                  <a:srgbClr val="000000"/>
                </a:solidFill>
                <a:latin typeface="+mn-lt"/>
              </a:rPr>
              <a:t>Courts Where Sanctions Are Imposed Immediately After Non-compliant Behavior had </a:t>
            </a:r>
            <a:r>
              <a:rPr lang="en-US" sz="2000" b="1" dirty="0" smtClean="0">
                <a:solidFill>
                  <a:srgbClr val="000000"/>
                </a:solidFill>
              </a:rPr>
              <a:t/>
            </a:r>
            <a:br>
              <a:rPr lang="en-US" sz="2000" b="1" dirty="0" smtClean="0">
                <a:solidFill>
                  <a:srgbClr val="000000"/>
                </a:solidFill>
              </a:rPr>
            </a:br>
            <a:r>
              <a:rPr lang="en-US" sz="2000" b="1" u="sng" dirty="0" smtClean="0">
                <a:solidFill>
                  <a:srgbClr val="000000"/>
                </a:solidFill>
              </a:rPr>
              <a:t>100% Higher Cost Savings</a:t>
            </a:r>
            <a:endParaRPr lang="en-US" sz="2000" b="1" u="sng" dirty="0">
              <a:solidFill>
                <a:srgbClr val="000000"/>
              </a:solidFill>
            </a:endParaRPr>
          </a:p>
        </p:txBody>
      </p:sp>
      <p:pic>
        <p:nvPicPr>
          <p:cNvPr id="253954" name="Picture 2"/>
          <p:cNvPicPr>
            <a:picLocks noChangeAspect="1" noChangeArrowheads="1"/>
          </p:cNvPicPr>
          <p:nvPr/>
        </p:nvPicPr>
        <p:blipFill>
          <a:blip r:embed="rId2" cstate="print"/>
          <a:srcRect/>
          <a:stretch>
            <a:fillRect/>
          </a:stretch>
        </p:blipFill>
        <p:spPr bwMode="auto">
          <a:xfrm>
            <a:off x="1295400" y="1524000"/>
            <a:ext cx="7707910"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228600"/>
            <a:ext cx="7848600" cy="1077218"/>
          </a:xfrm>
          <a:prstGeom prst="rect">
            <a:avLst/>
          </a:prstGeom>
        </p:spPr>
        <p:txBody>
          <a:bodyPr wrap="square">
            <a:spAutoFit/>
          </a:bodyPr>
          <a:lstStyle/>
          <a:p>
            <a:pPr algn="ctr">
              <a:defRPr sz="1680" b="1" i="0" u="none" strike="noStrike" kern="1200" baseline="0">
                <a:solidFill>
                  <a:srgbClr val="000000"/>
                </a:solidFill>
                <a:latin typeface="+mn-lt"/>
                <a:ea typeface="+mn-ea"/>
                <a:cs typeface="+mn-cs"/>
              </a:defRPr>
            </a:pPr>
            <a:r>
              <a:rPr lang="en-US" sz="2400" b="1" dirty="0" smtClean="0">
                <a:solidFill>
                  <a:srgbClr val="000000"/>
                </a:solidFill>
              </a:rPr>
              <a:t>3. </a:t>
            </a:r>
            <a:r>
              <a:rPr lang="en-US" sz="2000" b="1" dirty="0" smtClean="0">
                <a:solidFill>
                  <a:srgbClr val="000000"/>
                </a:solidFill>
              </a:rPr>
              <a:t>   Drug </a:t>
            </a:r>
            <a:r>
              <a:rPr lang="en-US" sz="2000" b="1" dirty="0" smtClean="0">
                <a:solidFill>
                  <a:srgbClr val="000000"/>
                </a:solidFill>
                <a:latin typeface="+mn-lt"/>
              </a:rPr>
              <a:t>Courts Where Sanctions Are Imposed Immediately After Non-compliant Behavior had </a:t>
            </a:r>
            <a:r>
              <a:rPr lang="en-US" sz="2000" b="1" dirty="0" smtClean="0">
                <a:solidFill>
                  <a:srgbClr val="000000"/>
                </a:solidFill>
              </a:rPr>
              <a:t/>
            </a:r>
            <a:br>
              <a:rPr lang="en-US" sz="2000" b="1" dirty="0" smtClean="0">
                <a:solidFill>
                  <a:srgbClr val="000000"/>
                </a:solidFill>
              </a:rPr>
            </a:br>
            <a:r>
              <a:rPr lang="en-US" sz="2000" b="1" u="sng" dirty="0" smtClean="0">
                <a:solidFill>
                  <a:srgbClr val="000000"/>
                </a:solidFill>
              </a:rPr>
              <a:t>100% Higher Cost Savings</a:t>
            </a:r>
            <a:endParaRPr lang="en-US" sz="2000" b="1" u="sng" dirty="0">
              <a:solidFill>
                <a:srgbClr val="000000"/>
              </a:solidFill>
            </a:endParaRPr>
          </a:p>
        </p:txBody>
      </p:sp>
      <p:pic>
        <p:nvPicPr>
          <p:cNvPr id="296962" name="Picture 2" descr="https://www.distilled.net/wp-content/uploads/2013/07/Timing_is_everything38.jpg">
            <a:hlinkClick r:id="rId2"/>
          </p:cNvPr>
          <p:cNvPicPr>
            <a:picLocks noChangeAspect="1" noChangeArrowheads="1"/>
          </p:cNvPicPr>
          <p:nvPr/>
        </p:nvPicPr>
        <p:blipFill>
          <a:blip r:embed="rId3" cstate="print"/>
          <a:srcRect/>
          <a:stretch>
            <a:fillRect/>
          </a:stretch>
        </p:blipFill>
        <p:spPr bwMode="auto">
          <a:xfrm>
            <a:off x="2590800" y="1524000"/>
            <a:ext cx="4343400" cy="530110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9" name="Text Box 5"/>
          <p:cNvSpPr txBox="1">
            <a:spLocks noChangeArrowheads="1"/>
          </p:cNvSpPr>
          <p:nvPr/>
        </p:nvSpPr>
        <p:spPr bwMode="auto">
          <a:xfrm>
            <a:off x="8158163" y="95250"/>
            <a:ext cx="184150" cy="579438"/>
          </a:xfrm>
          <a:prstGeom prst="rect">
            <a:avLst/>
          </a:prstGeom>
          <a:noFill/>
          <a:ln w="12700" cap="sq">
            <a:noFill/>
            <a:miter lim="800000"/>
            <a:headEnd type="none" w="sm" len="sm"/>
            <a:tailEnd type="none" w="sm" len="sm"/>
          </a:ln>
          <a:effectLst/>
        </p:spPr>
        <p:txBody>
          <a:bodyPr wrap="none">
            <a:spAutoFit/>
          </a:bodyPr>
          <a:lstStyle/>
          <a:p>
            <a:pPr algn="l">
              <a:spcBef>
                <a:spcPct val="0"/>
              </a:spcBef>
              <a:defRPr/>
            </a:pPr>
            <a:endParaRPr lang="en-US" sz="3200">
              <a:effectLst>
                <a:outerShdw blurRad="38100" dist="38100" dir="2700000" algn="tl">
                  <a:srgbClr val="FFFFFF"/>
                </a:outerShdw>
              </a:effectLst>
            </a:endParaRPr>
          </a:p>
        </p:txBody>
      </p:sp>
      <p:sp>
        <p:nvSpPr>
          <p:cNvPr id="30726" name="Text Box 6"/>
          <p:cNvSpPr txBox="1">
            <a:spLocks noChangeArrowheads="1"/>
          </p:cNvSpPr>
          <p:nvPr/>
        </p:nvSpPr>
        <p:spPr bwMode="auto">
          <a:xfrm>
            <a:off x="9737725" y="4537075"/>
            <a:ext cx="184150" cy="457200"/>
          </a:xfrm>
          <a:prstGeom prst="rect">
            <a:avLst/>
          </a:prstGeom>
          <a:noFill/>
          <a:ln w="9525">
            <a:noFill/>
            <a:miter lim="800000"/>
            <a:headEnd/>
            <a:tailEnd/>
          </a:ln>
        </p:spPr>
        <p:txBody>
          <a:bodyPr wrap="none">
            <a:spAutoFit/>
          </a:bodyPr>
          <a:lstStyle/>
          <a:p>
            <a:pPr algn="l" eaLnBrk="1" hangingPunct="1">
              <a:spcBef>
                <a:spcPct val="0"/>
              </a:spcBef>
              <a:defRPr/>
            </a:pPr>
            <a:endParaRPr lang="en-US" sz="2400">
              <a:effectLst>
                <a:outerShdw blurRad="38100" dist="38100" dir="2700000" algn="tl">
                  <a:srgbClr val="000000">
                    <a:alpha val="43137"/>
                  </a:srgbClr>
                </a:outerShdw>
              </a:effectLst>
            </a:endParaRPr>
          </a:p>
        </p:txBody>
      </p:sp>
      <p:graphicFrame>
        <p:nvGraphicFramePr>
          <p:cNvPr id="3074" name="Object 7"/>
          <p:cNvGraphicFramePr>
            <a:graphicFrameLocks noChangeAspect="1"/>
          </p:cNvGraphicFramePr>
          <p:nvPr/>
        </p:nvGraphicFramePr>
        <p:xfrm>
          <a:off x="152400" y="1335088"/>
          <a:ext cx="7947025" cy="5370512"/>
        </p:xfrm>
        <a:graphic>
          <a:graphicData uri="http://schemas.openxmlformats.org/presentationml/2006/ole">
            <mc:AlternateContent xmlns:mc="http://schemas.openxmlformats.org/markup-compatibility/2006">
              <mc:Choice xmlns:v="urn:schemas-microsoft-com:vml" Requires="v">
                <p:oleObj spid="_x0000_s138243" name="Chart" r:id="rId4" imgW="6553200" imgH="4434840" progId="MSGraph.Chart.8">
                  <p:embed followColorScheme="full"/>
                </p:oleObj>
              </mc:Choice>
              <mc:Fallback>
                <p:oleObj name="Chart" r:id="rId4" imgW="6553200" imgH="4434840" progId="MSGraph.Chart.8">
                  <p:embed followColorScheme="full"/>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335088"/>
                        <a:ext cx="7947025" cy="5370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5512" name="Text Box 8"/>
          <p:cNvSpPr txBox="1">
            <a:spLocks noChangeArrowheads="1"/>
          </p:cNvSpPr>
          <p:nvPr/>
        </p:nvSpPr>
        <p:spPr bwMode="auto">
          <a:xfrm rot="16200000">
            <a:off x="3819525" y="4678363"/>
            <a:ext cx="581025" cy="752475"/>
          </a:xfrm>
          <a:prstGeom prst="rect">
            <a:avLst/>
          </a:prstGeom>
          <a:noFill/>
          <a:ln w="9525">
            <a:noFill/>
            <a:miter lim="800000"/>
            <a:headEnd/>
            <a:tailEnd/>
          </a:ln>
          <a:effectLst/>
        </p:spPr>
        <p:txBody>
          <a:bodyPr vert="eaVert" wrap="none" anchorCtr="1">
            <a:spAutoFit/>
          </a:bodyPr>
          <a:lstStyle/>
          <a:p>
            <a:pPr>
              <a:defRPr/>
            </a:pPr>
            <a:r>
              <a:rPr lang="en-US" sz="2600">
                <a:effectLst>
                  <a:outerShdw blurRad="38100" dist="38100" dir="2700000" algn="tl">
                    <a:srgbClr val="FFFFFF"/>
                  </a:outerShdw>
                </a:effectLst>
              </a:rPr>
              <a:t>78%</a:t>
            </a:r>
          </a:p>
        </p:txBody>
      </p:sp>
      <p:sp>
        <p:nvSpPr>
          <p:cNvPr id="405513" name="Text Box 9"/>
          <p:cNvSpPr txBox="1">
            <a:spLocks noChangeArrowheads="1"/>
          </p:cNvSpPr>
          <p:nvPr/>
        </p:nvSpPr>
        <p:spPr bwMode="auto">
          <a:xfrm rot="16200000">
            <a:off x="2200275" y="1784350"/>
            <a:ext cx="473075" cy="454025"/>
          </a:xfrm>
          <a:prstGeom prst="rect">
            <a:avLst/>
          </a:prstGeom>
          <a:noFill/>
          <a:ln w="9525">
            <a:noFill/>
            <a:miter lim="800000"/>
            <a:headEnd/>
            <a:tailEnd/>
          </a:ln>
          <a:effectLst/>
        </p:spPr>
        <p:txBody>
          <a:bodyPr vert="eaVert" wrap="none" anchorCtr="1">
            <a:spAutoFit/>
          </a:bodyPr>
          <a:lstStyle/>
          <a:p>
            <a:pPr>
              <a:defRPr/>
            </a:pPr>
            <a:r>
              <a:rPr lang="en-US" sz="1900">
                <a:effectLst>
                  <a:outerShdw blurRad="38100" dist="38100" dir="2700000" algn="tl">
                    <a:srgbClr val="FFFFFF"/>
                  </a:outerShdw>
                </a:effectLst>
              </a:rPr>
              <a:t>6%</a:t>
            </a:r>
          </a:p>
        </p:txBody>
      </p:sp>
      <p:sp>
        <p:nvSpPr>
          <p:cNvPr id="405514" name="Text Box 10"/>
          <p:cNvSpPr txBox="1">
            <a:spLocks noChangeArrowheads="1"/>
          </p:cNvSpPr>
          <p:nvPr/>
        </p:nvSpPr>
        <p:spPr bwMode="auto">
          <a:xfrm rot="16200000">
            <a:off x="1122363" y="2522537"/>
            <a:ext cx="488950" cy="600075"/>
          </a:xfrm>
          <a:prstGeom prst="rect">
            <a:avLst/>
          </a:prstGeom>
          <a:noFill/>
          <a:ln w="9525">
            <a:noFill/>
            <a:miter lim="800000"/>
            <a:headEnd/>
            <a:tailEnd/>
          </a:ln>
          <a:effectLst/>
        </p:spPr>
        <p:txBody>
          <a:bodyPr vert="eaVert" wrap="none" anchorCtr="1">
            <a:spAutoFit/>
          </a:bodyPr>
          <a:lstStyle/>
          <a:p>
            <a:pPr>
              <a:defRPr/>
            </a:pPr>
            <a:r>
              <a:rPr lang="en-US" sz="2000">
                <a:effectLst>
                  <a:outerShdw blurRad="38100" dist="38100" dir="2700000" algn="tl">
                    <a:srgbClr val="FFFFFF"/>
                  </a:outerShdw>
                </a:effectLst>
              </a:rPr>
              <a:t>16%</a:t>
            </a:r>
          </a:p>
        </p:txBody>
      </p:sp>
      <p:sp>
        <p:nvSpPr>
          <p:cNvPr id="405516" name="Oval 12"/>
          <p:cNvSpPr>
            <a:spLocks noChangeArrowheads="1"/>
          </p:cNvSpPr>
          <p:nvPr/>
        </p:nvSpPr>
        <p:spPr bwMode="auto">
          <a:xfrm>
            <a:off x="1981200" y="1600200"/>
            <a:ext cx="914400" cy="762000"/>
          </a:xfrm>
          <a:prstGeom prst="ellipse">
            <a:avLst/>
          </a:prstGeom>
          <a:noFill/>
          <a:ln w="38100">
            <a:solidFill>
              <a:srgbClr val="FF0000"/>
            </a:solidFill>
            <a:round/>
            <a:headEnd/>
            <a:tailEnd/>
          </a:ln>
          <a:effectLst/>
        </p:spPr>
        <p:txBody>
          <a:bodyPr vert="eaVert" wrap="none" anchor="ctr">
            <a:spAutoFit/>
          </a:bodyPr>
          <a:lstStyle/>
          <a:p>
            <a:pPr>
              <a:defRPr/>
            </a:pPr>
            <a:endParaRPr lang="en-US">
              <a:effectLst>
                <a:outerShdw blurRad="38100" dist="38100" dir="2700000" algn="tl">
                  <a:srgbClr val="000000">
                    <a:alpha val="43137"/>
                  </a:srgbClr>
                </a:outerShdw>
              </a:effectLst>
            </a:endParaRPr>
          </a:p>
        </p:txBody>
      </p:sp>
      <p:sp>
        <p:nvSpPr>
          <p:cNvPr id="405517" name="Text Box 13"/>
          <p:cNvSpPr txBox="1">
            <a:spLocks noChangeArrowheads="1"/>
          </p:cNvSpPr>
          <p:nvPr/>
        </p:nvSpPr>
        <p:spPr bwMode="auto">
          <a:xfrm rot="16200000">
            <a:off x="3923506" y="570707"/>
            <a:ext cx="458787" cy="2057400"/>
          </a:xfrm>
          <a:prstGeom prst="rect">
            <a:avLst/>
          </a:prstGeom>
          <a:noFill/>
          <a:ln w="9525">
            <a:noFill/>
            <a:miter lim="800000"/>
            <a:headEnd/>
            <a:tailEnd/>
          </a:ln>
          <a:effectLst/>
        </p:spPr>
        <p:txBody>
          <a:bodyPr vert="eaVert" anchorCtr="1">
            <a:spAutoFit/>
          </a:bodyPr>
          <a:lstStyle/>
          <a:p>
            <a:pPr>
              <a:defRPr/>
            </a:pPr>
            <a:r>
              <a:rPr lang="en-US" sz="1800">
                <a:solidFill>
                  <a:srgbClr val="FF0000"/>
                </a:solidFill>
                <a:effectLst>
                  <a:outerShdw blurRad="38100" dist="38100" dir="2700000" algn="tl">
                    <a:srgbClr val="000000"/>
                  </a:outerShdw>
                </a:effectLst>
              </a:rPr>
              <a:t>Some are harmful!</a:t>
            </a:r>
          </a:p>
        </p:txBody>
      </p:sp>
      <p:sp>
        <p:nvSpPr>
          <p:cNvPr id="405518" name="Line 14"/>
          <p:cNvSpPr>
            <a:spLocks noChangeShapeType="1"/>
          </p:cNvSpPr>
          <p:nvPr/>
        </p:nvSpPr>
        <p:spPr bwMode="auto">
          <a:xfrm flipH="1">
            <a:off x="2743200" y="1752600"/>
            <a:ext cx="685800" cy="228600"/>
          </a:xfrm>
          <a:prstGeom prst="line">
            <a:avLst/>
          </a:prstGeom>
          <a:noFill/>
          <a:ln w="38100">
            <a:solidFill>
              <a:srgbClr val="FF0000"/>
            </a:solidFill>
            <a:round/>
            <a:headEnd/>
            <a:tailEnd type="triangle" w="med" len="med"/>
          </a:ln>
          <a:effectLst/>
        </p:spPr>
        <p:txBody>
          <a:bodyPr vert="eaVert" anchor="ctr" anchorCtr="1">
            <a:spAutoFit/>
          </a:bodyPr>
          <a:lstStyle/>
          <a:p>
            <a:pPr>
              <a:defRPr/>
            </a:pPr>
            <a:endParaRPr lang="en-US">
              <a:effectLst>
                <a:outerShdw blurRad="38100" dist="38100" dir="2700000" algn="tl">
                  <a:srgbClr val="000000">
                    <a:alpha val="43137"/>
                  </a:srgbClr>
                </a:outerShdw>
              </a:effectLst>
            </a:endParaRPr>
          </a:p>
        </p:txBody>
      </p:sp>
      <p:sp>
        <p:nvSpPr>
          <p:cNvPr id="405519" name="Line 15"/>
          <p:cNvSpPr>
            <a:spLocks noChangeShapeType="1"/>
          </p:cNvSpPr>
          <p:nvPr/>
        </p:nvSpPr>
        <p:spPr bwMode="auto">
          <a:xfrm>
            <a:off x="5638800" y="4876800"/>
            <a:ext cx="1828800" cy="0"/>
          </a:xfrm>
          <a:prstGeom prst="line">
            <a:avLst/>
          </a:prstGeom>
          <a:noFill/>
          <a:ln w="57150">
            <a:solidFill>
              <a:srgbClr val="FF0000"/>
            </a:solidFill>
            <a:round/>
            <a:headEnd/>
            <a:tailEnd/>
          </a:ln>
          <a:effectLst/>
        </p:spPr>
        <p:txBody>
          <a:bodyPr vert="eaVert" anchor="ctr" anchorCtr="1">
            <a:spAutoFit/>
          </a:bodyPr>
          <a:lstStyle/>
          <a:p>
            <a:pPr>
              <a:defRPr/>
            </a:pPr>
            <a:endParaRPr lang="en-US">
              <a:effectLst>
                <a:outerShdw blurRad="38100" dist="38100" dir="2700000" algn="tl">
                  <a:srgbClr val="000000">
                    <a:alpha val="43137"/>
                  </a:srgbClr>
                </a:outerShdw>
              </a:effectLst>
            </a:endParaRPr>
          </a:p>
        </p:txBody>
      </p:sp>
      <p:sp>
        <p:nvSpPr>
          <p:cNvPr id="405520" name="Text Box 16"/>
          <p:cNvSpPr txBox="1">
            <a:spLocks noChangeArrowheads="1"/>
          </p:cNvSpPr>
          <p:nvPr/>
        </p:nvSpPr>
        <p:spPr bwMode="auto">
          <a:xfrm rot="16200000">
            <a:off x="6440268" y="386557"/>
            <a:ext cx="1292662" cy="3810000"/>
          </a:xfrm>
          <a:prstGeom prst="rect">
            <a:avLst/>
          </a:prstGeom>
          <a:solidFill>
            <a:schemeClr val="bg1"/>
          </a:solidFill>
          <a:ln w="9525">
            <a:noFill/>
            <a:miter lim="800000"/>
            <a:headEnd/>
            <a:tailEnd/>
          </a:ln>
          <a:effectLst/>
        </p:spPr>
        <p:txBody>
          <a:bodyPr vert="eaVert" anchorCtr="1">
            <a:spAutoFit/>
          </a:bodyPr>
          <a:lstStyle/>
          <a:p>
            <a:pPr algn="l">
              <a:defRPr/>
            </a:pPr>
            <a:r>
              <a:rPr lang="en-US" sz="1800" dirty="0">
                <a:effectLst>
                  <a:outerShdw blurRad="38100" dist="38100" dir="2700000" algn="tl">
                    <a:srgbClr val="C0C0C0"/>
                  </a:outerShdw>
                </a:effectLst>
              </a:rPr>
              <a:t>Let’s do the math:</a:t>
            </a:r>
          </a:p>
          <a:p>
            <a:pPr algn="l">
              <a:defRPr/>
            </a:pPr>
            <a:r>
              <a:rPr lang="en-US" sz="1800" dirty="0">
                <a:effectLst>
                  <a:outerShdw blurRad="38100" dist="38100" dir="2700000" algn="tl">
                    <a:srgbClr val="C0C0C0"/>
                  </a:outerShdw>
                </a:effectLst>
              </a:rPr>
              <a:t>  </a:t>
            </a:r>
            <a:r>
              <a:rPr lang="en-US" sz="1800" dirty="0" smtClean="0">
                <a:effectLst>
                  <a:outerShdw blurRad="38100" dist="38100" dir="2700000" algn="tl">
                    <a:srgbClr val="C0C0C0"/>
                  </a:outerShdw>
                </a:effectLst>
              </a:rPr>
              <a:t>2,838 drug </a:t>
            </a:r>
            <a:r>
              <a:rPr lang="en-US" sz="1800" dirty="0">
                <a:effectLst>
                  <a:outerShdw blurRad="38100" dist="38100" dir="2700000" algn="tl">
                    <a:srgbClr val="C0C0C0"/>
                  </a:outerShdw>
                </a:effectLst>
              </a:rPr>
              <a:t>courts </a:t>
            </a:r>
            <a:r>
              <a:rPr lang="en-US" sz="1600" dirty="0">
                <a:effectLst>
                  <a:outerShdw blurRad="38100" dist="38100" dir="2700000" algn="tl">
                    <a:srgbClr val="C0C0C0"/>
                  </a:outerShdw>
                </a:effectLst>
              </a:rPr>
              <a:t>(as of </a:t>
            </a:r>
            <a:r>
              <a:rPr lang="en-US" sz="1600" dirty="0" smtClean="0">
                <a:effectLst>
                  <a:outerShdw blurRad="38100" dist="38100" dir="2700000" algn="tl">
                    <a:srgbClr val="C0C0C0"/>
                  </a:outerShdw>
                </a:effectLst>
              </a:rPr>
              <a:t>06/30/2013)</a:t>
            </a:r>
            <a:endParaRPr lang="en-US" sz="1600" dirty="0">
              <a:effectLst>
                <a:outerShdw blurRad="38100" dist="38100" dir="2700000" algn="tl">
                  <a:srgbClr val="C0C0C0"/>
                </a:outerShdw>
              </a:effectLst>
            </a:endParaRPr>
          </a:p>
          <a:p>
            <a:pPr algn="l">
              <a:defRPr/>
            </a:pPr>
            <a:r>
              <a:rPr lang="en-US" sz="1800" dirty="0">
                <a:effectLst>
                  <a:outerShdw blurRad="38100" dist="38100" dir="2700000" algn="tl">
                    <a:srgbClr val="C0C0C0"/>
                  </a:outerShdw>
                </a:effectLst>
              </a:rPr>
              <a:t>x  .06  </a:t>
            </a:r>
          </a:p>
          <a:p>
            <a:pPr algn="l">
              <a:defRPr/>
            </a:pPr>
            <a:r>
              <a:rPr lang="en-US" sz="1800" dirty="0">
                <a:effectLst>
                  <a:outerShdw blurRad="38100" dist="38100" dir="2700000" algn="tl">
                    <a:srgbClr val="C0C0C0"/>
                  </a:outerShdw>
                </a:effectLst>
              </a:rPr>
              <a:t>= </a:t>
            </a:r>
            <a:r>
              <a:rPr lang="en-US" sz="1800" dirty="0" smtClean="0">
                <a:effectLst>
                  <a:outerShdw blurRad="38100" dist="38100" dir="2700000" algn="tl">
                    <a:srgbClr val="C0C0C0"/>
                  </a:outerShdw>
                </a:effectLst>
              </a:rPr>
              <a:t>170 harmful </a:t>
            </a:r>
            <a:r>
              <a:rPr lang="en-US" sz="1800" dirty="0">
                <a:effectLst>
                  <a:outerShdw blurRad="38100" dist="38100" dir="2700000" algn="tl">
                    <a:srgbClr val="C0C0C0"/>
                  </a:outerShdw>
                </a:effectLst>
              </a:rPr>
              <a:t>drug courts!</a:t>
            </a:r>
          </a:p>
        </p:txBody>
      </p:sp>
      <p:sp>
        <p:nvSpPr>
          <p:cNvPr id="405521" name="Text Box 17"/>
          <p:cNvSpPr txBox="1">
            <a:spLocks noChangeArrowheads="1"/>
          </p:cNvSpPr>
          <p:nvPr/>
        </p:nvSpPr>
        <p:spPr bwMode="auto">
          <a:xfrm rot="16200000">
            <a:off x="6817667" y="3848894"/>
            <a:ext cx="461665" cy="3733800"/>
          </a:xfrm>
          <a:prstGeom prst="rect">
            <a:avLst/>
          </a:prstGeom>
          <a:solidFill>
            <a:schemeClr val="bg1"/>
          </a:solidFill>
          <a:ln w="9525">
            <a:noFill/>
            <a:miter lim="800000"/>
            <a:headEnd/>
            <a:tailEnd/>
          </a:ln>
          <a:effectLst/>
        </p:spPr>
        <p:txBody>
          <a:bodyPr vert="eaVert" anchorCtr="1">
            <a:spAutoFit/>
          </a:bodyPr>
          <a:lstStyle/>
          <a:p>
            <a:pPr algn="l">
              <a:defRPr/>
            </a:pPr>
            <a:r>
              <a:rPr lang="en-US" sz="1800" dirty="0">
                <a:effectLst>
                  <a:outerShdw blurRad="38100" dist="38100" dir="2700000" algn="tl">
                    <a:srgbClr val="C0C0C0"/>
                  </a:outerShdw>
                </a:effectLst>
              </a:rPr>
              <a:t> another </a:t>
            </a:r>
            <a:r>
              <a:rPr lang="en-US" sz="1800" dirty="0" smtClean="0">
                <a:effectLst>
                  <a:outerShdw blurRad="38100" dist="38100" dir="2700000" algn="tl">
                    <a:srgbClr val="C0C0C0"/>
                  </a:outerShdw>
                </a:effectLst>
              </a:rPr>
              <a:t>454 ineffective </a:t>
            </a:r>
            <a:r>
              <a:rPr lang="en-US" sz="1800" dirty="0">
                <a:effectLst>
                  <a:outerShdw blurRad="38100" dist="38100" dir="2700000" algn="tl">
                    <a:srgbClr val="C0C0C0"/>
                  </a:outerShdw>
                </a:effectLst>
              </a:rPr>
              <a:t>drug courts</a:t>
            </a:r>
          </a:p>
        </p:txBody>
      </p:sp>
      <p:sp>
        <p:nvSpPr>
          <p:cNvPr id="20" name="TextBox 19"/>
          <p:cNvSpPr txBox="1">
            <a:spLocks noChangeArrowheads="1"/>
          </p:cNvSpPr>
          <p:nvPr/>
        </p:nvSpPr>
        <p:spPr bwMode="auto">
          <a:xfrm>
            <a:off x="169863" y="6461125"/>
            <a:ext cx="6611937" cy="400050"/>
          </a:xfrm>
          <a:prstGeom prst="rect">
            <a:avLst/>
          </a:prstGeom>
          <a:noFill/>
          <a:ln w="9525">
            <a:noFill/>
            <a:miter lim="800000"/>
            <a:headEnd/>
            <a:tailEnd/>
          </a:ln>
        </p:spPr>
        <p:txBody>
          <a:bodyPr wrap="none">
            <a:spAutoFit/>
          </a:bodyPr>
          <a:lstStyle/>
          <a:p>
            <a:pPr>
              <a:defRPr/>
            </a:pPr>
            <a:r>
              <a:rPr lang="en-US" sz="2000" dirty="0">
                <a:solidFill>
                  <a:schemeClr val="bg1"/>
                </a:solidFill>
                <a:effectLst>
                  <a:outerShdw blurRad="38100" dist="38100" dir="2700000" algn="tl">
                    <a:srgbClr val="000000"/>
                  </a:outerShdw>
                </a:effectLst>
              </a:rPr>
              <a:t>(Wilson et al., 2006; </a:t>
            </a:r>
            <a:r>
              <a:rPr lang="en-US" sz="2000" dirty="0" err="1">
                <a:solidFill>
                  <a:schemeClr val="bg1"/>
                </a:solidFill>
                <a:effectLst>
                  <a:outerShdw blurRad="38100" dist="38100" dir="2700000" algn="tl">
                    <a:srgbClr val="000000"/>
                  </a:outerShdw>
                </a:effectLst>
              </a:rPr>
              <a:t>Lowenkamp</a:t>
            </a:r>
            <a:r>
              <a:rPr lang="en-US" sz="2000" dirty="0">
                <a:solidFill>
                  <a:schemeClr val="bg1"/>
                </a:solidFill>
                <a:effectLst>
                  <a:outerShdw blurRad="38100" dist="38100" dir="2700000" algn="tl">
                    <a:srgbClr val="000000"/>
                  </a:outerShdw>
                </a:effectLst>
              </a:rPr>
              <a:t> et al., 2005; Shaffer, 2006)</a:t>
            </a:r>
          </a:p>
        </p:txBody>
      </p:sp>
      <p:sp>
        <p:nvSpPr>
          <p:cNvPr id="17" name="Text Box 14"/>
          <p:cNvSpPr txBox="1">
            <a:spLocks noChangeArrowheads="1"/>
          </p:cNvSpPr>
          <p:nvPr/>
        </p:nvSpPr>
        <p:spPr bwMode="auto">
          <a:xfrm>
            <a:off x="1752600" y="152400"/>
            <a:ext cx="7086600" cy="884238"/>
          </a:xfrm>
          <a:prstGeom prst="rect">
            <a:avLst/>
          </a:prstGeom>
          <a:noFill/>
          <a:ln w="9525">
            <a:noFill/>
            <a:miter lim="800000"/>
            <a:headEnd/>
            <a:tailEnd/>
          </a:ln>
          <a:effectLst/>
        </p:spPr>
        <p:txBody>
          <a:bodyPr wrap="square">
            <a:spAutoFit/>
          </a:bodyPr>
          <a:lstStyle/>
          <a:p>
            <a:pPr eaLnBrk="1" hangingPunct="1">
              <a:defRPr/>
            </a:pPr>
            <a:r>
              <a:rPr kumimoji="1" lang="en-US" sz="5200" dirty="0">
                <a:solidFill>
                  <a:srgbClr val="00326A"/>
                </a:solidFill>
                <a:effectLst>
                  <a:outerShdw blurRad="38100" dist="38100" dir="2700000" algn="tl">
                    <a:srgbClr val="000000"/>
                  </a:outerShdw>
                </a:effectLst>
                <a:latin typeface="Arial Black" pitchFamily="34" charset="0"/>
              </a:rPr>
              <a:t>Variable Effects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55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55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20" grpId="0" animBg="1"/>
      <p:bldP spid="405521"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52600" y="171272"/>
            <a:ext cx="6400800" cy="1323439"/>
          </a:xfrm>
          <a:ln>
            <a:noFill/>
          </a:ln>
        </p:spPr>
        <p:txBody>
          <a:bodyPr wrap="square">
            <a:spAutoFit/>
          </a:bodyPr>
          <a:lstStyle/>
          <a:p>
            <a:pPr marL="54864">
              <a:spcBef>
                <a:spcPts val="1200"/>
              </a:spcBef>
              <a:spcAft>
                <a:spcPts val="600"/>
              </a:spcAft>
              <a:defRPr/>
            </a:pPr>
            <a:r>
              <a:rPr lang="en-US" sz="4400" b="0" dirty="0" smtClean="0">
                <a:latin typeface="Arial Rounded MT Bold" pitchFamily="34" charset="0"/>
                <a:cs typeface="Times New Roman" charset="0"/>
              </a:rPr>
              <a:t>Drug Court Top 10</a:t>
            </a:r>
            <a:br>
              <a:rPr lang="en-US" sz="4400" b="0" dirty="0" smtClean="0">
                <a:latin typeface="Arial Rounded MT Bold" pitchFamily="34" charset="0"/>
                <a:cs typeface="Times New Roman" charset="0"/>
              </a:rPr>
            </a:br>
            <a:r>
              <a:rPr lang="en-US" b="0" dirty="0" smtClean="0">
                <a:latin typeface="Arial Rounded MT Bold" pitchFamily="34" charset="0"/>
                <a:cs typeface="Times New Roman" charset="0"/>
              </a:rPr>
              <a:t>*Cost Savings*</a:t>
            </a:r>
            <a:endParaRPr lang="en-US" sz="4400" b="0" dirty="0" smtClean="0">
              <a:latin typeface="Arial Rounded MT Bold" pitchFamily="34" charset="0"/>
              <a:cs typeface="Times New Roman" charset="0"/>
            </a:endParaRPr>
          </a:p>
        </p:txBody>
      </p:sp>
      <p:sp>
        <p:nvSpPr>
          <p:cNvPr id="10" name="Rectangle 2"/>
          <p:cNvSpPr txBox="1">
            <a:spLocks noChangeArrowheads="1"/>
          </p:cNvSpPr>
          <p:nvPr/>
        </p:nvSpPr>
        <p:spPr>
          <a:xfrm>
            <a:off x="1447800" y="2514600"/>
            <a:ext cx="7315200" cy="8382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4.   The defense attorney attends drug court team meetings (</a:t>
            </a:r>
            <a:r>
              <a:rPr lang="en-US" sz="2400" b="1" i="1" dirty="0" err="1" smtClean="0">
                <a:solidFill>
                  <a:schemeClr val="accent3"/>
                </a:solidFill>
                <a:latin typeface="Arial" pitchFamily="34" charset="0"/>
                <a:ea typeface="+mj-ea"/>
                <a:cs typeface="Arial" pitchFamily="34" charset="0"/>
              </a:rPr>
              <a:t>staffings</a:t>
            </a:r>
            <a:r>
              <a:rPr lang="en-US" sz="2400" b="1" i="1" dirty="0" smtClean="0">
                <a:solidFill>
                  <a:schemeClr val="accent3"/>
                </a:solidFill>
                <a:latin typeface="Arial" pitchFamily="34" charset="0"/>
                <a:ea typeface="+mj-ea"/>
                <a:cs typeface="Arial" pitchFamily="34" charset="0"/>
              </a:rPr>
              <a:t>)</a:t>
            </a:r>
            <a:endParaRPr lang="en-US" sz="2400" b="1" i="1" dirty="0">
              <a:solidFill>
                <a:schemeClr val="accent3"/>
              </a:solidFill>
              <a:latin typeface="Arial" pitchFamily="34" charset="0"/>
              <a:ea typeface="+mj-ea"/>
              <a:cs typeface="Arial" pitchFamily="34" charset="0"/>
            </a:endParaRPr>
          </a:p>
        </p:txBody>
      </p:sp>
      <p:sp>
        <p:nvSpPr>
          <p:cNvPr id="11" name="Rectangle 2"/>
          <p:cNvSpPr txBox="1">
            <a:spLocks noChangeArrowheads="1"/>
          </p:cNvSpPr>
          <p:nvPr/>
        </p:nvSpPr>
        <p:spPr>
          <a:xfrm>
            <a:off x="1447800" y="3352800"/>
            <a:ext cx="7315200" cy="12954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3.   Sanctions are imposed immediately after non-compliant behavior (e.g., in advance of a client's regularly scheduled court hearing)</a:t>
            </a:r>
            <a:endParaRPr lang="en-US" sz="2400" b="1" i="1" dirty="0">
              <a:solidFill>
                <a:schemeClr val="accent3"/>
              </a:solidFill>
              <a:latin typeface="Arial" pitchFamily="34" charset="0"/>
              <a:ea typeface="+mj-ea"/>
              <a:cs typeface="Arial" pitchFamily="34" charset="0"/>
            </a:endParaRPr>
          </a:p>
        </p:txBody>
      </p:sp>
      <p:sp>
        <p:nvSpPr>
          <p:cNvPr id="12" name="Rectangle 2"/>
          <p:cNvSpPr txBox="1">
            <a:spLocks noChangeArrowheads="1"/>
          </p:cNvSpPr>
          <p:nvPr/>
        </p:nvSpPr>
        <p:spPr>
          <a:xfrm>
            <a:off x="1371600" y="4648200"/>
            <a:ext cx="7315200" cy="9144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2.   The results of program evaluations have led to modifications in drug court operations</a:t>
            </a:r>
            <a:endParaRPr lang="en-US" sz="2400" b="1" i="1" dirty="0">
              <a:solidFill>
                <a:schemeClr val="accent3"/>
              </a:solidFill>
              <a:latin typeface="Arial" pitchFamily="34" charset="0"/>
              <a:ea typeface="+mj-ea"/>
              <a:cs typeface="Arial" pitchFamily="34" charset="0"/>
            </a:endParaRPr>
          </a:p>
        </p:txBody>
      </p:sp>
      <p:sp>
        <p:nvSpPr>
          <p:cNvPr id="8" name="Rectangle 2"/>
          <p:cNvSpPr txBox="1">
            <a:spLocks noChangeArrowheads="1"/>
          </p:cNvSpPr>
          <p:nvPr/>
        </p:nvSpPr>
        <p:spPr>
          <a:xfrm>
            <a:off x="1447800" y="1600200"/>
            <a:ext cx="7315200" cy="8382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5.   In order to graduate participants must have a job or be in school</a:t>
            </a:r>
            <a:endParaRPr lang="en-US" sz="2400" b="1" i="1" dirty="0">
              <a:solidFill>
                <a:schemeClr val="accent3"/>
              </a:solidFill>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3675" y="6324600"/>
            <a:ext cx="4211409" cy="338554"/>
          </a:xfrm>
          <a:prstGeom prst="rect">
            <a:avLst/>
          </a:prstGeom>
          <a:noFill/>
        </p:spPr>
        <p:txBody>
          <a:bodyPr wrap="none">
            <a:spAutoFit/>
          </a:bodyPr>
          <a:lstStyle/>
          <a:p>
            <a:pPr>
              <a:defRPr/>
            </a:pPr>
            <a:r>
              <a:rPr lang="en-US" sz="1600" b="1" dirty="0" smtClean="0">
                <a:solidFill>
                  <a:schemeClr val="accent3"/>
                </a:solidFill>
              </a:rPr>
              <a:t>Note: </a:t>
            </a:r>
            <a:r>
              <a:rPr lang="en-US" sz="1600" b="1" dirty="0">
                <a:solidFill>
                  <a:schemeClr val="accent3"/>
                </a:solidFill>
              </a:rPr>
              <a:t>Difference is significant at </a:t>
            </a:r>
            <a:r>
              <a:rPr lang="en-US" sz="1600" b="1" i="1" dirty="0">
                <a:solidFill>
                  <a:schemeClr val="accent3"/>
                </a:solidFill>
              </a:rPr>
              <a:t>p</a:t>
            </a:r>
            <a:r>
              <a:rPr lang="en-US" sz="1600" b="1" dirty="0" smtClean="0">
                <a:solidFill>
                  <a:schemeClr val="accent3"/>
                </a:solidFill>
              </a:rPr>
              <a:t>&lt;.05</a:t>
            </a:r>
            <a:endParaRPr lang="en-US" sz="1600" b="1" dirty="0">
              <a:solidFill>
                <a:schemeClr val="accent3"/>
              </a:solidFill>
            </a:endParaRPr>
          </a:p>
        </p:txBody>
      </p:sp>
      <p:sp>
        <p:nvSpPr>
          <p:cNvPr id="4" name="Rectangle 3"/>
          <p:cNvSpPr/>
          <p:nvPr/>
        </p:nvSpPr>
        <p:spPr>
          <a:xfrm>
            <a:off x="1066800" y="228600"/>
            <a:ext cx="7848600" cy="1015663"/>
          </a:xfrm>
          <a:prstGeom prst="rect">
            <a:avLst/>
          </a:prstGeom>
        </p:spPr>
        <p:txBody>
          <a:bodyPr wrap="square">
            <a:spAutoFit/>
          </a:bodyPr>
          <a:lstStyle/>
          <a:p>
            <a:pPr algn="ctr">
              <a:defRPr sz="1680" b="1" i="0" u="none" strike="noStrike" kern="1200" baseline="0">
                <a:solidFill>
                  <a:srgbClr val="000000"/>
                </a:solidFill>
                <a:latin typeface="+mn-lt"/>
                <a:ea typeface="+mn-ea"/>
                <a:cs typeface="+mn-cs"/>
              </a:defRPr>
            </a:pPr>
            <a:r>
              <a:rPr lang="en-US" sz="2000" b="1" dirty="0" smtClean="0">
                <a:solidFill>
                  <a:srgbClr val="000000"/>
                </a:solidFill>
              </a:rPr>
              <a:t>2.  Drug </a:t>
            </a:r>
            <a:r>
              <a:rPr lang="en-US" sz="2000" b="1" dirty="0" smtClean="0">
                <a:solidFill>
                  <a:srgbClr val="000000"/>
                </a:solidFill>
                <a:latin typeface="+mn-lt"/>
              </a:rPr>
              <a:t>Courts Where The Results Of Program Evaluations  </a:t>
            </a:r>
          </a:p>
          <a:p>
            <a:pPr algn="ctr">
              <a:defRPr sz="1680" b="1" i="0" u="none" strike="noStrike" kern="1200" baseline="0">
                <a:solidFill>
                  <a:srgbClr val="000000"/>
                </a:solidFill>
                <a:latin typeface="+mn-lt"/>
                <a:ea typeface="+mn-ea"/>
                <a:cs typeface="+mn-cs"/>
              </a:defRPr>
            </a:pPr>
            <a:r>
              <a:rPr lang="en-US" sz="2000" b="1" dirty="0" smtClean="0">
                <a:solidFill>
                  <a:srgbClr val="000000"/>
                </a:solidFill>
                <a:latin typeface="+mn-lt"/>
              </a:rPr>
              <a:t>      Have Led to Modifications In Drug Court Operations had </a:t>
            </a:r>
            <a:r>
              <a:rPr lang="en-US" sz="2000" b="1" dirty="0" smtClean="0">
                <a:solidFill>
                  <a:srgbClr val="000000"/>
                </a:solidFill>
              </a:rPr>
              <a:t/>
            </a:r>
            <a:br>
              <a:rPr lang="en-US" sz="2000" b="1" dirty="0" smtClean="0">
                <a:solidFill>
                  <a:srgbClr val="000000"/>
                </a:solidFill>
              </a:rPr>
            </a:br>
            <a:r>
              <a:rPr lang="en-US" sz="2000" b="1" u="sng" dirty="0" smtClean="0">
                <a:solidFill>
                  <a:srgbClr val="000000"/>
                </a:solidFill>
              </a:rPr>
              <a:t>100% Higher Cost Savings</a:t>
            </a:r>
            <a:endParaRPr lang="en-US" sz="2000" b="1" u="sng" dirty="0">
              <a:solidFill>
                <a:srgbClr val="000000"/>
              </a:solidFill>
            </a:endParaRPr>
          </a:p>
        </p:txBody>
      </p:sp>
      <p:pic>
        <p:nvPicPr>
          <p:cNvPr id="254978" name="Picture 2"/>
          <p:cNvPicPr>
            <a:picLocks noChangeAspect="1" noChangeArrowheads="1"/>
          </p:cNvPicPr>
          <p:nvPr/>
        </p:nvPicPr>
        <p:blipFill>
          <a:blip r:embed="rId2" cstate="print"/>
          <a:srcRect/>
          <a:stretch>
            <a:fillRect/>
          </a:stretch>
        </p:blipFill>
        <p:spPr bwMode="auto">
          <a:xfrm>
            <a:off x="1295400" y="1523999"/>
            <a:ext cx="7696200" cy="46411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228600"/>
            <a:ext cx="7848600" cy="1015663"/>
          </a:xfrm>
          <a:prstGeom prst="rect">
            <a:avLst/>
          </a:prstGeom>
        </p:spPr>
        <p:txBody>
          <a:bodyPr wrap="square">
            <a:spAutoFit/>
          </a:bodyPr>
          <a:lstStyle/>
          <a:p>
            <a:pPr algn="ctr">
              <a:defRPr sz="1680" b="1" i="0" u="none" strike="noStrike" kern="1200" baseline="0">
                <a:solidFill>
                  <a:srgbClr val="000000"/>
                </a:solidFill>
                <a:latin typeface="+mn-lt"/>
                <a:ea typeface="+mn-ea"/>
                <a:cs typeface="+mn-cs"/>
              </a:defRPr>
            </a:pPr>
            <a:r>
              <a:rPr lang="en-US" sz="2000" b="1" dirty="0" smtClean="0">
                <a:solidFill>
                  <a:srgbClr val="000000"/>
                </a:solidFill>
              </a:rPr>
              <a:t>2.  Drug </a:t>
            </a:r>
            <a:r>
              <a:rPr lang="en-US" sz="2000" b="1" dirty="0" smtClean="0">
                <a:solidFill>
                  <a:srgbClr val="000000"/>
                </a:solidFill>
                <a:latin typeface="+mn-lt"/>
              </a:rPr>
              <a:t>Courts Where The Results Of Program Evaluations  </a:t>
            </a:r>
          </a:p>
          <a:p>
            <a:pPr algn="ctr">
              <a:defRPr sz="1680" b="1" i="0" u="none" strike="noStrike" kern="1200" baseline="0">
                <a:solidFill>
                  <a:srgbClr val="000000"/>
                </a:solidFill>
                <a:latin typeface="+mn-lt"/>
                <a:ea typeface="+mn-ea"/>
                <a:cs typeface="+mn-cs"/>
              </a:defRPr>
            </a:pPr>
            <a:r>
              <a:rPr lang="en-US" sz="2000" b="1" dirty="0" smtClean="0">
                <a:solidFill>
                  <a:srgbClr val="000000"/>
                </a:solidFill>
                <a:latin typeface="+mn-lt"/>
              </a:rPr>
              <a:t>      Have Led to Modifications In Drug Court Operations had </a:t>
            </a:r>
            <a:r>
              <a:rPr lang="en-US" sz="2000" b="1" dirty="0" smtClean="0">
                <a:solidFill>
                  <a:srgbClr val="000000"/>
                </a:solidFill>
              </a:rPr>
              <a:t/>
            </a:r>
            <a:br>
              <a:rPr lang="en-US" sz="2000" b="1" dirty="0" smtClean="0">
                <a:solidFill>
                  <a:srgbClr val="000000"/>
                </a:solidFill>
              </a:rPr>
            </a:br>
            <a:r>
              <a:rPr lang="en-US" sz="2000" b="1" u="sng" dirty="0" smtClean="0">
                <a:solidFill>
                  <a:srgbClr val="000000"/>
                </a:solidFill>
              </a:rPr>
              <a:t>100% Higher Cost Savings</a:t>
            </a:r>
            <a:endParaRPr lang="en-US" sz="2000" b="1" u="sng" dirty="0">
              <a:solidFill>
                <a:srgbClr val="000000"/>
              </a:solidFill>
            </a:endParaRPr>
          </a:p>
        </p:txBody>
      </p:sp>
      <p:pic>
        <p:nvPicPr>
          <p:cNvPr id="297992" name="Picture 8" descr="http://cdn.angiesdiary.com/wp-content/uploads/2013/12/self-improvement.jpg">
            <a:hlinkClick r:id="rId2"/>
          </p:cNvPr>
          <p:cNvPicPr>
            <a:picLocks noChangeAspect="1" noChangeArrowheads="1"/>
          </p:cNvPicPr>
          <p:nvPr/>
        </p:nvPicPr>
        <p:blipFill>
          <a:blip r:embed="rId3" cstate="print"/>
          <a:srcRect/>
          <a:stretch>
            <a:fillRect/>
          </a:stretch>
        </p:blipFill>
        <p:spPr bwMode="auto">
          <a:xfrm>
            <a:off x="304800" y="2057400"/>
            <a:ext cx="6896637" cy="3886200"/>
          </a:xfrm>
          <a:prstGeom prst="rect">
            <a:avLst/>
          </a:prstGeom>
          <a:noFill/>
        </p:spPr>
      </p:pic>
      <p:pic>
        <p:nvPicPr>
          <p:cNvPr id="297986" name="Picture 2" descr="http://3.bp.blogspot.com/-ixXE8Kvs8hU/UP8M2xjblcI/AAAAAAAAbBA/FvDYmpzShZg/s640/There+is+always+room+for+change+but+you+have+to+be+open+to+that+change.jpg">
            <a:hlinkClick r:id="rId4"/>
          </p:cNvPr>
          <p:cNvPicPr>
            <a:picLocks noChangeAspect="1" noChangeArrowheads="1"/>
          </p:cNvPicPr>
          <p:nvPr/>
        </p:nvPicPr>
        <p:blipFill>
          <a:blip r:embed="rId5" cstate="print"/>
          <a:srcRect/>
          <a:stretch>
            <a:fillRect/>
          </a:stretch>
        </p:blipFill>
        <p:spPr bwMode="auto">
          <a:xfrm>
            <a:off x="4953000" y="1346994"/>
            <a:ext cx="4038600" cy="55110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7986"/>
                                        </p:tgtEl>
                                        <p:attrNameLst>
                                          <p:attrName>style.visibility</p:attrName>
                                        </p:attrNameLst>
                                      </p:cBhvr>
                                      <p:to>
                                        <p:strVal val="visible"/>
                                      </p:to>
                                    </p:set>
                                    <p:animEffect transition="in" filter="blinds(horizontal)">
                                      <p:cBhvr>
                                        <p:cTn id="7" dur="500"/>
                                        <p:tgtEl>
                                          <p:spTgt spid="297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52600" y="171272"/>
            <a:ext cx="6400800" cy="1323439"/>
          </a:xfrm>
          <a:ln>
            <a:noFill/>
          </a:ln>
        </p:spPr>
        <p:txBody>
          <a:bodyPr wrap="square">
            <a:spAutoFit/>
          </a:bodyPr>
          <a:lstStyle/>
          <a:p>
            <a:pPr marL="54864">
              <a:spcBef>
                <a:spcPts val="1200"/>
              </a:spcBef>
              <a:spcAft>
                <a:spcPts val="600"/>
              </a:spcAft>
              <a:defRPr/>
            </a:pPr>
            <a:r>
              <a:rPr lang="en-US" sz="4400" b="0" dirty="0" smtClean="0">
                <a:latin typeface="Arial Rounded MT Bold" pitchFamily="34" charset="0"/>
                <a:cs typeface="Times New Roman" charset="0"/>
              </a:rPr>
              <a:t>Drug Court Top 10</a:t>
            </a:r>
            <a:br>
              <a:rPr lang="en-US" sz="4400" b="0" dirty="0" smtClean="0">
                <a:latin typeface="Arial Rounded MT Bold" pitchFamily="34" charset="0"/>
                <a:cs typeface="Times New Roman" charset="0"/>
              </a:rPr>
            </a:br>
            <a:r>
              <a:rPr lang="en-US" b="0" dirty="0" smtClean="0">
                <a:latin typeface="Arial Rounded MT Bold" pitchFamily="34" charset="0"/>
                <a:cs typeface="Times New Roman" charset="0"/>
              </a:rPr>
              <a:t>*Cost Savings*</a:t>
            </a:r>
            <a:endParaRPr lang="en-US" sz="4400" b="0" dirty="0" smtClean="0">
              <a:latin typeface="Arial Rounded MT Bold" pitchFamily="34" charset="0"/>
              <a:cs typeface="Times New Roman" charset="0"/>
            </a:endParaRPr>
          </a:p>
        </p:txBody>
      </p:sp>
      <p:sp>
        <p:nvSpPr>
          <p:cNvPr id="10" name="Rectangle 2"/>
          <p:cNvSpPr txBox="1">
            <a:spLocks noChangeArrowheads="1"/>
          </p:cNvSpPr>
          <p:nvPr/>
        </p:nvSpPr>
        <p:spPr>
          <a:xfrm>
            <a:off x="1447800" y="2514600"/>
            <a:ext cx="7315200" cy="8382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4.   The defense attorney attends drug court team meetings (</a:t>
            </a:r>
            <a:r>
              <a:rPr lang="en-US" sz="2400" b="1" i="1" dirty="0" err="1" smtClean="0">
                <a:solidFill>
                  <a:schemeClr val="accent3"/>
                </a:solidFill>
                <a:latin typeface="Arial" pitchFamily="34" charset="0"/>
                <a:ea typeface="+mj-ea"/>
                <a:cs typeface="Arial" pitchFamily="34" charset="0"/>
              </a:rPr>
              <a:t>staffings</a:t>
            </a:r>
            <a:r>
              <a:rPr lang="en-US" sz="2400" b="1" i="1" dirty="0" smtClean="0">
                <a:solidFill>
                  <a:schemeClr val="accent3"/>
                </a:solidFill>
                <a:latin typeface="Arial" pitchFamily="34" charset="0"/>
                <a:ea typeface="+mj-ea"/>
                <a:cs typeface="Arial" pitchFamily="34" charset="0"/>
              </a:rPr>
              <a:t>)</a:t>
            </a:r>
            <a:endParaRPr lang="en-US" sz="2400" b="1" i="1" dirty="0">
              <a:solidFill>
                <a:schemeClr val="accent3"/>
              </a:solidFill>
              <a:latin typeface="Arial" pitchFamily="34" charset="0"/>
              <a:ea typeface="+mj-ea"/>
              <a:cs typeface="Arial" pitchFamily="34" charset="0"/>
            </a:endParaRPr>
          </a:p>
        </p:txBody>
      </p:sp>
      <p:sp>
        <p:nvSpPr>
          <p:cNvPr id="11" name="Rectangle 2"/>
          <p:cNvSpPr txBox="1">
            <a:spLocks noChangeArrowheads="1"/>
          </p:cNvSpPr>
          <p:nvPr/>
        </p:nvSpPr>
        <p:spPr>
          <a:xfrm>
            <a:off x="1447800" y="3352800"/>
            <a:ext cx="7315200" cy="12954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3.   Sanctions are imposed immediately after non-compliant behavior (e.g., in advance of a client's regularly scheduled court hearing)</a:t>
            </a:r>
            <a:endParaRPr lang="en-US" sz="2400" b="1" i="1" dirty="0">
              <a:solidFill>
                <a:schemeClr val="accent3"/>
              </a:solidFill>
              <a:latin typeface="Arial" pitchFamily="34" charset="0"/>
              <a:ea typeface="+mj-ea"/>
              <a:cs typeface="Arial" pitchFamily="34" charset="0"/>
            </a:endParaRPr>
          </a:p>
        </p:txBody>
      </p:sp>
      <p:sp>
        <p:nvSpPr>
          <p:cNvPr id="12" name="Rectangle 2"/>
          <p:cNvSpPr txBox="1">
            <a:spLocks noChangeArrowheads="1"/>
          </p:cNvSpPr>
          <p:nvPr/>
        </p:nvSpPr>
        <p:spPr>
          <a:xfrm>
            <a:off x="1371600" y="4648200"/>
            <a:ext cx="7315200" cy="9144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2.   The results of program evaluations have led to modifications in drug court operations</a:t>
            </a:r>
            <a:endParaRPr lang="en-US" sz="2400" b="1" i="1" dirty="0">
              <a:solidFill>
                <a:schemeClr val="accent3"/>
              </a:solidFill>
              <a:latin typeface="Arial" pitchFamily="34" charset="0"/>
              <a:ea typeface="+mj-ea"/>
              <a:cs typeface="Arial" pitchFamily="34" charset="0"/>
            </a:endParaRPr>
          </a:p>
        </p:txBody>
      </p:sp>
      <p:sp>
        <p:nvSpPr>
          <p:cNvPr id="13" name="Rectangle 2"/>
          <p:cNvSpPr txBox="1">
            <a:spLocks noChangeArrowheads="1"/>
          </p:cNvSpPr>
          <p:nvPr/>
        </p:nvSpPr>
        <p:spPr>
          <a:xfrm>
            <a:off x="1371600" y="5791200"/>
            <a:ext cx="7315200" cy="8382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rgbClr val="FFFF00"/>
                </a:solidFill>
                <a:latin typeface="Arial" pitchFamily="34" charset="0"/>
                <a:ea typeface="+mj-ea"/>
                <a:cs typeface="Arial" pitchFamily="34" charset="0"/>
              </a:rPr>
              <a:t>1.   Review of the data and stats has led to modifications in drug court operations</a:t>
            </a:r>
            <a:endParaRPr lang="en-US" sz="2400" b="1" i="1" dirty="0">
              <a:solidFill>
                <a:srgbClr val="FFFF00"/>
              </a:solidFill>
              <a:latin typeface="Arial" pitchFamily="34" charset="0"/>
              <a:ea typeface="+mj-ea"/>
              <a:cs typeface="Arial" pitchFamily="34" charset="0"/>
            </a:endParaRPr>
          </a:p>
        </p:txBody>
      </p:sp>
      <p:sp>
        <p:nvSpPr>
          <p:cNvPr id="8" name="Rectangle 2"/>
          <p:cNvSpPr txBox="1">
            <a:spLocks noChangeArrowheads="1"/>
          </p:cNvSpPr>
          <p:nvPr/>
        </p:nvSpPr>
        <p:spPr>
          <a:xfrm>
            <a:off x="1447800" y="1600200"/>
            <a:ext cx="7315200" cy="838200"/>
          </a:xfrm>
          <a:prstGeom prst="rect">
            <a:avLst/>
          </a:prstGeom>
        </p:spPr>
        <p:txBody>
          <a:bodyPr anchor="b">
            <a:scene3d>
              <a:camera prst="orthographicFront"/>
              <a:lightRig rig="soft" dir="t">
                <a:rot lat="0" lon="0" rev="2400000"/>
              </a:lightRig>
            </a:scene3d>
            <a:sp3d>
              <a:bevelT w="19050" h="12700"/>
            </a:sp3d>
          </a:bodyPr>
          <a:lstStyle/>
          <a:p>
            <a:pPr marL="514350" indent="-514350">
              <a:spcAft>
                <a:spcPts val="2400"/>
              </a:spcAft>
              <a:defRPr/>
            </a:pPr>
            <a:r>
              <a:rPr lang="en-US" sz="2400" b="1" i="1" dirty="0" smtClean="0">
                <a:solidFill>
                  <a:schemeClr val="accent3"/>
                </a:solidFill>
                <a:latin typeface="Arial" pitchFamily="34" charset="0"/>
                <a:ea typeface="+mj-ea"/>
                <a:cs typeface="Arial" pitchFamily="34" charset="0"/>
              </a:rPr>
              <a:t>5.   In order to graduate participants must have a job or be in school</a:t>
            </a:r>
            <a:endParaRPr lang="en-US" sz="2400" b="1" i="1" dirty="0">
              <a:solidFill>
                <a:schemeClr val="accent3"/>
              </a:solidFill>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3675" y="6324600"/>
            <a:ext cx="4211409" cy="338554"/>
          </a:xfrm>
          <a:prstGeom prst="rect">
            <a:avLst/>
          </a:prstGeom>
          <a:noFill/>
        </p:spPr>
        <p:txBody>
          <a:bodyPr wrap="none">
            <a:spAutoFit/>
          </a:bodyPr>
          <a:lstStyle/>
          <a:p>
            <a:pPr>
              <a:defRPr/>
            </a:pPr>
            <a:r>
              <a:rPr lang="en-US" sz="1600" b="1" dirty="0" smtClean="0">
                <a:solidFill>
                  <a:schemeClr val="accent3"/>
                </a:solidFill>
              </a:rPr>
              <a:t>Note: </a:t>
            </a:r>
            <a:r>
              <a:rPr lang="en-US" sz="1600" b="1" dirty="0">
                <a:solidFill>
                  <a:schemeClr val="accent3"/>
                </a:solidFill>
              </a:rPr>
              <a:t>Difference is significant at </a:t>
            </a:r>
            <a:r>
              <a:rPr lang="en-US" sz="1600" b="1" i="1" dirty="0">
                <a:solidFill>
                  <a:schemeClr val="accent3"/>
                </a:solidFill>
              </a:rPr>
              <a:t>p</a:t>
            </a:r>
            <a:r>
              <a:rPr lang="en-US" sz="1600" b="1" dirty="0" smtClean="0">
                <a:solidFill>
                  <a:schemeClr val="accent3"/>
                </a:solidFill>
              </a:rPr>
              <a:t>&lt;.05</a:t>
            </a:r>
            <a:endParaRPr lang="en-US" sz="1600" b="1" dirty="0">
              <a:solidFill>
                <a:schemeClr val="accent3"/>
              </a:solidFill>
            </a:endParaRPr>
          </a:p>
        </p:txBody>
      </p:sp>
      <p:sp>
        <p:nvSpPr>
          <p:cNvPr id="4" name="Rectangle 3"/>
          <p:cNvSpPr/>
          <p:nvPr/>
        </p:nvSpPr>
        <p:spPr>
          <a:xfrm>
            <a:off x="1066800" y="228600"/>
            <a:ext cx="7848600" cy="1077218"/>
          </a:xfrm>
          <a:prstGeom prst="rect">
            <a:avLst/>
          </a:prstGeom>
        </p:spPr>
        <p:txBody>
          <a:bodyPr wrap="square">
            <a:spAutoFit/>
          </a:bodyPr>
          <a:lstStyle/>
          <a:p>
            <a:pPr algn="ctr">
              <a:defRPr sz="1680" b="1" i="0" u="none" strike="noStrike" kern="1200" baseline="0">
                <a:solidFill>
                  <a:srgbClr val="000000"/>
                </a:solidFill>
                <a:latin typeface="+mn-lt"/>
                <a:ea typeface="+mn-ea"/>
                <a:cs typeface="+mn-cs"/>
              </a:defRPr>
            </a:pPr>
            <a:r>
              <a:rPr lang="en-US" sz="2400" b="1" dirty="0" smtClean="0">
                <a:solidFill>
                  <a:srgbClr val="000000"/>
                </a:solidFill>
              </a:rPr>
              <a:t>1. </a:t>
            </a:r>
            <a:r>
              <a:rPr lang="en-US" sz="2000" b="1" dirty="0" smtClean="0">
                <a:solidFill>
                  <a:srgbClr val="000000"/>
                </a:solidFill>
              </a:rPr>
              <a:t>Drug </a:t>
            </a:r>
            <a:r>
              <a:rPr lang="en-US" sz="2000" b="1" dirty="0" smtClean="0">
                <a:solidFill>
                  <a:srgbClr val="000000"/>
                </a:solidFill>
                <a:latin typeface="+mn-lt"/>
              </a:rPr>
              <a:t>Courts Where Review of The Data and Stats Has Led to Modifications in Drug Court Operations had </a:t>
            </a:r>
            <a:r>
              <a:rPr lang="en-US" sz="2000" b="1" dirty="0" smtClean="0">
                <a:solidFill>
                  <a:srgbClr val="000000"/>
                </a:solidFill>
              </a:rPr>
              <a:t/>
            </a:r>
            <a:br>
              <a:rPr lang="en-US" sz="2000" b="1" dirty="0" smtClean="0">
                <a:solidFill>
                  <a:srgbClr val="000000"/>
                </a:solidFill>
              </a:rPr>
            </a:br>
            <a:r>
              <a:rPr lang="en-US" sz="2000" b="1" u="sng" dirty="0" smtClean="0">
                <a:solidFill>
                  <a:srgbClr val="000000"/>
                </a:solidFill>
              </a:rPr>
              <a:t>131% Higher Cost Savings</a:t>
            </a:r>
            <a:endParaRPr lang="en-US" sz="2000" b="1" u="sng" dirty="0">
              <a:solidFill>
                <a:srgbClr val="000000"/>
              </a:solidFill>
            </a:endParaRPr>
          </a:p>
        </p:txBody>
      </p:sp>
      <p:pic>
        <p:nvPicPr>
          <p:cNvPr id="256002" name="Picture 2"/>
          <p:cNvPicPr>
            <a:picLocks noChangeAspect="1" noChangeArrowheads="1"/>
          </p:cNvPicPr>
          <p:nvPr/>
        </p:nvPicPr>
        <p:blipFill>
          <a:blip r:embed="rId2" cstate="print"/>
          <a:srcRect/>
          <a:stretch>
            <a:fillRect/>
          </a:stretch>
        </p:blipFill>
        <p:spPr bwMode="auto">
          <a:xfrm>
            <a:off x="1295400" y="1524000"/>
            <a:ext cx="7707910"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228600"/>
            <a:ext cx="7848600" cy="1077218"/>
          </a:xfrm>
          <a:prstGeom prst="rect">
            <a:avLst/>
          </a:prstGeom>
        </p:spPr>
        <p:txBody>
          <a:bodyPr wrap="square">
            <a:spAutoFit/>
          </a:bodyPr>
          <a:lstStyle/>
          <a:p>
            <a:pPr algn="ctr">
              <a:defRPr sz="1680" b="1" i="0" u="none" strike="noStrike" kern="1200" baseline="0">
                <a:solidFill>
                  <a:srgbClr val="000000"/>
                </a:solidFill>
                <a:latin typeface="+mn-lt"/>
                <a:ea typeface="+mn-ea"/>
                <a:cs typeface="+mn-cs"/>
              </a:defRPr>
            </a:pPr>
            <a:r>
              <a:rPr lang="en-US" sz="2400" b="1" dirty="0" smtClean="0">
                <a:solidFill>
                  <a:srgbClr val="000000"/>
                </a:solidFill>
              </a:rPr>
              <a:t>1. </a:t>
            </a:r>
            <a:r>
              <a:rPr lang="en-US" sz="2000" b="1" dirty="0" smtClean="0">
                <a:solidFill>
                  <a:srgbClr val="000000"/>
                </a:solidFill>
              </a:rPr>
              <a:t>Drug </a:t>
            </a:r>
            <a:r>
              <a:rPr lang="en-US" sz="2000" b="1" dirty="0" smtClean="0">
                <a:solidFill>
                  <a:srgbClr val="000000"/>
                </a:solidFill>
                <a:latin typeface="+mn-lt"/>
              </a:rPr>
              <a:t>Courts Where Review of The Data and Stats Has Led to Modifications in Drug Court Operations had </a:t>
            </a:r>
            <a:r>
              <a:rPr lang="en-US" sz="2000" b="1" dirty="0" smtClean="0">
                <a:solidFill>
                  <a:srgbClr val="000000"/>
                </a:solidFill>
              </a:rPr>
              <a:t/>
            </a:r>
            <a:br>
              <a:rPr lang="en-US" sz="2000" b="1" dirty="0" smtClean="0">
                <a:solidFill>
                  <a:srgbClr val="000000"/>
                </a:solidFill>
              </a:rPr>
            </a:br>
            <a:r>
              <a:rPr lang="en-US" sz="2000" b="1" u="sng" dirty="0" smtClean="0">
                <a:solidFill>
                  <a:srgbClr val="000000"/>
                </a:solidFill>
              </a:rPr>
              <a:t>131% Higher Cost Savings</a:t>
            </a:r>
            <a:endParaRPr lang="en-US" sz="2000" b="1" u="sng" dirty="0">
              <a:solidFill>
                <a:srgbClr val="000000"/>
              </a:solidFill>
            </a:endParaRPr>
          </a:p>
        </p:txBody>
      </p:sp>
      <p:pic>
        <p:nvPicPr>
          <p:cNvPr id="299010" name="Picture 2" descr="http://people-equation.com/wp-content/uploads/2012/08/self-improvement-and-progressing-quote.jpg">
            <a:hlinkClick r:id="rId2"/>
          </p:cNvPr>
          <p:cNvPicPr>
            <a:picLocks noChangeAspect="1" noChangeArrowheads="1"/>
          </p:cNvPicPr>
          <p:nvPr/>
        </p:nvPicPr>
        <p:blipFill>
          <a:blip r:embed="rId3" cstate="print"/>
          <a:srcRect/>
          <a:stretch>
            <a:fillRect/>
          </a:stretch>
        </p:blipFill>
        <p:spPr bwMode="auto">
          <a:xfrm>
            <a:off x="1117600" y="1524000"/>
            <a:ext cx="7112000" cy="5334000"/>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524000" y="2715161"/>
            <a:ext cx="7010400" cy="1323439"/>
          </a:xfrm>
          <a:ln>
            <a:noFill/>
          </a:ln>
        </p:spPr>
        <p:txBody>
          <a:bodyPr wrap="square">
            <a:spAutoFit/>
          </a:bodyPr>
          <a:lstStyle/>
          <a:p>
            <a:pPr marL="54864">
              <a:spcBef>
                <a:spcPts val="1200"/>
              </a:spcBef>
              <a:spcAft>
                <a:spcPts val="600"/>
              </a:spcAft>
              <a:defRPr/>
            </a:pPr>
            <a:r>
              <a:rPr lang="en-US" sz="4000" b="0" dirty="0" smtClean="0">
                <a:solidFill>
                  <a:schemeClr val="bg1"/>
                </a:solidFill>
                <a:latin typeface="Arial Rounded MT Bold" pitchFamily="34" charset="0"/>
                <a:cs typeface="Times New Roman" charset="0"/>
              </a:rPr>
              <a:t>Additional Best Practices of Particular Interest</a:t>
            </a:r>
            <a:endParaRPr lang="en-US" sz="4000" b="0" i="1" dirty="0" smtClean="0">
              <a:solidFill>
                <a:schemeClr val="bg1"/>
              </a:solidFill>
              <a:latin typeface="Arial Rounded MT Bold" pitchFamily="34" charset="0"/>
              <a:cs typeface="Times New Roman"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endParaRPr lang="en-US" smtClean="0"/>
          </a:p>
        </p:txBody>
      </p:sp>
      <p:sp>
        <p:nvSpPr>
          <p:cNvPr id="50179" name="Rectangle 3"/>
          <p:cNvSpPr>
            <a:spLocks noGrp="1" noChangeArrowheads="1"/>
          </p:cNvSpPr>
          <p:nvPr>
            <p:ph idx="1"/>
          </p:nvPr>
        </p:nvSpPr>
        <p:spPr/>
        <p:txBody>
          <a:bodyPr/>
          <a:lstStyle/>
          <a:p>
            <a:pPr eaLnBrk="1" hangingPunct="1"/>
            <a:endParaRPr lang="en-US" smtClean="0"/>
          </a:p>
        </p:txBody>
      </p:sp>
      <p:pic>
        <p:nvPicPr>
          <p:cNvPr id="50180" name="Picture 4" descr="NPC"/>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0181" name="Rectangle 7"/>
          <p:cNvSpPr>
            <a:spLocks noChangeArrowheads="1"/>
          </p:cNvSpPr>
          <p:nvPr/>
        </p:nvSpPr>
        <p:spPr bwMode="auto">
          <a:xfrm>
            <a:off x="1066800" y="312738"/>
            <a:ext cx="7848600" cy="892552"/>
          </a:xfrm>
          <a:prstGeom prst="rect">
            <a:avLst/>
          </a:prstGeom>
          <a:noFill/>
          <a:ln w="9525">
            <a:noFill/>
            <a:miter lim="800000"/>
            <a:headEnd/>
            <a:tailEnd/>
          </a:ln>
        </p:spPr>
        <p:txBody>
          <a:bodyPr>
            <a:spAutoFit/>
          </a:bodyPr>
          <a:lstStyle/>
          <a:p>
            <a:pPr algn="ctr" eaLnBrk="0" hangingPunct="0">
              <a:spcBef>
                <a:spcPct val="50000"/>
              </a:spcBef>
            </a:pPr>
            <a:r>
              <a:rPr lang="en-US" sz="2400" b="1" dirty="0">
                <a:solidFill>
                  <a:srgbClr val="000000"/>
                </a:solidFill>
                <a:latin typeface="Arial" charset="0"/>
              </a:rPr>
              <a:t>Courts that use jail greater than 6 days have </a:t>
            </a:r>
            <a:r>
              <a:rPr lang="en-US" sz="2800" b="1" dirty="0">
                <a:solidFill>
                  <a:srgbClr val="FF0000"/>
                </a:solidFill>
                <a:latin typeface="Arial" charset="0"/>
              </a:rPr>
              <a:t>worse</a:t>
            </a:r>
            <a:r>
              <a:rPr lang="en-US" sz="2800" b="1" dirty="0">
                <a:solidFill>
                  <a:srgbClr val="000000"/>
                </a:solidFill>
                <a:latin typeface="Arial" charset="0"/>
              </a:rPr>
              <a:t> </a:t>
            </a:r>
            <a:r>
              <a:rPr lang="en-US" sz="2400" b="1" dirty="0">
                <a:solidFill>
                  <a:srgbClr val="000000"/>
                </a:solidFill>
                <a:latin typeface="Arial" charset="0"/>
              </a:rPr>
              <a:t>(higher) recidivism </a:t>
            </a:r>
            <a:endParaRPr lang="en-US" sz="2000" b="1" dirty="0">
              <a:solidFill>
                <a:srgbClr val="000000"/>
              </a:solidFill>
              <a:latin typeface="Arial" charset="0"/>
            </a:endParaRPr>
          </a:p>
        </p:txBody>
      </p:sp>
      <p:pic>
        <p:nvPicPr>
          <p:cNvPr id="50182" name="Picture 3"/>
          <p:cNvPicPr>
            <a:picLocks noChangeAspect="1" noChangeArrowheads="1"/>
          </p:cNvPicPr>
          <p:nvPr/>
        </p:nvPicPr>
        <p:blipFill>
          <a:blip r:embed="rId3" cstate="print"/>
          <a:srcRect/>
          <a:stretch>
            <a:fillRect/>
          </a:stretch>
        </p:blipFill>
        <p:spPr bwMode="auto">
          <a:xfrm>
            <a:off x="1295400" y="1600200"/>
            <a:ext cx="7718425" cy="4953000"/>
          </a:xfrm>
          <a:prstGeom prst="rect">
            <a:avLst/>
          </a:prstGeom>
          <a:noFill/>
          <a:ln w="9525">
            <a:noFill/>
            <a:miter lim="800000"/>
            <a:headEnd/>
            <a:tailEnd/>
          </a:ln>
        </p:spPr>
      </p:pic>
      <p:cxnSp>
        <p:nvCxnSpPr>
          <p:cNvPr id="7" name="Straight Connector 6"/>
          <p:cNvCxnSpPr>
            <a:cxnSpLocks noChangeShapeType="1"/>
          </p:cNvCxnSpPr>
          <p:nvPr/>
        </p:nvCxnSpPr>
        <p:spPr bwMode="auto">
          <a:xfrm rot="5400000">
            <a:off x="2171700" y="4076700"/>
            <a:ext cx="4343400" cy="0"/>
          </a:xfrm>
          <a:prstGeom prst="line">
            <a:avLst/>
          </a:prstGeom>
          <a:noFill/>
          <a:ln w="38100" algn="ctr">
            <a:solidFill>
              <a:srgbClr val="FF0000"/>
            </a:solidFill>
            <a:prstDash val="dash"/>
            <a:round/>
            <a:headEnd/>
            <a:tailEnd/>
          </a:ln>
        </p:spPr>
      </p:cxnSp>
      <p:cxnSp>
        <p:nvCxnSpPr>
          <p:cNvPr id="8" name="Straight Connector 7"/>
          <p:cNvCxnSpPr>
            <a:cxnSpLocks noChangeShapeType="1"/>
          </p:cNvCxnSpPr>
          <p:nvPr/>
        </p:nvCxnSpPr>
        <p:spPr bwMode="auto">
          <a:xfrm rot="10800000" flipV="1">
            <a:off x="1905000" y="3352800"/>
            <a:ext cx="5105400" cy="0"/>
          </a:xfrm>
          <a:prstGeom prst="line">
            <a:avLst/>
          </a:prstGeom>
          <a:noFill/>
          <a:ln w="38100" algn="ctr">
            <a:solidFill>
              <a:srgbClr val="FF0000"/>
            </a:solidFill>
            <a:prstDash val="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295400" y="1524000"/>
          <a:ext cx="75438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1143000" y="76200"/>
            <a:ext cx="7772400" cy="1143000"/>
          </a:xfrm>
        </p:spPr>
        <p:txBody>
          <a:bodyPr/>
          <a:lstStyle/>
          <a:p>
            <a:r>
              <a:rPr lang="en-US" sz="3200" dirty="0" smtClean="0">
                <a:latin typeface="+mn-lt"/>
              </a:rPr>
              <a:t>More jail time is related to </a:t>
            </a:r>
            <a:br>
              <a:rPr lang="en-US" sz="3200" dirty="0" smtClean="0">
                <a:latin typeface="+mn-lt"/>
              </a:rPr>
            </a:br>
            <a:r>
              <a:rPr lang="en-US" sz="3200" dirty="0" smtClean="0">
                <a:latin typeface="+mn-lt"/>
              </a:rPr>
              <a:t>higher costs</a:t>
            </a:r>
            <a:endParaRPr lang="en-US" sz="3200" dirty="0">
              <a:latin typeface="+mn-lt"/>
            </a:endParaRPr>
          </a:p>
        </p:txBody>
      </p:sp>
      <p:cxnSp>
        <p:nvCxnSpPr>
          <p:cNvPr id="7" name="Straight Connector 6"/>
          <p:cNvCxnSpPr/>
          <p:nvPr/>
        </p:nvCxnSpPr>
        <p:spPr bwMode="auto">
          <a:xfrm>
            <a:off x="2362200" y="3124200"/>
            <a:ext cx="6248400" cy="0"/>
          </a:xfrm>
          <a:prstGeom prst="line">
            <a:avLst/>
          </a:prstGeom>
          <a:solidFill>
            <a:schemeClr val="accent1"/>
          </a:solidFill>
          <a:ln w="44450" cap="flat" cmpd="sng" algn="ctr">
            <a:solidFill>
              <a:srgbClr val="FF0000"/>
            </a:solidFill>
            <a:prstDash val="dash"/>
            <a:round/>
            <a:headEnd type="none" w="med" len="med"/>
            <a:tailEnd type="none" w="med" len="med"/>
          </a:ln>
          <a:effectLst/>
        </p:spPr>
      </p:cxnSp>
      <p:sp>
        <p:nvSpPr>
          <p:cNvPr id="9" name="TextBox 8"/>
          <p:cNvSpPr txBox="1"/>
          <p:nvPr/>
        </p:nvSpPr>
        <p:spPr>
          <a:xfrm>
            <a:off x="3276600" y="1981200"/>
            <a:ext cx="1219693" cy="461665"/>
          </a:xfrm>
          <a:prstGeom prst="rect">
            <a:avLst/>
          </a:prstGeom>
          <a:noFill/>
        </p:spPr>
        <p:txBody>
          <a:bodyPr wrap="none" rtlCol="0">
            <a:spAutoFit/>
          </a:bodyPr>
          <a:lstStyle/>
          <a:p>
            <a:r>
              <a:rPr lang="en-US" sz="2400" dirty="0" smtClean="0">
                <a:solidFill>
                  <a:schemeClr val="tx1"/>
                </a:solidFill>
              </a:rPr>
              <a:t>Savings</a:t>
            </a:r>
            <a:endParaRPr lang="en-US" sz="2400" dirty="0">
              <a:solidFill>
                <a:schemeClr val="tx1"/>
              </a:solidFill>
            </a:endParaRPr>
          </a:p>
        </p:txBody>
      </p:sp>
      <p:sp>
        <p:nvSpPr>
          <p:cNvPr id="10" name="TextBox 9"/>
          <p:cNvSpPr txBox="1"/>
          <p:nvPr/>
        </p:nvSpPr>
        <p:spPr>
          <a:xfrm>
            <a:off x="3505200" y="4953000"/>
            <a:ext cx="780983" cy="461665"/>
          </a:xfrm>
          <a:prstGeom prst="rect">
            <a:avLst/>
          </a:prstGeom>
          <a:noFill/>
        </p:spPr>
        <p:txBody>
          <a:bodyPr wrap="none" rtlCol="0">
            <a:spAutoFit/>
          </a:bodyPr>
          <a:lstStyle/>
          <a:p>
            <a:r>
              <a:rPr lang="en-US" sz="2400" dirty="0" smtClean="0">
                <a:solidFill>
                  <a:srgbClr val="FF0000"/>
                </a:solidFill>
              </a:rPr>
              <a:t>Loss</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en-US" smtClean="0"/>
          </a:p>
        </p:txBody>
      </p:sp>
      <p:sp>
        <p:nvSpPr>
          <p:cNvPr id="25603" name="Rectangle 3"/>
          <p:cNvSpPr>
            <a:spLocks noGrp="1" noChangeArrowheads="1"/>
          </p:cNvSpPr>
          <p:nvPr>
            <p:ph idx="1"/>
          </p:nvPr>
        </p:nvSpPr>
        <p:spPr/>
        <p:txBody>
          <a:bodyPr/>
          <a:lstStyle/>
          <a:p>
            <a:pPr eaLnBrk="1" hangingPunct="1"/>
            <a:endParaRPr lang="en-US" smtClean="0"/>
          </a:p>
        </p:txBody>
      </p:sp>
      <p:pic>
        <p:nvPicPr>
          <p:cNvPr id="25604" name="Picture 4" descr="NPC"/>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5605" name="TextBox 9"/>
          <p:cNvSpPr txBox="1">
            <a:spLocks noChangeArrowheads="1"/>
          </p:cNvSpPr>
          <p:nvPr/>
        </p:nvSpPr>
        <p:spPr bwMode="auto">
          <a:xfrm>
            <a:off x="1371600" y="6324600"/>
            <a:ext cx="4211638" cy="338138"/>
          </a:xfrm>
          <a:prstGeom prst="rect">
            <a:avLst/>
          </a:prstGeom>
          <a:noFill/>
          <a:ln w="9525">
            <a:noFill/>
            <a:miter lim="800000"/>
            <a:headEnd/>
            <a:tailEnd/>
          </a:ln>
        </p:spPr>
        <p:txBody>
          <a:bodyPr>
            <a:spAutoFit/>
          </a:bodyPr>
          <a:lstStyle/>
          <a:p>
            <a:r>
              <a:rPr lang="en-US" sz="1600" b="1" dirty="0">
                <a:solidFill>
                  <a:schemeClr val="bg1"/>
                </a:solidFill>
                <a:latin typeface="Tahoma" pitchFamily="34" charset="0"/>
              </a:rPr>
              <a:t>Note: Difference is NOT significant</a:t>
            </a:r>
          </a:p>
        </p:txBody>
      </p:sp>
      <p:sp>
        <p:nvSpPr>
          <p:cNvPr id="25606" name="Rectangle 2"/>
          <p:cNvSpPr>
            <a:spLocks noChangeArrowheads="1"/>
          </p:cNvSpPr>
          <p:nvPr/>
        </p:nvSpPr>
        <p:spPr bwMode="auto">
          <a:xfrm>
            <a:off x="1219200" y="336550"/>
            <a:ext cx="7620000" cy="831850"/>
          </a:xfrm>
          <a:prstGeom prst="rect">
            <a:avLst/>
          </a:prstGeom>
          <a:noFill/>
          <a:ln w="9525">
            <a:noFill/>
            <a:miter lim="800000"/>
            <a:headEnd/>
            <a:tailEnd/>
          </a:ln>
        </p:spPr>
        <p:txBody>
          <a:bodyPr anchor="ctr">
            <a:spAutoFit/>
          </a:bodyPr>
          <a:lstStyle/>
          <a:p>
            <a:pPr algn="ctr"/>
            <a:r>
              <a:rPr lang="en-US" sz="2400" b="1" dirty="0">
                <a:latin typeface="Arial" charset="0"/>
                <a:ea typeface="Times New Roman" pitchFamily="18" charset="0"/>
                <a:cs typeface="Perpetua" pitchFamily="18" charset="0"/>
              </a:rPr>
              <a:t>Drug Courts </a:t>
            </a:r>
            <a:r>
              <a:rPr lang="en-US" sz="2400" b="1" dirty="0" smtClean="0">
                <a:latin typeface="Arial" charset="0"/>
                <a:ea typeface="Times New Roman" pitchFamily="18" charset="0"/>
                <a:cs typeface="Perpetua" pitchFamily="18" charset="0"/>
              </a:rPr>
              <a:t>that accepted participants with prior violence had </a:t>
            </a:r>
            <a:r>
              <a:rPr lang="en-US" sz="2400" b="1" u="sng" dirty="0" smtClean="0">
                <a:latin typeface="Arial" charset="0"/>
                <a:ea typeface="Times New Roman" pitchFamily="18" charset="0"/>
                <a:cs typeface="Perpetua" pitchFamily="18" charset="0"/>
              </a:rPr>
              <a:t>equal reductions in recidivism</a:t>
            </a:r>
            <a:r>
              <a:rPr lang="en-US" sz="2400" b="1" dirty="0" smtClean="0">
                <a:latin typeface="Arial" charset="0"/>
                <a:ea typeface="Times New Roman" pitchFamily="18" charset="0"/>
                <a:cs typeface="Perpetua" pitchFamily="18" charset="0"/>
              </a:rPr>
              <a:t> </a:t>
            </a:r>
            <a:endParaRPr lang="en-US" sz="1100" b="1" dirty="0">
              <a:latin typeface="Arial" charset="0"/>
              <a:ea typeface="Times New Roman" pitchFamily="18" charset="0"/>
              <a:cs typeface="Perpetua" pitchFamily="18" charset="0"/>
            </a:endParaRPr>
          </a:p>
        </p:txBody>
      </p:sp>
      <p:graphicFrame>
        <p:nvGraphicFramePr>
          <p:cNvPr id="8" name="Chart 7"/>
          <p:cNvGraphicFramePr/>
          <p:nvPr/>
        </p:nvGraphicFramePr>
        <p:xfrm>
          <a:off x="1295400" y="1524000"/>
          <a:ext cx="7620000" cy="4724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2352921" y="457200"/>
            <a:ext cx="4505079" cy="707886"/>
          </a:xfrm>
          <a:prstGeom prst="rect">
            <a:avLst/>
          </a:prstGeom>
          <a:noFill/>
          <a:ln w="9525">
            <a:noFill/>
            <a:miter lim="800000"/>
            <a:headEnd/>
            <a:tailEnd/>
          </a:ln>
        </p:spPr>
        <p:txBody>
          <a:bodyPr wrap="none">
            <a:spAutoFit/>
          </a:bodyPr>
          <a:lstStyle/>
          <a:p>
            <a:pPr>
              <a:defRPr/>
            </a:pPr>
            <a:r>
              <a:rPr lang="en-US" sz="4000" b="1" u="sng" dirty="0" smtClean="0">
                <a:solidFill>
                  <a:schemeClr val="tx1"/>
                </a:solidFill>
                <a:latin typeface="Arial" pitchFamily="34" charset="0"/>
                <a:ea typeface="+mj-ea"/>
                <a:cs typeface="+mj-cs"/>
              </a:rPr>
              <a:t>What</a:t>
            </a:r>
            <a:r>
              <a:rPr lang="en-US" sz="4000" b="1" dirty="0" smtClean="0">
                <a:solidFill>
                  <a:schemeClr val="tx1"/>
                </a:solidFill>
                <a:latin typeface="Arial" pitchFamily="34" charset="0"/>
                <a:ea typeface="+mj-ea"/>
                <a:cs typeface="+mj-cs"/>
              </a:rPr>
              <a:t> is Working?</a:t>
            </a:r>
            <a:endParaRPr lang="en-US" sz="4000" b="1" dirty="0">
              <a:solidFill>
                <a:schemeClr val="tx1"/>
              </a:solidFill>
              <a:latin typeface="Arial" pitchFamily="34" charset="0"/>
              <a:ea typeface="+mj-ea"/>
              <a:cs typeface="+mj-cs"/>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en-US" smtClean="0"/>
          </a:p>
        </p:txBody>
      </p:sp>
      <p:sp>
        <p:nvSpPr>
          <p:cNvPr id="25603" name="Rectangle 3"/>
          <p:cNvSpPr>
            <a:spLocks noGrp="1" noChangeArrowheads="1"/>
          </p:cNvSpPr>
          <p:nvPr>
            <p:ph idx="1"/>
          </p:nvPr>
        </p:nvSpPr>
        <p:spPr/>
        <p:txBody>
          <a:bodyPr/>
          <a:lstStyle/>
          <a:p>
            <a:pPr eaLnBrk="1" hangingPunct="1"/>
            <a:endParaRPr lang="en-US" smtClean="0"/>
          </a:p>
        </p:txBody>
      </p:sp>
      <p:pic>
        <p:nvPicPr>
          <p:cNvPr id="25604" name="Picture 4" descr="NPC"/>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5606" name="Rectangle 2"/>
          <p:cNvSpPr>
            <a:spLocks noChangeArrowheads="1"/>
          </p:cNvSpPr>
          <p:nvPr/>
        </p:nvSpPr>
        <p:spPr bwMode="auto">
          <a:xfrm>
            <a:off x="1219200" y="152310"/>
            <a:ext cx="7620000" cy="1200329"/>
          </a:xfrm>
          <a:prstGeom prst="rect">
            <a:avLst/>
          </a:prstGeom>
          <a:noFill/>
          <a:ln w="9525">
            <a:noFill/>
            <a:miter lim="800000"/>
            <a:headEnd/>
            <a:tailEnd/>
          </a:ln>
        </p:spPr>
        <p:txBody>
          <a:bodyPr anchor="ctr">
            <a:spAutoFit/>
          </a:bodyPr>
          <a:lstStyle/>
          <a:p>
            <a:pPr algn="ctr"/>
            <a:r>
              <a:rPr lang="en-US" sz="2400" b="1" dirty="0">
                <a:latin typeface="Arial" charset="0"/>
                <a:ea typeface="Times New Roman" pitchFamily="18" charset="0"/>
                <a:cs typeface="Perpetua" pitchFamily="18" charset="0"/>
              </a:rPr>
              <a:t>Drug Courts </a:t>
            </a:r>
            <a:r>
              <a:rPr lang="en-US" sz="2400" b="1" dirty="0" smtClean="0">
                <a:latin typeface="Arial" charset="0"/>
                <a:ea typeface="Times New Roman" pitchFamily="18" charset="0"/>
                <a:cs typeface="Perpetua" pitchFamily="18" charset="0"/>
              </a:rPr>
              <a:t>where sanctions were imposed in advance of a regularly scheduled court hearing had </a:t>
            </a:r>
            <a:r>
              <a:rPr lang="en-US" sz="2400" b="1" u="sng" dirty="0" smtClean="0">
                <a:latin typeface="Arial" charset="0"/>
                <a:ea typeface="Times New Roman" pitchFamily="18" charset="0"/>
                <a:cs typeface="Perpetua" pitchFamily="18" charset="0"/>
              </a:rPr>
              <a:t>double the cost savings</a:t>
            </a:r>
            <a:endParaRPr lang="en-US" sz="1100" b="1" u="sng" dirty="0">
              <a:latin typeface="Arial" charset="0"/>
              <a:ea typeface="Times New Roman" pitchFamily="18" charset="0"/>
              <a:cs typeface="Perpetua" pitchFamily="18" charset="0"/>
            </a:endParaRPr>
          </a:p>
        </p:txBody>
      </p:sp>
      <p:graphicFrame>
        <p:nvGraphicFramePr>
          <p:cNvPr id="9" name="Chart 8"/>
          <p:cNvGraphicFramePr/>
          <p:nvPr/>
        </p:nvGraphicFramePr>
        <p:xfrm>
          <a:off x="1371600" y="1524000"/>
          <a:ext cx="7467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463675" y="6367046"/>
            <a:ext cx="4211409" cy="338554"/>
          </a:xfrm>
          <a:prstGeom prst="rect">
            <a:avLst/>
          </a:prstGeom>
          <a:noFill/>
        </p:spPr>
        <p:txBody>
          <a:bodyPr wrap="none">
            <a:spAutoFit/>
          </a:bodyPr>
          <a:lstStyle/>
          <a:p>
            <a:pPr>
              <a:defRPr/>
            </a:pPr>
            <a:r>
              <a:rPr lang="en-US" sz="1600" b="1" dirty="0" smtClean="0">
                <a:solidFill>
                  <a:schemeClr val="accent3"/>
                </a:solidFill>
              </a:rPr>
              <a:t>Note: </a:t>
            </a:r>
            <a:r>
              <a:rPr lang="en-US" sz="1600" b="1" dirty="0">
                <a:solidFill>
                  <a:schemeClr val="accent3"/>
                </a:solidFill>
              </a:rPr>
              <a:t>Difference is significant at </a:t>
            </a:r>
            <a:r>
              <a:rPr lang="en-US" sz="1600" b="1" i="1" dirty="0">
                <a:solidFill>
                  <a:schemeClr val="accent3"/>
                </a:solidFill>
              </a:rPr>
              <a:t>p</a:t>
            </a:r>
            <a:r>
              <a:rPr lang="en-US" sz="1600" b="1" dirty="0" smtClean="0">
                <a:solidFill>
                  <a:schemeClr val="accent3"/>
                </a:solidFill>
              </a:rPr>
              <a:t>&lt;.05</a:t>
            </a:r>
            <a:endParaRPr lang="en-US" sz="1600" b="1" dirty="0">
              <a:solidFill>
                <a:schemeClr val="accent3"/>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nvGraphicFramePr>
        <p:xfrm>
          <a:off x="1219200" y="1447800"/>
          <a:ext cx="7620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2"/>
          <p:cNvSpPr>
            <a:spLocks noChangeArrowheads="1"/>
          </p:cNvSpPr>
          <p:nvPr/>
        </p:nvSpPr>
        <p:spPr bwMode="auto">
          <a:xfrm>
            <a:off x="1219200" y="152310"/>
            <a:ext cx="7620000" cy="1200329"/>
          </a:xfrm>
          <a:prstGeom prst="rect">
            <a:avLst/>
          </a:prstGeom>
          <a:noFill/>
          <a:ln w="9525">
            <a:noFill/>
            <a:miter lim="800000"/>
            <a:headEnd/>
            <a:tailEnd/>
          </a:ln>
        </p:spPr>
        <p:txBody>
          <a:bodyPr anchor="ctr">
            <a:spAutoFit/>
          </a:bodyPr>
          <a:lstStyle/>
          <a:p>
            <a:pPr algn="ctr"/>
            <a:r>
              <a:rPr lang="en-US" sz="2400" b="1" dirty="0">
                <a:latin typeface="Arial" charset="0"/>
                <a:ea typeface="Times New Roman" pitchFamily="18" charset="0"/>
                <a:cs typeface="Perpetua" pitchFamily="18" charset="0"/>
              </a:rPr>
              <a:t>Drug Courts </a:t>
            </a:r>
            <a:r>
              <a:rPr lang="en-US" sz="2400" b="1" dirty="0" smtClean="0">
                <a:latin typeface="Arial" charset="0"/>
                <a:ea typeface="Times New Roman" pitchFamily="18" charset="0"/>
                <a:cs typeface="Perpetua" pitchFamily="18" charset="0"/>
              </a:rPr>
              <a:t>where the minimum length of the program was 12 months or more had </a:t>
            </a:r>
          </a:p>
          <a:p>
            <a:pPr algn="ctr"/>
            <a:r>
              <a:rPr lang="en-US" sz="2400" b="1" u="sng" dirty="0" smtClean="0">
                <a:latin typeface="Arial" charset="0"/>
                <a:ea typeface="Times New Roman" pitchFamily="18" charset="0"/>
                <a:cs typeface="Perpetua" pitchFamily="18" charset="0"/>
              </a:rPr>
              <a:t>57% greater reductions in recidivism</a:t>
            </a:r>
            <a:endParaRPr lang="en-US" sz="1100" b="1" u="sng" dirty="0">
              <a:latin typeface="Arial" charset="0"/>
              <a:ea typeface="Times New Roman" pitchFamily="18" charset="0"/>
              <a:cs typeface="Perpetua"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6334780"/>
            <a:ext cx="7467600" cy="523220"/>
          </a:xfrm>
          <a:prstGeom prst="rect">
            <a:avLst/>
          </a:prstGeom>
        </p:spPr>
        <p:txBody>
          <a:bodyPr wrap="square">
            <a:spAutoFit/>
          </a:bodyPr>
          <a:lstStyle/>
          <a:p>
            <a:pPr lvl="0" eaLnBrk="0" hangingPunct="0">
              <a:buFont typeface="Wingdings" pitchFamily="2" charset="2"/>
              <a:buChar char="ü"/>
              <a:tabLst>
                <a:tab pos="5715000" algn="l"/>
              </a:tabLst>
            </a:pPr>
            <a:r>
              <a:rPr lang="en-US" sz="2800" b="1" dirty="0" smtClean="0">
                <a:solidFill>
                  <a:schemeClr val="bg1"/>
                </a:solidFill>
                <a:latin typeface="Arial" pitchFamily="34" charset="0"/>
                <a:ea typeface="Times New Roman" pitchFamily="18" charset="0"/>
                <a:cs typeface="Arial" pitchFamily="34" charset="0"/>
              </a:rPr>
              <a:t> </a:t>
            </a:r>
            <a:r>
              <a:rPr lang="en-US" sz="2000" b="1" dirty="0" smtClean="0">
                <a:solidFill>
                  <a:schemeClr val="bg1"/>
                </a:solidFill>
                <a:latin typeface="Arial" pitchFamily="34" charset="0"/>
                <a:ea typeface="Times New Roman" pitchFamily="18" charset="0"/>
                <a:cs typeface="Arial" pitchFamily="34" charset="0"/>
              </a:rPr>
              <a:t>True in adult, family, juvenile</a:t>
            </a:r>
            <a:endParaRPr lang="en-US" sz="5400" dirty="0" smtClean="0">
              <a:solidFill>
                <a:schemeClr val="bg1"/>
              </a:solidFill>
              <a:latin typeface="Arial" pitchFamily="34" charset="0"/>
              <a:cs typeface="Arial" pitchFamily="34" charset="0"/>
            </a:endParaRPr>
          </a:p>
        </p:txBody>
      </p:sp>
      <p:sp>
        <p:nvSpPr>
          <p:cNvPr id="5" name="Rectangle 4"/>
          <p:cNvSpPr/>
          <p:nvPr/>
        </p:nvSpPr>
        <p:spPr>
          <a:xfrm>
            <a:off x="1524000" y="152400"/>
            <a:ext cx="7239000" cy="1200329"/>
          </a:xfrm>
          <a:prstGeom prst="rect">
            <a:avLst/>
          </a:prstGeom>
        </p:spPr>
        <p:txBody>
          <a:bodyPr wrap="square">
            <a:spAutoFit/>
          </a:bodyPr>
          <a:lstStyle/>
          <a:p>
            <a:pPr lvl="0" eaLnBrk="0" hangingPunct="0">
              <a:tabLst>
                <a:tab pos="5715000" algn="l"/>
              </a:tabLst>
            </a:pPr>
            <a:r>
              <a:rPr lang="en-US" sz="2400" b="1" dirty="0" smtClean="0">
                <a:solidFill>
                  <a:schemeClr val="tx1"/>
                </a:solidFill>
                <a:latin typeface="Arial" pitchFamily="34" charset="0"/>
                <a:cs typeface="Arial" pitchFamily="34" charset="0"/>
              </a:rPr>
              <a:t>Drug courts that offer parenting classes had</a:t>
            </a:r>
          </a:p>
          <a:p>
            <a:pPr lvl="0" eaLnBrk="0" hangingPunct="0">
              <a:tabLst>
                <a:tab pos="5715000" algn="l"/>
              </a:tabLst>
            </a:pPr>
            <a:r>
              <a:rPr lang="en-US" sz="2400" b="1" u="sng" dirty="0" smtClean="0">
                <a:solidFill>
                  <a:schemeClr val="tx1"/>
                </a:solidFill>
                <a:latin typeface="Arial" pitchFamily="34" charset="0"/>
                <a:cs typeface="Arial" pitchFamily="34" charset="0"/>
              </a:rPr>
              <a:t>68% greater reductions in recidivism</a:t>
            </a:r>
            <a:r>
              <a:rPr lang="en-US" sz="2400" b="1" dirty="0" smtClean="0">
                <a:solidFill>
                  <a:schemeClr val="tx1"/>
                </a:solidFill>
                <a:latin typeface="Arial" pitchFamily="34" charset="0"/>
                <a:cs typeface="Arial" pitchFamily="34" charset="0"/>
              </a:rPr>
              <a:t> and </a:t>
            </a:r>
          </a:p>
          <a:p>
            <a:pPr lvl="0" eaLnBrk="0" hangingPunct="0">
              <a:tabLst>
                <a:tab pos="5715000" algn="l"/>
              </a:tabLst>
            </a:pPr>
            <a:r>
              <a:rPr lang="en-US" sz="2400" b="1" u="sng" dirty="0" smtClean="0">
                <a:solidFill>
                  <a:schemeClr val="tx1"/>
                </a:solidFill>
                <a:latin typeface="Arial" pitchFamily="34" charset="0"/>
                <a:cs typeface="Arial" pitchFamily="34" charset="0"/>
              </a:rPr>
              <a:t>52% greater cost savings</a:t>
            </a:r>
            <a:r>
              <a:rPr lang="en-US" sz="2400" b="1" dirty="0" smtClean="0">
                <a:solidFill>
                  <a:schemeClr val="tx1"/>
                </a:solidFill>
                <a:latin typeface="Arial" pitchFamily="34" charset="0"/>
                <a:cs typeface="Arial" pitchFamily="34" charset="0"/>
              </a:rPr>
              <a:t> </a:t>
            </a:r>
            <a:endParaRPr lang="en-US" sz="2000" dirty="0" smtClean="0">
              <a:solidFill>
                <a:schemeClr val="tx1"/>
              </a:solidFill>
              <a:latin typeface="Arial" pitchFamily="34" charset="0"/>
              <a:cs typeface="Arial" pitchFamily="34" charset="0"/>
            </a:endParaRPr>
          </a:p>
        </p:txBody>
      </p:sp>
      <p:graphicFrame>
        <p:nvGraphicFramePr>
          <p:cNvPr id="6" name="Chart 5"/>
          <p:cNvGraphicFramePr/>
          <p:nvPr/>
        </p:nvGraphicFramePr>
        <p:xfrm>
          <a:off x="1219200" y="1600200"/>
          <a:ext cx="7696200" cy="4724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71600" y="304800"/>
            <a:ext cx="7391400" cy="892552"/>
          </a:xfrm>
          <a:prstGeom prst="rect">
            <a:avLst/>
          </a:prstGeom>
        </p:spPr>
        <p:txBody>
          <a:bodyPr wrap="square">
            <a:spAutoFit/>
          </a:bodyPr>
          <a:lstStyle/>
          <a:p>
            <a:pPr lvl="0" eaLnBrk="0" hangingPunct="0">
              <a:tabLst>
                <a:tab pos="5715000" algn="l"/>
              </a:tabLst>
            </a:pPr>
            <a:r>
              <a:rPr lang="en-US" sz="2400" b="1" dirty="0" smtClean="0">
                <a:solidFill>
                  <a:schemeClr val="tx1"/>
                </a:solidFill>
                <a:latin typeface="Arial" pitchFamily="34" charset="0"/>
                <a:cs typeface="Arial" pitchFamily="34" charset="0"/>
              </a:rPr>
              <a:t>Drug courts where the </a:t>
            </a:r>
            <a:r>
              <a:rPr lang="en-US" sz="2800" b="1" dirty="0" smtClean="0">
                <a:solidFill>
                  <a:schemeClr val="tx1"/>
                </a:solidFill>
                <a:latin typeface="Arial" pitchFamily="34" charset="0"/>
                <a:cs typeface="Arial" pitchFamily="34" charset="0"/>
              </a:rPr>
              <a:t>Judge </a:t>
            </a:r>
            <a:r>
              <a:rPr lang="en-US" sz="2400" b="1" dirty="0" smtClean="0">
                <a:solidFill>
                  <a:schemeClr val="tx1"/>
                </a:solidFill>
                <a:latin typeface="Arial" pitchFamily="34" charset="0"/>
                <a:cs typeface="Arial" pitchFamily="34" charset="0"/>
              </a:rPr>
              <a:t>attends </a:t>
            </a:r>
            <a:r>
              <a:rPr lang="en-US" sz="2400" b="1" dirty="0" err="1" smtClean="0">
                <a:solidFill>
                  <a:schemeClr val="tx1"/>
                </a:solidFill>
                <a:latin typeface="Arial" pitchFamily="34" charset="0"/>
                <a:cs typeface="Arial" pitchFamily="34" charset="0"/>
              </a:rPr>
              <a:t>staffings</a:t>
            </a:r>
            <a:r>
              <a:rPr lang="en-US" sz="2400" b="1" dirty="0" smtClean="0">
                <a:solidFill>
                  <a:schemeClr val="tx1"/>
                </a:solidFill>
                <a:latin typeface="Arial" pitchFamily="34" charset="0"/>
                <a:cs typeface="Arial" pitchFamily="34" charset="0"/>
              </a:rPr>
              <a:t> had </a:t>
            </a:r>
            <a:r>
              <a:rPr lang="en-US" sz="2400" b="1" u="sng" dirty="0" smtClean="0">
                <a:solidFill>
                  <a:schemeClr val="tx1"/>
                </a:solidFill>
                <a:latin typeface="Arial" pitchFamily="34" charset="0"/>
                <a:cs typeface="Arial" pitchFamily="34" charset="0"/>
              </a:rPr>
              <a:t>3.5 times greater reductions in recidivism</a:t>
            </a:r>
            <a:endParaRPr lang="en-US" sz="2000" u="sng" dirty="0" smtClean="0">
              <a:solidFill>
                <a:schemeClr val="tx1"/>
              </a:solidFill>
              <a:latin typeface="Arial" pitchFamily="34" charset="0"/>
              <a:cs typeface="Arial" pitchFamily="34" charset="0"/>
            </a:endParaRPr>
          </a:p>
        </p:txBody>
      </p:sp>
      <p:graphicFrame>
        <p:nvGraphicFramePr>
          <p:cNvPr id="8" name="Chart 7"/>
          <p:cNvGraphicFramePr/>
          <p:nvPr/>
        </p:nvGraphicFramePr>
        <p:xfrm>
          <a:off x="1447800" y="1600200"/>
          <a:ext cx="7467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463675" y="6443246"/>
            <a:ext cx="4211409" cy="338554"/>
          </a:xfrm>
          <a:prstGeom prst="rect">
            <a:avLst/>
          </a:prstGeom>
          <a:noFill/>
        </p:spPr>
        <p:txBody>
          <a:bodyPr wrap="none">
            <a:spAutoFit/>
          </a:bodyPr>
          <a:lstStyle/>
          <a:p>
            <a:pPr>
              <a:defRPr/>
            </a:pPr>
            <a:r>
              <a:rPr lang="en-US" sz="1600" b="1" dirty="0" smtClean="0">
                <a:solidFill>
                  <a:schemeClr val="accent3"/>
                </a:solidFill>
              </a:rPr>
              <a:t>Note: </a:t>
            </a:r>
            <a:r>
              <a:rPr lang="en-US" sz="1600" b="1" dirty="0">
                <a:solidFill>
                  <a:schemeClr val="accent3"/>
                </a:solidFill>
              </a:rPr>
              <a:t>Difference is significant at </a:t>
            </a:r>
            <a:r>
              <a:rPr lang="en-US" sz="1600" b="1" i="1" dirty="0">
                <a:solidFill>
                  <a:schemeClr val="accent3"/>
                </a:solidFill>
              </a:rPr>
              <a:t>p</a:t>
            </a:r>
            <a:r>
              <a:rPr lang="en-US" sz="1600" b="1" dirty="0" smtClean="0">
                <a:solidFill>
                  <a:schemeClr val="accent3"/>
                </a:solidFill>
              </a:rPr>
              <a:t>&lt;.05</a:t>
            </a:r>
            <a:endParaRPr lang="en-US" sz="1600" b="1" dirty="0">
              <a:solidFill>
                <a:schemeClr val="accent3"/>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smtClean="0"/>
          </a:p>
        </p:txBody>
      </p:sp>
      <p:sp>
        <p:nvSpPr>
          <p:cNvPr id="21507" name="Rectangle 3"/>
          <p:cNvSpPr>
            <a:spLocks noGrp="1" noChangeArrowheads="1"/>
          </p:cNvSpPr>
          <p:nvPr>
            <p:ph idx="1"/>
          </p:nvPr>
        </p:nvSpPr>
        <p:spPr/>
        <p:txBody>
          <a:bodyPr/>
          <a:lstStyle/>
          <a:p>
            <a:pPr eaLnBrk="1" hangingPunct="1"/>
            <a:endParaRPr lang="en-US" smtClean="0"/>
          </a:p>
        </p:txBody>
      </p:sp>
      <p:pic>
        <p:nvPicPr>
          <p:cNvPr id="21508" name="Picture 4" descr="Picture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381000" y="6443663"/>
            <a:ext cx="8770350" cy="307777"/>
          </a:xfrm>
          <a:prstGeom prst="rect">
            <a:avLst/>
          </a:prstGeom>
          <a:noFill/>
        </p:spPr>
        <p:txBody>
          <a:bodyPr wrap="none">
            <a:spAutoFit/>
          </a:bodyPr>
          <a:lstStyle/>
          <a:p>
            <a:pPr>
              <a:defRPr/>
            </a:pPr>
            <a:r>
              <a:rPr lang="en-US" sz="1400" b="1" dirty="0">
                <a:solidFill>
                  <a:schemeClr val="accent3"/>
                </a:solidFill>
                <a:latin typeface="Tahoma" pitchFamily="34" charset="0"/>
                <a:cs typeface="+mn-cs"/>
              </a:rPr>
              <a:t>Note </a:t>
            </a:r>
            <a:r>
              <a:rPr lang="en-US" sz="1400" b="1" dirty="0" smtClean="0">
                <a:solidFill>
                  <a:schemeClr val="accent3"/>
                </a:solidFill>
                <a:latin typeface="Tahoma" pitchFamily="34" charset="0"/>
                <a:cs typeface="+mn-cs"/>
              </a:rPr>
              <a:t>: </a:t>
            </a:r>
            <a:r>
              <a:rPr lang="en-US" sz="1400" b="1" dirty="0">
                <a:solidFill>
                  <a:schemeClr val="accent3"/>
                </a:solidFill>
                <a:latin typeface="Tahoma" pitchFamily="34" charset="0"/>
                <a:cs typeface="+mn-cs"/>
              </a:rPr>
              <a:t>“Team Members” = Judge, Both Attorneys, Treatment Provider, Coordinator, Probation</a:t>
            </a:r>
          </a:p>
        </p:txBody>
      </p:sp>
      <p:sp>
        <p:nvSpPr>
          <p:cNvPr id="21511" name="Rectangle 8"/>
          <p:cNvSpPr>
            <a:spLocks noChangeArrowheads="1"/>
          </p:cNvSpPr>
          <p:nvPr/>
        </p:nvSpPr>
        <p:spPr bwMode="auto">
          <a:xfrm>
            <a:off x="1219200" y="228600"/>
            <a:ext cx="7543800" cy="1200329"/>
          </a:xfrm>
          <a:prstGeom prst="rect">
            <a:avLst/>
          </a:prstGeom>
          <a:noFill/>
          <a:ln w="9525">
            <a:noFill/>
            <a:miter lim="800000"/>
            <a:headEnd/>
            <a:tailEnd/>
          </a:ln>
        </p:spPr>
        <p:txBody>
          <a:bodyPr>
            <a:spAutoFit/>
          </a:bodyPr>
          <a:lstStyle/>
          <a:p>
            <a:pPr algn="ctr" eaLnBrk="0" hangingPunct="0">
              <a:spcBef>
                <a:spcPct val="50000"/>
              </a:spcBef>
            </a:pPr>
            <a:r>
              <a:rPr lang="en-US" sz="2400" b="1" dirty="0">
                <a:solidFill>
                  <a:srgbClr val="000000"/>
                </a:solidFill>
                <a:latin typeface="Arial" charset="0"/>
              </a:rPr>
              <a:t>Drug Courts where </a:t>
            </a:r>
            <a:r>
              <a:rPr lang="en-US" sz="2400" b="1" u="sng" dirty="0">
                <a:solidFill>
                  <a:srgbClr val="000000"/>
                </a:solidFill>
                <a:latin typeface="Arial" charset="0"/>
              </a:rPr>
              <a:t>all team members </a:t>
            </a:r>
            <a:r>
              <a:rPr lang="en-US" sz="2400" b="1" u="sng" dirty="0" smtClean="0">
                <a:solidFill>
                  <a:srgbClr val="000000"/>
                </a:solidFill>
                <a:latin typeface="Arial" charset="0"/>
              </a:rPr>
              <a:t/>
            </a:r>
            <a:br>
              <a:rPr lang="en-US" sz="2400" b="1" u="sng" dirty="0" smtClean="0">
                <a:solidFill>
                  <a:srgbClr val="000000"/>
                </a:solidFill>
                <a:latin typeface="Arial" charset="0"/>
              </a:rPr>
            </a:br>
            <a:r>
              <a:rPr lang="en-US" sz="2400" b="1" dirty="0" smtClean="0">
                <a:solidFill>
                  <a:srgbClr val="000000"/>
                </a:solidFill>
                <a:latin typeface="Arial" charset="0"/>
              </a:rPr>
              <a:t>attended </a:t>
            </a:r>
            <a:r>
              <a:rPr lang="en-US" sz="2400" b="1" dirty="0" err="1">
                <a:solidFill>
                  <a:srgbClr val="000000"/>
                </a:solidFill>
                <a:latin typeface="Arial" charset="0"/>
              </a:rPr>
              <a:t>staffings</a:t>
            </a:r>
            <a:r>
              <a:rPr lang="en-US" sz="2400" b="1" dirty="0">
                <a:solidFill>
                  <a:srgbClr val="000000"/>
                </a:solidFill>
                <a:latin typeface="Arial" charset="0"/>
              </a:rPr>
              <a:t> had </a:t>
            </a:r>
            <a:br>
              <a:rPr lang="en-US" sz="2400" b="1" dirty="0">
                <a:solidFill>
                  <a:srgbClr val="000000"/>
                </a:solidFill>
                <a:latin typeface="Arial" charset="0"/>
              </a:rPr>
            </a:br>
            <a:r>
              <a:rPr lang="en-US" sz="2400" b="1" u="sng" dirty="0">
                <a:solidFill>
                  <a:srgbClr val="000000"/>
                </a:solidFill>
                <a:latin typeface="Arial" charset="0"/>
              </a:rPr>
              <a:t>50% greater reductions in recidivism</a:t>
            </a:r>
          </a:p>
        </p:txBody>
      </p:sp>
      <p:graphicFrame>
        <p:nvGraphicFramePr>
          <p:cNvPr id="12" name="Chart 11"/>
          <p:cNvGraphicFramePr/>
          <p:nvPr/>
        </p:nvGraphicFramePr>
        <p:xfrm>
          <a:off x="1371600" y="1524000"/>
          <a:ext cx="762000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600200" y="448271"/>
            <a:ext cx="6400800" cy="769441"/>
          </a:xfrm>
          <a:ln>
            <a:noFill/>
          </a:ln>
        </p:spPr>
        <p:txBody>
          <a:bodyPr wrap="square">
            <a:spAutoFit/>
          </a:bodyPr>
          <a:lstStyle/>
          <a:p>
            <a:pPr marL="54864">
              <a:spcBef>
                <a:spcPts val="1200"/>
              </a:spcBef>
              <a:spcAft>
                <a:spcPts val="600"/>
              </a:spcAft>
              <a:defRPr/>
            </a:pPr>
            <a:r>
              <a:rPr lang="en-US" sz="4400" b="0" dirty="0" smtClean="0">
                <a:latin typeface="Arial Rounded MT Bold" pitchFamily="34" charset="0"/>
                <a:cs typeface="Times New Roman" charset="0"/>
              </a:rPr>
              <a:t>Themes in the Top 10</a:t>
            </a:r>
            <a:endParaRPr lang="en-US" sz="4400" b="0" i="1" dirty="0" smtClean="0">
              <a:latin typeface="Arial Rounded MT Bold" pitchFamily="34" charset="0"/>
              <a:cs typeface="Times New Roman" charset="0"/>
            </a:endParaRPr>
          </a:p>
        </p:txBody>
      </p:sp>
      <p:sp>
        <p:nvSpPr>
          <p:cNvPr id="13" name="Rectangle 2"/>
          <p:cNvSpPr txBox="1">
            <a:spLocks noChangeArrowheads="1"/>
          </p:cNvSpPr>
          <p:nvPr/>
        </p:nvSpPr>
        <p:spPr>
          <a:xfrm>
            <a:off x="1371600" y="1447800"/>
            <a:ext cx="7315200" cy="1295400"/>
          </a:xfrm>
          <a:prstGeom prst="rect">
            <a:avLst/>
          </a:prstGeom>
        </p:spPr>
        <p:txBody>
          <a:bodyPr anchor="ctr">
            <a:scene3d>
              <a:camera prst="orthographicFront"/>
              <a:lightRig rig="soft" dir="t">
                <a:rot lat="0" lon="0" rev="2400000"/>
              </a:lightRig>
            </a:scene3d>
            <a:sp3d>
              <a:bevelT w="19050" h="12700"/>
            </a:sp3d>
          </a:bodyPr>
          <a:lstStyle/>
          <a:p>
            <a:pPr marL="514350" indent="-514350">
              <a:spcAft>
                <a:spcPts val="600"/>
              </a:spcAft>
              <a:defRPr/>
            </a:pPr>
            <a:r>
              <a:rPr lang="en-US" sz="2400" dirty="0" smtClean="0">
                <a:solidFill>
                  <a:schemeClr val="bg1"/>
                </a:solidFill>
              </a:rPr>
              <a:t>Multidisciplinary Team: </a:t>
            </a:r>
          </a:p>
          <a:p>
            <a:pPr marL="742950" indent="-336550">
              <a:spcAft>
                <a:spcPts val="600"/>
              </a:spcAft>
              <a:buFont typeface="Arial" pitchFamily="34" charset="0"/>
              <a:buChar char="•"/>
              <a:defRPr/>
            </a:pPr>
            <a:r>
              <a:rPr lang="en-US" sz="2400" i="1" dirty="0" smtClean="0">
                <a:solidFill>
                  <a:schemeClr val="bg1"/>
                </a:solidFill>
              </a:rPr>
              <a:t>Teams Sink or Swim Together</a:t>
            </a:r>
            <a:endParaRPr lang="en-US" sz="2400" b="1" i="1" dirty="0">
              <a:solidFill>
                <a:schemeClr val="bg1"/>
              </a:solidFill>
              <a:latin typeface="Arial" pitchFamily="34" charset="0"/>
              <a:ea typeface="+mj-ea"/>
              <a:cs typeface="Arial" pitchFamily="34" charset="0"/>
            </a:endParaRPr>
          </a:p>
          <a:p>
            <a:pPr marL="742950" indent="-336550">
              <a:spcAft>
                <a:spcPts val="600"/>
              </a:spcAft>
              <a:buFont typeface="Arial" pitchFamily="34" charset="0"/>
              <a:buChar char="•"/>
              <a:defRPr/>
            </a:pPr>
            <a:r>
              <a:rPr lang="en-US" sz="2400" i="1" dirty="0" smtClean="0">
                <a:solidFill>
                  <a:schemeClr val="bg1"/>
                </a:solidFill>
              </a:rPr>
              <a:t>Relationships Matter</a:t>
            </a:r>
          </a:p>
        </p:txBody>
      </p:sp>
      <p:sp>
        <p:nvSpPr>
          <p:cNvPr id="8" name="Rectangle 2"/>
          <p:cNvSpPr txBox="1">
            <a:spLocks noChangeArrowheads="1"/>
          </p:cNvSpPr>
          <p:nvPr/>
        </p:nvSpPr>
        <p:spPr>
          <a:xfrm>
            <a:off x="1371600" y="3048000"/>
            <a:ext cx="7315200" cy="2362200"/>
          </a:xfrm>
          <a:prstGeom prst="rect">
            <a:avLst/>
          </a:prstGeom>
        </p:spPr>
        <p:txBody>
          <a:bodyPr anchor="ctr">
            <a:scene3d>
              <a:camera prst="orthographicFront"/>
              <a:lightRig rig="soft" dir="t">
                <a:rot lat="0" lon="0" rev="2400000"/>
              </a:lightRig>
            </a:scene3d>
            <a:sp3d>
              <a:bevelT w="19050" h="12700"/>
            </a:sp3d>
          </a:bodyPr>
          <a:lstStyle/>
          <a:p>
            <a:pPr>
              <a:spcAft>
                <a:spcPts val="600"/>
              </a:spcAft>
              <a:defRPr/>
            </a:pPr>
            <a:r>
              <a:rPr lang="en-US" sz="2400" dirty="0" smtClean="0">
                <a:solidFill>
                  <a:schemeClr val="bg1"/>
                </a:solidFill>
              </a:rPr>
              <a:t>Case management and Supervision: Incentive and sanction guidelines/drug testing</a:t>
            </a:r>
          </a:p>
          <a:p>
            <a:pPr marL="971550" indent="-514350">
              <a:spcAft>
                <a:spcPts val="600"/>
              </a:spcAft>
              <a:buFont typeface="Arial" pitchFamily="34" charset="0"/>
              <a:buChar char="•"/>
              <a:defRPr/>
            </a:pPr>
            <a:r>
              <a:rPr lang="en-US" sz="2400" i="1" dirty="0" smtClean="0">
                <a:solidFill>
                  <a:schemeClr val="bg1"/>
                </a:solidFill>
              </a:rPr>
              <a:t>Structure, Consistency and Accountability</a:t>
            </a:r>
          </a:p>
          <a:p>
            <a:pPr marL="971550" indent="-514350">
              <a:spcAft>
                <a:spcPts val="600"/>
              </a:spcAft>
              <a:buFont typeface="Arial" pitchFamily="34" charset="0"/>
              <a:buChar char="•"/>
              <a:defRPr/>
            </a:pPr>
            <a:r>
              <a:rPr lang="en-US" sz="2400" i="1" dirty="0" smtClean="0">
                <a:solidFill>
                  <a:schemeClr val="bg1"/>
                </a:solidFill>
              </a:rPr>
              <a:t>Setting the program and participants  up for success (Targeting)</a:t>
            </a:r>
          </a:p>
          <a:p>
            <a:pPr marL="971550" indent="-514350">
              <a:spcAft>
                <a:spcPts val="600"/>
              </a:spcAft>
              <a:buFont typeface="Arial" pitchFamily="34" charset="0"/>
              <a:buChar char="•"/>
              <a:defRPr/>
            </a:pPr>
            <a:endParaRPr lang="en-US" sz="2400" dirty="0" smtClean="0">
              <a:solidFill>
                <a:schemeClr val="bg1"/>
              </a:solidFill>
            </a:endParaRPr>
          </a:p>
        </p:txBody>
      </p:sp>
      <p:sp>
        <p:nvSpPr>
          <p:cNvPr id="10" name="Rectangle 2"/>
          <p:cNvSpPr txBox="1">
            <a:spLocks noChangeArrowheads="1"/>
          </p:cNvSpPr>
          <p:nvPr/>
        </p:nvSpPr>
        <p:spPr>
          <a:xfrm>
            <a:off x="1371600" y="5486400"/>
            <a:ext cx="7315200" cy="1219200"/>
          </a:xfrm>
          <a:prstGeom prst="rect">
            <a:avLst/>
          </a:prstGeom>
        </p:spPr>
        <p:txBody>
          <a:bodyPr anchor="ctr">
            <a:scene3d>
              <a:camera prst="orthographicFront"/>
              <a:lightRig rig="soft" dir="t">
                <a:rot lat="0" lon="0" rev="2400000"/>
              </a:lightRig>
            </a:scene3d>
            <a:sp3d>
              <a:bevelT w="19050" h="12700"/>
            </a:sp3d>
          </a:bodyPr>
          <a:lstStyle/>
          <a:p>
            <a:pPr marL="514350" indent="-514350">
              <a:spcAft>
                <a:spcPts val="600"/>
              </a:spcAft>
              <a:defRPr/>
            </a:pPr>
            <a:r>
              <a:rPr lang="en-US" sz="2400" dirty="0" smtClean="0">
                <a:solidFill>
                  <a:schemeClr val="bg1"/>
                </a:solidFill>
              </a:rPr>
              <a:t>Data and Evaluation:</a:t>
            </a:r>
            <a:r>
              <a:rPr lang="en-US" sz="2400" i="1" dirty="0" smtClean="0">
                <a:solidFill>
                  <a:schemeClr val="bg1"/>
                </a:solidFill>
              </a:rPr>
              <a:t> </a:t>
            </a:r>
          </a:p>
          <a:p>
            <a:pPr marL="971550" indent="-514350">
              <a:spcAft>
                <a:spcPts val="600"/>
              </a:spcAft>
              <a:buFont typeface="Arial" pitchFamily="34" charset="0"/>
              <a:buChar char="•"/>
              <a:defRPr/>
            </a:pPr>
            <a:r>
              <a:rPr lang="en-US" sz="2400" i="1" dirty="0" smtClean="0">
                <a:solidFill>
                  <a:schemeClr val="bg1"/>
                </a:solidFill>
              </a:rPr>
              <a:t>Continuous Program Improvement Leads to Positive Outcomes</a:t>
            </a:r>
            <a:endParaRPr lang="en-US" sz="2400" b="1" i="1" dirty="0">
              <a:solidFill>
                <a:schemeClr val="bg1"/>
              </a:solidFill>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10" grpId="0"/>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1752600" y="448271"/>
            <a:ext cx="6400800" cy="769441"/>
          </a:xfrm>
          <a:ln>
            <a:noFill/>
          </a:ln>
        </p:spPr>
        <p:txBody>
          <a:bodyPr wrap="square">
            <a:spAutoFit/>
          </a:bodyPr>
          <a:lstStyle/>
          <a:p>
            <a:pPr marL="54864">
              <a:spcBef>
                <a:spcPts val="1200"/>
              </a:spcBef>
              <a:spcAft>
                <a:spcPts val="600"/>
              </a:spcAft>
              <a:defRPr/>
            </a:pPr>
            <a:r>
              <a:rPr lang="en-US" sz="4400" b="0" dirty="0" smtClean="0">
                <a:latin typeface="Arial Rounded MT Bold" pitchFamily="34" charset="0"/>
                <a:cs typeface="Times New Roman" charset="0"/>
              </a:rPr>
              <a:t>Questions?</a:t>
            </a:r>
            <a:endParaRPr lang="en-US" sz="4400" b="0" i="1" dirty="0" smtClean="0">
              <a:latin typeface="Arial Rounded MT Bold" pitchFamily="34" charset="0"/>
              <a:cs typeface="Times New Roman" charset="0"/>
            </a:endParaRPr>
          </a:p>
        </p:txBody>
      </p:sp>
      <p:sp>
        <p:nvSpPr>
          <p:cNvPr id="3" name="TextBox 2"/>
          <p:cNvSpPr txBox="1"/>
          <p:nvPr/>
        </p:nvSpPr>
        <p:spPr>
          <a:xfrm>
            <a:off x="2133600" y="2514600"/>
            <a:ext cx="5486400" cy="830997"/>
          </a:xfrm>
          <a:prstGeom prst="rect">
            <a:avLst/>
          </a:prstGeom>
          <a:noFill/>
        </p:spPr>
        <p:txBody>
          <a:bodyPr wrap="square" rtlCol="0">
            <a:spAutoFit/>
          </a:bodyPr>
          <a:lstStyle/>
          <a:p>
            <a:r>
              <a:rPr lang="en-US" sz="1200" dirty="0" smtClean="0">
                <a:solidFill>
                  <a:schemeClr val="bg1"/>
                </a:solidFill>
              </a:rPr>
              <a:t>Team work </a:t>
            </a:r>
            <a:r>
              <a:rPr lang="en-US" sz="1200" dirty="0" smtClean="0">
                <a:solidFill>
                  <a:schemeClr val="bg1"/>
                </a:solidFill>
                <a:hlinkClick r:id="rId3"/>
              </a:rPr>
              <a:t>http://</a:t>
            </a:r>
            <a:r>
              <a:rPr lang="en-US" sz="1800" dirty="0" smtClean="0">
                <a:solidFill>
                  <a:schemeClr val="bg1"/>
                </a:solidFill>
                <a:hlinkClick r:id="rId3"/>
              </a:rPr>
              <a:t>www.youtube.com/watch?v=1qzzYrCTKuk&amp;list=PL9D705FDAB6D57578</a:t>
            </a:r>
            <a:r>
              <a:rPr lang="en-US" sz="1800" dirty="0" smtClean="0">
                <a:solidFill>
                  <a:schemeClr val="bg1"/>
                </a:solidFill>
              </a:rPr>
              <a:t> </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143000" y="152400"/>
            <a:ext cx="3657600" cy="1066800"/>
          </a:xfrm>
        </p:spPr>
        <p:txBody>
          <a:bodyPr/>
          <a:lstStyle/>
          <a:p>
            <a:r>
              <a:rPr lang="en-US" sz="4000" smtClean="0">
                <a:latin typeface="Arial" charset="0"/>
                <a:cs typeface="Arial" charset="0"/>
              </a:rPr>
              <a:t>Conclusion:</a:t>
            </a:r>
          </a:p>
        </p:txBody>
      </p:sp>
      <p:sp>
        <p:nvSpPr>
          <p:cNvPr id="67587" name="Rectangle 3"/>
          <p:cNvSpPr>
            <a:spLocks noGrp="1" noChangeArrowheads="1"/>
          </p:cNvSpPr>
          <p:nvPr>
            <p:ph type="body" idx="1"/>
          </p:nvPr>
        </p:nvSpPr>
        <p:spPr>
          <a:xfrm>
            <a:off x="1219200" y="1447800"/>
            <a:ext cx="7924800" cy="4114800"/>
          </a:xfrm>
        </p:spPr>
        <p:txBody>
          <a:bodyPr/>
          <a:lstStyle/>
          <a:p>
            <a:pPr>
              <a:lnSpc>
                <a:spcPct val="90000"/>
              </a:lnSpc>
              <a:buFontTx/>
              <a:buNone/>
            </a:pPr>
            <a:r>
              <a:rPr lang="en-US" sz="1800" smtClean="0">
                <a:solidFill>
                  <a:srgbClr val="FF0000"/>
                </a:solidFill>
                <a:latin typeface="Arial" charset="0"/>
              </a:rPr>
              <a:t>	</a:t>
            </a:r>
          </a:p>
        </p:txBody>
      </p:sp>
      <p:sp>
        <p:nvSpPr>
          <p:cNvPr id="67588" name="Slide Number Placeholder 4"/>
          <p:cNvSpPr>
            <a:spLocks noGrp="1"/>
          </p:cNvSpPr>
          <p:nvPr>
            <p:ph type="sldNum" sz="quarter" idx="11"/>
          </p:nvPr>
        </p:nvSpPr>
        <p:spPr>
          <a:noFill/>
        </p:spPr>
        <p:txBody>
          <a:bodyPr/>
          <a:lstStyle/>
          <a:p>
            <a:fld id="{C81FEE3D-F486-46A6-ADBA-F3261F1B5C87}" type="slidenum">
              <a:rPr>
                <a:latin typeface="Arial" charset="0"/>
                <a:cs typeface="Arial" charset="0"/>
              </a:rPr>
              <a:pPr/>
              <a:t>87</a:t>
            </a:fld>
            <a:endParaRPr>
              <a:latin typeface="Arial" charset="0"/>
              <a:cs typeface="Arial" charset="0"/>
            </a:endParaRPr>
          </a:p>
        </p:txBody>
      </p:sp>
      <p:pic>
        <p:nvPicPr>
          <p:cNvPr id="67589" name="Picture 5" descr="Drug Court Participant Before.jpg"/>
          <p:cNvPicPr>
            <a:picLocks noChangeAspect="1"/>
          </p:cNvPicPr>
          <p:nvPr/>
        </p:nvPicPr>
        <p:blipFill>
          <a:blip r:embed="rId3" cstate="print"/>
          <a:srcRect/>
          <a:stretch>
            <a:fillRect/>
          </a:stretch>
        </p:blipFill>
        <p:spPr bwMode="auto">
          <a:xfrm>
            <a:off x="762000" y="1828800"/>
            <a:ext cx="3810000" cy="3584575"/>
          </a:xfrm>
          <a:prstGeom prst="rect">
            <a:avLst/>
          </a:prstGeom>
          <a:noFill/>
          <a:ln w="9525">
            <a:noFill/>
            <a:miter lim="800000"/>
            <a:headEnd/>
            <a:tailEnd/>
          </a:ln>
        </p:spPr>
      </p:pic>
      <p:pic>
        <p:nvPicPr>
          <p:cNvPr id="67590" name="Picture 6" descr="Drug Court Participant After.jpg"/>
          <p:cNvPicPr>
            <a:picLocks noChangeAspect="1"/>
          </p:cNvPicPr>
          <p:nvPr/>
        </p:nvPicPr>
        <p:blipFill>
          <a:blip r:embed="rId4" cstate="print"/>
          <a:srcRect/>
          <a:stretch>
            <a:fillRect/>
          </a:stretch>
        </p:blipFill>
        <p:spPr bwMode="auto">
          <a:xfrm>
            <a:off x="4572000" y="1828800"/>
            <a:ext cx="4114800" cy="3584575"/>
          </a:xfrm>
          <a:prstGeom prst="rect">
            <a:avLst/>
          </a:prstGeom>
          <a:noFill/>
          <a:ln w="9525">
            <a:noFill/>
            <a:miter lim="800000"/>
            <a:headEnd/>
            <a:tailEnd/>
          </a:ln>
        </p:spPr>
      </p:pic>
      <p:sp>
        <p:nvSpPr>
          <p:cNvPr id="8" name="TextBox 7"/>
          <p:cNvSpPr txBox="1"/>
          <p:nvPr/>
        </p:nvSpPr>
        <p:spPr>
          <a:xfrm>
            <a:off x="1524000" y="5486400"/>
            <a:ext cx="2514600" cy="646113"/>
          </a:xfrm>
          <a:prstGeom prst="rect">
            <a:avLst/>
          </a:prstGeom>
          <a:noFill/>
        </p:spPr>
        <p:txBody>
          <a:bodyPr>
            <a:spAutoFit/>
          </a:bodyPr>
          <a:lstStyle/>
          <a:p>
            <a:pPr>
              <a:defRPr/>
            </a:pPr>
            <a:r>
              <a:rPr lang="en-US" sz="3600" b="1" dirty="0">
                <a:solidFill>
                  <a:schemeClr val="accent1">
                    <a:lumMod val="60000"/>
                    <a:lumOff val="40000"/>
                  </a:schemeClr>
                </a:solidFill>
                <a:latin typeface="+mn-lt"/>
              </a:rPr>
              <a:t>Before DC</a:t>
            </a:r>
          </a:p>
        </p:txBody>
      </p:sp>
      <p:sp>
        <p:nvSpPr>
          <p:cNvPr id="9" name="TextBox 8"/>
          <p:cNvSpPr txBox="1"/>
          <p:nvPr/>
        </p:nvSpPr>
        <p:spPr>
          <a:xfrm>
            <a:off x="5486400" y="5486400"/>
            <a:ext cx="2209800" cy="646113"/>
          </a:xfrm>
          <a:prstGeom prst="rect">
            <a:avLst/>
          </a:prstGeom>
          <a:noFill/>
        </p:spPr>
        <p:txBody>
          <a:bodyPr>
            <a:spAutoFit/>
          </a:bodyPr>
          <a:lstStyle/>
          <a:p>
            <a:pPr>
              <a:defRPr/>
            </a:pPr>
            <a:r>
              <a:rPr lang="en-US" sz="3600" b="1" dirty="0">
                <a:solidFill>
                  <a:schemeClr val="accent1">
                    <a:lumMod val="60000"/>
                    <a:lumOff val="40000"/>
                  </a:schemeClr>
                </a:solidFill>
                <a:latin typeface="+mn-lt"/>
              </a:rPr>
              <a:t>After DC</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143000" y="228600"/>
            <a:ext cx="7772400" cy="1143000"/>
          </a:xfrm>
        </p:spPr>
        <p:txBody>
          <a:bodyPr/>
          <a:lstStyle/>
          <a:p>
            <a:r>
              <a:rPr lang="en-US" smtClean="0">
                <a:latin typeface="Arial" charset="0"/>
                <a:cs typeface="Arial" charset="0"/>
              </a:rPr>
              <a:t>Contact Information</a:t>
            </a:r>
          </a:p>
        </p:txBody>
      </p:sp>
      <p:sp>
        <p:nvSpPr>
          <p:cNvPr id="149507" name="Rectangle 3"/>
          <p:cNvSpPr>
            <a:spLocks noGrp="1" noChangeArrowheads="1"/>
          </p:cNvSpPr>
          <p:nvPr>
            <p:ph type="body" idx="1"/>
          </p:nvPr>
        </p:nvSpPr>
        <p:spPr>
          <a:xfrm>
            <a:off x="1219200" y="2133600"/>
            <a:ext cx="7620000" cy="4724400"/>
          </a:xfrm>
        </p:spPr>
        <p:txBody>
          <a:bodyPr/>
          <a:lstStyle/>
          <a:p>
            <a:pPr algn="ctr">
              <a:lnSpc>
                <a:spcPct val="90000"/>
              </a:lnSpc>
              <a:spcBef>
                <a:spcPts val="0"/>
              </a:spcBef>
              <a:buFontTx/>
              <a:buNone/>
              <a:defRPr/>
            </a:pPr>
            <a:endParaRPr lang="en-US" sz="1800" dirty="0" smtClean="0"/>
          </a:p>
          <a:p>
            <a:pPr algn="ctr">
              <a:lnSpc>
                <a:spcPct val="90000"/>
              </a:lnSpc>
              <a:spcBef>
                <a:spcPts val="0"/>
              </a:spcBef>
              <a:buFontTx/>
              <a:buNone/>
              <a:defRPr/>
            </a:pPr>
            <a:r>
              <a:rPr lang="en-US" sz="3200" dirty="0" smtClean="0"/>
              <a:t>Shannon Carey, Ph.D.</a:t>
            </a:r>
          </a:p>
          <a:p>
            <a:pPr algn="ctr">
              <a:lnSpc>
                <a:spcPct val="90000"/>
              </a:lnSpc>
              <a:spcBef>
                <a:spcPts val="0"/>
              </a:spcBef>
              <a:buFontTx/>
              <a:buNone/>
              <a:defRPr/>
            </a:pPr>
            <a:r>
              <a:rPr lang="en-US" sz="3200" u="sng" dirty="0" smtClean="0">
                <a:solidFill>
                  <a:schemeClr val="accent1">
                    <a:lumMod val="60000"/>
                    <a:lumOff val="40000"/>
                  </a:schemeClr>
                </a:solidFill>
              </a:rPr>
              <a:t>carey@npcresearch.com</a:t>
            </a:r>
          </a:p>
          <a:p>
            <a:pPr algn="ctr">
              <a:lnSpc>
                <a:spcPct val="90000"/>
              </a:lnSpc>
              <a:buFontTx/>
              <a:buNone/>
              <a:defRPr/>
            </a:pPr>
            <a:endParaRPr lang="en-US" sz="3200" dirty="0" smtClean="0"/>
          </a:p>
          <a:p>
            <a:pPr algn="ctr">
              <a:lnSpc>
                <a:spcPct val="90000"/>
              </a:lnSpc>
              <a:buFontTx/>
              <a:buNone/>
              <a:defRPr/>
            </a:pPr>
            <a:endParaRPr lang="en-US" sz="3200" dirty="0" smtClean="0"/>
          </a:p>
          <a:p>
            <a:pPr algn="ctr">
              <a:lnSpc>
                <a:spcPct val="90000"/>
              </a:lnSpc>
              <a:buFontTx/>
              <a:buNone/>
              <a:defRPr/>
            </a:pPr>
            <a:endParaRPr lang="en-US" sz="3200" dirty="0" smtClean="0"/>
          </a:p>
          <a:p>
            <a:pPr algn="ctr">
              <a:lnSpc>
                <a:spcPct val="90000"/>
              </a:lnSpc>
              <a:buFontTx/>
              <a:buNone/>
              <a:defRPr/>
            </a:pPr>
            <a:r>
              <a:rPr lang="en-US" sz="3200" dirty="0" smtClean="0">
                <a:solidFill>
                  <a:srgbClr val="FFFF00"/>
                </a:solidFill>
              </a:rPr>
              <a:t>www.npcresearch.com </a:t>
            </a:r>
            <a:endParaRPr lang="en-US" sz="3600" dirty="0">
              <a:solidFill>
                <a:srgbClr val="FFFF00"/>
              </a:solidFill>
            </a:endParaRPr>
          </a:p>
        </p:txBody>
      </p:sp>
      <p:sp>
        <p:nvSpPr>
          <p:cNvPr id="68612" name="Slide Number Placeholder 4"/>
          <p:cNvSpPr>
            <a:spLocks noGrp="1"/>
          </p:cNvSpPr>
          <p:nvPr>
            <p:ph type="sldNum" sz="quarter" idx="11"/>
          </p:nvPr>
        </p:nvSpPr>
        <p:spPr>
          <a:noFill/>
        </p:spPr>
        <p:txBody>
          <a:bodyPr/>
          <a:lstStyle/>
          <a:p>
            <a:fld id="{E5ADC1C0-7805-446D-A87F-6985F9857E84}" type="slidenum">
              <a:rPr>
                <a:latin typeface="Arial" charset="0"/>
                <a:cs typeface="Arial" charset="0"/>
              </a:rPr>
              <a:pPr/>
              <a:t>88</a:t>
            </a:fld>
            <a:endParaRPr>
              <a:latin typeface="Arial" charset="0"/>
              <a:cs typeface="Arial"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a:xfrm>
            <a:off x="1447800" y="609600"/>
            <a:ext cx="7315200" cy="4038600"/>
          </a:xfrm>
        </p:spPr>
        <p:txBody>
          <a:bodyPr/>
          <a:lstStyle/>
          <a:p>
            <a:pPr marL="54864" fontAlgn="auto">
              <a:lnSpc>
                <a:spcPct val="130000"/>
              </a:lnSpc>
              <a:spcAft>
                <a:spcPts val="0"/>
              </a:spcAft>
              <a:defRPr/>
            </a:pPr>
            <a:r>
              <a:rPr lang="en-US" u="sng" dirty="0" smtClean="0">
                <a:latin typeface="Perpetua" pitchFamily="18" charset="0"/>
              </a:rPr>
              <a:t>Acknowledgements</a:t>
            </a:r>
            <a:r>
              <a:rPr lang="en-US" u="sng" dirty="0" smtClean="0">
                <a:solidFill>
                  <a:schemeClr val="accent3"/>
                </a:solidFill>
                <a:latin typeface="Perpetua" pitchFamily="18" charset="0"/>
              </a:rPr>
              <a:t/>
            </a:r>
            <a:br>
              <a:rPr lang="en-US" u="sng" dirty="0" smtClean="0">
                <a:solidFill>
                  <a:schemeClr val="accent3"/>
                </a:solidFill>
                <a:latin typeface="Perpetua" pitchFamily="18" charset="0"/>
              </a:rPr>
            </a:br>
            <a:r>
              <a:rPr lang="en-US" dirty="0" smtClean="0">
                <a:solidFill>
                  <a:schemeClr val="accent3"/>
                </a:solidFill>
                <a:latin typeface="Perpetua" pitchFamily="18" charset="0"/>
              </a:rPr>
              <a:t/>
            </a:r>
            <a:br>
              <a:rPr lang="en-US" dirty="0" smtClean="0">
                <a:solidFill>
                  <a:schemeClr val="accent3"/>
                </a:solidFill>
                <a:latin typeface="Perpetua" pitchFamily="18" charset="0"/>
              </a:rPr>
            </a:br>
            <a:r>
              <a:rPr lang="en-US" sz="2800" dirty="0" smtClean="0">
                <a:solidFill>
                  <a:schemeClr val="accent3"/>
                </a:solidFill>
                <a:latin typeface="Perpetua" pitchFamily="18" charset="0"/>
              </a:rPr>
              <a:t>Thank you to the judges, coordinators and staff at numerous drug courts who welcomed us to their program, answered our un-ending questions and helped us find and collect mountains of data!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95400" y="4953000"/>
            <a:ext cx="7620000" cy="1524000"/>
          </a:xfrm>
        </p:spPr>
        <p:txBody>
          <a:bodyPr/>
          <a:lstStyle/>
          <a:p>
            <a:pPr marL="350838" indent="-296863" algn="l" fontAlgn="auto">
              <a:lnSpc>
                <a:spcPct val="80000"/>
              </a:lnSpc>
              <a:spcAft>
                <a:spcPts val="0"/>
              </a:spcAft>
              <a:buFontTx/>
              <a:buChar char="•"/>
              <a:defRPr/>
            </a:pPr>
            <a:r>
              <a:rPr lang="en-US" sz="3200" dirty="0" smtClean="0">
                <a:solidFill>
                  <a:schemeClr val="bg1"/>
                </a:solidFill>
                <a:latin typeface="Perpetua" pitchFamily="18" charset="0"/>
                <a:cs typeface="Times New Roman" charset="0"/>
              </a:rPr>
              <a:t>Including California, Guam, Idaho, Indiana, Florida, Michigan, Maryland, Missouri, Minnesota, New York, Nevada, Oregon and Vermont</a:t>
            </a:r>
          </a:p>
        </p:txBody>
      </p:sp>
      <p:sp>
        <p:nvSpPr>
          <p:cNvPr id="10243" name="Text Box 3"/>
          <p:cNvSpPr txBox="1">
            <a:spLocks noChangeArrowheads="1"/>
          </p:cNvSpPr>
          <p:nvPr/>
        </p:nvSpPr>
        <p:spPr bwMode="auto">
          <a:xfrm>
            <a:off x="1295400" y="1706563"/>
            <a:ext cx="7475538" cy="1570037"/>
          </a:xfrm>
          <a:prstGeom prst="rect">
            <a:avLst/>
          </a:prstGeom>
          <a:noFill/>
          <a:ln w="9525">
            <a:noFill/>
            <a:miter lim="800000"/>
            <a:headEnd/>
            <a:tailEnd/>
          </a:ln>
        </p:spPr>
        <p:txBody>
          <a:bodyPr>
            <a:spAutoFit/>
          </a:bodyPr>
          <a:lstStyle/>
          <a:p>
            <a:pPr>
              <a:buFont typeface="Arial" pitchFamily="34" charset="0"/>
              <a:buChar char="•"/>
              <a:defRPr/>
            </a:pPr>
            <a:r>
              <a:rPr lang="en-US" sz="3200" b="1" kern="0" dirty="0">
                <a:solidFill>
                  <a:schemeClr val="accent3"/>
                </a:solidFill>
                <a:latin typeface="Perpetua" pitchFamily="18" charset="0"/>
                <a:ea typeface="+mj-ea"/>
                <a:cs typeface="Times New Roman" charset="0"/>
              </a:rPr>
              <a:t>   In the past </a:t>
            </a:r>
            <a:r>
              <a:rPr lang="en-US" sz="3200" b="1" kern="0" dirty="0" smtClean="0">
                <a:solidFill>
                  <a:schemeClr val="accent3"/>
                </a:solidFill>
                <a:latin typeface="Perpetua" pitchFamily="18" charset="0"/>
                <a:ea typeface="+mj-ea"/>
                <a:cs typeface="Times New Roman" charset="0"/>
              </a:rPr>
              <a:t>15 years </a:t>
            </a:r>
            <a:r>
              <a:rPr lang="en-US" sz="3200" b="1" kern="0" dirty="0">
                <a:solidFill>
                  <a:schemeClr val="accent3"/>
                </a:solidFill>
                <a:latin typeface="Perpetua" pitchFamily="18" charset="0"/>
                <a:ea typeface="+mj-ea"/>
                <a:cs typeface="Times New Roman" charset="0"/>
              </a:rPr>
              <a:t>NPC has completed </a:t>
            </a:r>
          </a:p>
          <a:p>
            <a:pPr>
              <a:defRPr/>
            </a:pPr>
            <a:r>
              <a:rPr lang="en-US" sz="3200" b="1" kern="0" dirty="0">
                <a:solidFill>
                  <a:schemeClr val="accent3"/>
                </a:solidFill>
                <a:latin typeface="Perpetua" pitchFamily="18" charset="0"/>
                <a:ea typeface="+mj-ea"/>
                <a:cs typeface="Times New Roman" charset="0"/>
              </a:rPr>
              <a:t>     over </a:t>
            </a:r>
            <a:r>
              <a:rPr lang="en-US" sz="3200" b="1" kern="0" dirty="0" smtClean="0">
                <a:solidFill>
                  <a:schemeClr val="accent3"/>
                </a:solidFill>
                <a:latin typeface="Perpetua" pitchFamily="18" charset="0"/>
                <a:ea typeface="+mj-ea"/>
                <a:cs typeface="Times New Roman" charset="0"/>
              </a:rPr>
              <a:t>175 drug </a:t>
            </a:r>
            <a:r>
              <a:rPr lang="en-US" sz="3200" b="1" kern="0" dirty="0">
                <a:solidFill>
                  <a:schemeClr val="accent3"/>
                </a:solidFill>
                <a:latin typeface="Perpetua" pitchFamily="18" charset="0"/>
                <a:ea typeface="+mj-ea"/>
                <a:cs typeface="Times New Roman" charset="0"/>
              </a:rPr>
              <a:t>court evaluations and    </a:t>
            </a:r>
          </a:p>
          <a:p>
            <a:pPr>
              <a:defRPr/>
            </a:pPr>
            <a:r>
              <a:rPr lang="en-US" sz="3200" b="1" kern="0" dirty="0">
                <a:solidFill>
                  <a:schemeClr val="accent3"/>
                </a:solidFill>
                <a:latin typeface="Perpetua" pitchFamily="18" charset="0"/>
                <a:ea typeface="+mj-ea"/>
                <a:cs typeface="Times New Roman" charset="0"/>
              </a:rPr>
              <a:t>     research </a:t>
            </a:r>
            <a:r>
              <a:rPr lang="en-US" sz="3200" b="1" kern="0" dirty="0" smtClean="0">
                <a:solidFill>
                  <a:schemeClr val="accent3"/>
                </a:solidFill>
                <a:latin typeface="Perpetua" pitchFamily="18" charset="0"/>
                <a:ea typeface="+mj-ea"/>
                <a:cs typeface="Times New Roman" charset="0"/>
              </a:rPr>
              <a:t>studies nationally</a:t>
            </a:r>
            <a:endParaRPr lang="en-US" sz="3200" b="1" kern="0" dirty="0">
              <a:solidFill>
                <a:schemeClr val="accent3"/>
              </a:solidFill>
              <a:latin typeface="Perpetua" pitchFamily="18" charset="0"/>
              <a:ea typeface="+mj-ea"/>
              <a:cs typeface="Times New Roman" charset="0"/>
            </a:endParaRPr>
          </a:p>
        </p:txBody>
      </p:sp>
      <p:sp>
        <p:nvSpPr>
          <p:cNvPr id="6" name="Rectangle 2"/>
          <p:cNvSpPr txBox="1">
            <a:spLocks noChangeArrowheads="1"/>
          </p:cNvSpPr>
          <p:nvPr/>
        </p:nvSpPr>
        <p:spPr bwMode="auto">
          <a:xfrm>
            <a:off x="1295400" y="3505200"/>
            <a:ext cx="7324725" cy="990600"/>
          </a:xfrm>
          <a:prstGeom prst="rect">
            <a:avLst/>
          </a:prstGeom>
          <a:noFill/>
          <a:ln w="9525">
            <a:noFill/>
            <a:miter lim="800000"/>
            <a:headEnd/>
            <a:tailEnd/>
          </a:ln>
          <a:effectLst/>
        </p:spPr>
        <p:txBody>
          <a:bodyPr anchor="b"/>
          <a:lstStyle/>
          <a:p>
            <a:pPr marL="396875" indent="-396875">
              <a:lnSpc>
                <a:spcPct val="80000"/>
              </a:lnSpc>
              <a:buFont typeface="Arial" pitchFamily="34" charset="0"/>
              <a:buChar char="•"/>
              <a:defRPr/>
            </a:pPr>
            <a:r>
              <a:rPr lang="en-US" sz="3200" b="1" kern="0" dirty="0">
                <a:solidFill>
                  <a:schemeClr val="accent3"/>
                </a:solidFill>
                <a:latin typeface="Perpetua" pitchFamily="18" charset="0"/>
                <a:ea typeface="+mj-ea"/>
                <a:cs typeface="Times New Roman" charset="0"/>
              </a:rPr>
              <a:t>Adult, Juvenile, DWI/DUI and Family Treatment (Dependency) Drug Courts</a:t>
            </a:r>
          </a:p>
        </p:txBody>
      </p:sp>
      <p:sp>
        <p:nvSpPr>
          <p:cNvPr id="7" name="TextBox 8"/>
          <p:cNvSpPr txBox="1">
            <a:spLocks noChangeArrowheads="1"/>
          </p:cNvSpPr>
          <p:nvPr/>
        </p:nvSpPr>
        <p:spPr bwMode="auto">
          <a:xfrm>
            <a:off x="2352921" y="457200"/>
            <a:ext cx="4505079" cy="707886"/>
          </a:xfrm>
          <a:prstGeom prst="rect">
            <a:avLst/>
          </a:prstGeom>
          <a:noFill/>
          <a:ln w="9525">
            <a:noFill/>
            <a:miter lim="800000"/>
            <a:headEnd/>
            <a:tailEnd/>
          </a:ln>
        </p:spPr>
        <p:txBody>
          <a:bodyPr wrap="none">
            <a:spAutoFit/>
          </a:bodyPr>
          <a:lstStyle/>
          <a:p>
            <a:pPr>
              <a:defRPr/>
            </a:pPr>
            <a:r>
              <a:rPr lang="en-US" sz="4000" b="1" u="sng" dirty="0" smtClean="0">
                <a:solidFill>
                  <a:schemeClr val="tx1"/>
                </a:solidFill>
                <a:latin typeface="Arial" pitchFamily="34" charset="0"/>
                <a:ea typeface="+mj-ea"/>
                <a:cs typeface="+mj-cs"/>
              </a:rPr>
              <a:t>What</a:t>
            </a:r>
            <a:r>
              <a:rPr lang="en-US" sz="4000" b="1" dirty="0" smtClean="0">
                <a:solidFill>
                  <a:schemeClr val="tx1"/>
                </a:solidFill>
                <a:latin typeface="Arial" pitchFamily="34" charset="0"/>
                <a:ea typeface="+mj-ea"/>
                <a:cs typeface="+mj-cs"/>
              </a:rPr>
              <a:t> is Working?</a:t>
            </a:r>
            <a:endParaRPr lang="en-US" sz="4000" b="1" dirty="0">
              <a:solidFill>
                <a:schemeClr val="tx1"/>
              </a:solidFill>
              <a:latin typeface="Arial" pitchFamily="34" charset="0"/>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i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PC dark background">
  <a:themeElements>
    <a:clrScheme name="NPC_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NPC_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PC_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PC_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PC_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PC_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PC_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PC_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PC_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PC_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NPC_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NPC_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symposium theme</Template>
  <TotalTime>28583</TotalTime>
  <Words>3262</Words>
  <Application>Microsoft Office PowerPoint</Application>
  <PresentationFormat>On-screen Show (4:3)</PresentationFormat>
  <Paragraphs>413</Paragraphs>
  <Slides>89</Slides>
  <Notes>40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89</vt:i4>
      </vt:variant>
    </vt:vector>
  </HeadingPairs>
  <TitlesOfParts>
    <vt:vector size="92" baseType="lpstr">
      <vt:lpstr>Fire</vt:lpstr>
      <vt:lpstr>NPC dark background</vt:lpstr>
      <vt:lpstr>Chart</vt:lpstr>
      <vt:lpstr>Drug Courts: Some Answers to Our Burning Questions</vt:lpstr>
      <vt:lpstr>Top 10 best practices, plus some bonus practices</vt:lpstr>
      <vt:lpstr>Recidivism</vt:lpstr>
      <vt:lpstr>PowerPoint Presentation</vt:lpstr>
      <vt:lpstr>PowerPoint Presentation</vt:lpstr>
      <vt:lpstr>PowerPoint Presentation</vt:lpstr>
      <vt:lpstr>PowerPoint Presentation</vt:lpstr>
      <vt:lpstr>PowerPoint Presentation</vt:lpstr>
      <vt:lpstr>Including California, Guam, Idaho, Indiana, Florida, Michigan, Maryland, Missouri, Minnesota, New York, Nevada, Oregon and Vermont</vt:lpstr>
      <vt:lpstr>PowerPoint Presentation</vt:lpstr>
      <vt:lpstr>Found over 50 practices that were related to significantly lower recidivism or lower costs or both</vt:lpstr>
      <vt:lpstr>Drug Court Top 10</vt:lpstr>
      <vt:lpstr>Drug Court Top 10 *Recidivism*</vt:lpstr>
      <vt:lpstr>PowerPoint Presentation</vt:lpstr>
      <vt:lpstr>PowerPoint Presentation</vt:lpstr>
      <vt:lpstr>Drug Court Top 10 *Recidivism*</vt:lpstr>
      <vt:lpstr>PowerPoint Presentation</vt:lpstr>
      <vt:lpstr>PowerPoint Presentation</vt:lpstr>
      <vt:lpstr>Drug Court Top 10 *Recidivism*</vt:lpstr>
      <vt:lpstr>PowerPoint Presentation</vt:lpstr>
      <vt:lpstr>PowerPoint Presentation</vt:lpstr>
      <vt:lpstr>Drug Court Top 10 *Recidivism*</vt:lpstr>
      <vt:lpstr>PowerPoint Presentation</vt:lpstr>
      <vt:lpstr>PowerPoint Presentation</vt:lpstr>
      <vt:lpstr>Drug Court Top 10 *Recidivism*</vt:lpstr>
      <vt:lpstr>PowerPoint Presentation</vt:lpstr>
      <vt:lpstr>PowerPoint Presentation</vt:lpstr>
      <vt:lpstr>Drug Court Top 10 *Recidivism*</vt:lpstr>
      <vt:lpstr>PowerPoint Presentation</vt:lpstr>
      <vt:lpstr>PowerPoint Presentation</vt:lpstr>
      <vt:lpstr>Drug Court Top 10 *Recidivism*</vt:lpstr>
      <vt:lpstr>PowerPoint Presentation</vt:lpstr>
      <vt:lpstr>PowerPoint Presentation</vt:lpstr>
      <vt:lpstr>Drug Court Top 10 *Recidivism*</vt:lpstr>
      <vt:lpstr>PowerPoint Presentation</vt:lpstr>
      <vt:lpstr>PowerPoint Presentation</vt:lpstr>
      <vt:lpstr>PowerPoint Presentation</vt:lpstr>
      <vt:lpstr>Drug Court Top 10 *Recidivism*</vt:lpstr>
      <vt:lpstr>PowerPoint Presentation</vt:lpstr>
      <vt:lpstr>PowerPoint Presentation</vt:lpstr>
      <vt:lpstr>Drug Court Top 10 *Recidivism*</vt:lpstr>
      <vt:lpstr>PowerPoint Presentation</vt:lpstr>
      <vt:lpstr>PowerPoint Presentation</vt:lpstr>
      <vt:lpstr>PowerPoint Presentation</vt:lpstr>
      <vt:lpstr>PowerPoint Presentation</vt:lpstr>
      <vt:lpstr>Drug Court Top 10 *Cost Savings*</vt:lpstr>
      <vt:lpstr>PowerPoint Presentation</vt:lpstr>
      <vt:lpstr>PowerPoint Presentation</vt:lpstr>
      <vt:lpstr>Drug Court Top 10 *Cost Savings*</vt:lpstr>
      <vt:lpstr>PowerPoint Presentation</vt:lpstr>
      <vt:lpstr>PowerPoint Presentation</vt:lpstr>
      <vt:lpstr>Drug Court Top 10 *Cost Savings*</vt:lpstr>
      <vt:lpstr>PowerPoint Presentation</vt:lpstr>
      <vt:lpstr>PowerPoint Presentation</vt:lpstr>
      <vt:lpstr>Drug Court Top 10 *Cost Savings*</vt:lpstr>
      <vt:lpstr>PowerPoint Presentation</vt:lpstr>
      <vt:lpstr>PowerPoint Presentation</vt:lpstr>
      <vt:lpstr>Drug Court Top 10 *Cost Savings*</vt:lpstr>
      <vt:lpstr>PowerPoint Presentation</vt:lpstr>
      <vt:lpstr>PowerPoint Presentation</vt:lpstr>
      <vt:lpstr>Drug Court Top 10 *Cost Savings*</vt:lpstr>
      <vt:lpstr>PowerPoint Presentation</vt:lpstr>
      <vt:lpstr>PowerPoint Presentation</vt:lpstr>
      <vt:lpstr>Drug Court Top 10 *Cost Savings*</vt:lpstr>
      <vt:lpstr>PowerPoint Presentation</vt:lpstr>
      <vt:lpstr>PowerPoint Presentation</vt:lpstr>
      <vt:lpstr>Drug Court Top 10 *Cost Savings*</vt:lpstr>
      <vt:lpstr>PowerPoint Presentation</vt:lpstr>
      <vt:lpstr>PowerPoint Presentation</vt:lpstr>
      <vt:lpstr>Drug Court Top 10 *Cost Savings*</vt:lpstr>
      <vt:lpstr>PowerPoint Presentation</vt:lpstr>
      <vt:lpstr>PowerPoint Presentation</vt:lpstr>
      <vt:lpstr>Drug Court Top 10 *Cost Savings*</vt:lpstr>
      <vt:lpstr>PowerPoint Presentation</vt:lpstr>
      <vt:lpstr>PowerPoint Presentation</vt:lpstr>
      <vt:lpstr>Additional Best Practices of Particular Interest</vt:lpstr>
      <vt:lpstr>PowerPoint Presentation</vt:lpstr>
      <vt:lpstr>More jail time is related to  higher costs</vt:lpstr>
      <vt:lpstr>PowerPoint Presentation</vt:lpstr>
      <vt:lpstr>PowerPoint Presentation</vt:lpstr>
      <vt:lpstr>PowerPoint Presentation</vt:lpstr>
      <vt:lpstr>PowerPoint Presentation</vt:lpstr>
      <vt:lpstr>PowerPoint Presentation</vt:lpstr>
      <vt:lpstr>PowerPoint Presentation</vt:lpstr>
      <vt:lpstr>Themes in the Top 10</vt:lpstr>
      <vt:lpstr>Questions?</vt:lpstr>
      <vt:lpstr>Conclusion:</vt:lpstr>
      <vt:lpstr>Contact Information</vt:lpstr>
      <vt:lpstr>Acknowledgements  Thank you to the judges, coordinators and staff at numerous drug courts who welcomed us to their program, answered our un-ending questions and helped us find and collect mountains of data!</vt:lpstr>
    </vt:vector>
  </TitlesOfParts>
  <Company>NPC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Cost-Benefit Evaluation of Multi-Agency Programs</dc:title>
  <dc:creator>Shannon</dc:creator>
  <cp:lastModifiedBy>Michael McLaughlin</cp:lastModifiedBy>
  <cp:revision>895</cp:revision>
  <dcterms:created xsi:type="dcterms:W3CDTF">2004-10-07T23:14:42Z</dcterms:created>
  <dcterms:modified xsi:type="dcterms:W3CDTF">2014-08-14T15:37:55Z</dcterms:modified>
</cp:coreProperties>
</file>