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Lst>
  <p:notesMasterIdLst>
    <p:notesMasterId r:id="rId34"/>
  </p:notesMasterIdLst>
  <p:handoutMasterIdLst>
    <p:handoutMasterId r:id="rId35"/>
  </p:handoutMasterIdLst>
  <p:sldIdLst>
    <p:sldId id="268" r:id="rId2"/>
    <p:sldId id="338" r:id="rId3"/>
    <p:sldId id="359" r:id="rId4"/>
    <p:sldId id="335" r:id="rId5"/>
    <p:sldId id="269" r:id="rId6"/>
    <p:sldId id="290" r:id="rId7"/>
    <p:sldId id="270" r:id="rId8"/>
    <p:sldId id="334" r:id="rId9"/>
    <p:sldId id="345" r:id="rId10"/>
    <p:sldId id="346" r:id="rId11"/>
    <p:sldId id="347" r:id="rId12"/>
    <p:sldId id="348" r:id="rId13"/>
    <p:sldId id="349" r:id="rId14"/>
    <p:sldId id="350" r:id="rId15"/>
    <p:sldId id="352" r:id="rId16"/>
    <p:sldId id="343" r:id="rId17"/>
    <p:sldId id="344" r:id="rId18"/>
    <p:sldId id="340" r:id="rId19"/>
    <p:sldId id="341" r:id="rId20"/>
    <p:sldId id="322" r:id="rId21"/>
    <p:sldId id="273" r:id="rId22"/>
    <p:sldId id="272" r:id="rId23"/>
    <p:sldId id="328" r:id="rId24"/>
    <p:sldId id="329" r:id="rId25"/>
    <p:sldId id="292" r:id="rId26"/>
    <p:sldId id="353" r:id="rId27"/>
    <p:sldId id="354" r:id="rId28"/>
    <p:sldId id="355" r:id="rId29"/>
    <p:sldId id="356" r:id="rId30"/>
    <p:sldId id="357" r:id="rId31"/>
    <p:sldId id="358" r:id="rId32"/>
    <p:sldId id="339" r:id="rId3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E6EC"/>
    <a:srgbClr val="0AF6FC"/>
    <a:srgbClr val="000000"/>
    <a:srgbClr val="660066"/>
    <a:srgbClr val="800000"/>
    <a:srgbClr val="FFCC00"/>
    <a:srgbClr val="009900"/>
    <a:srgbClr val="B412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349" autoAdjust="0"/>
    <p:restoredTop sz="88988" autoAdjust="0"/>
  </p:normalViewPr>
  <p:slideViewPr>
    <p:cSldViewPr>
      <p:cViewPr>
        <p:scale>
          <a:sx n="66" d="100"/>
          <a:sy n="66" d="100"/>
        </p:scale>
        <p:origin x="-2934" y="-918"/>
      </p:cViewPr>
      <p:guideLst>
        <p:guide orient="horz" pos="2160"/>
        <p:guide pos="2880"/>
      </p:guideLst>
    </p:cSldViewPr>
  </p:slideViewPr>
  <p:outlineViewPr>
    <p:cViewPr>
      <p:scale>
        <a:sx n="33" d="100"/>
        <a:sy n="33" d="100"/>
      </p:scale>
      <p:origin x="0" y="3378"/>
    </p:cViewPr>
  </p:outlineViewPr>
  <p:notesTextViewPr>
    <p:cViewPr>
      <p:scale>
        <a:sx n="100" d="100"/>
        <a:sy n="100" d="100"/>
      </p:scale>
      <p:origin x="0" y="0"/>
    </p:cViewPr>
  </p:notesTextViewPr>
  <p:sorterViewPr>
    <p:cViewPr>
      <p:scale>
        <a:sx n="66" d="100"/>
        <a:sy n="66" d="100"/>
      </p:scale>
      <p:origin x="0" y="8664"/>
    </p:cViewPr>
  </p:sorterViewPr>
  <p:notesViewPr>
    <p:cSldViewPr>
      <p:cViewPr>
        <p:scale>
          <a:sx n="100" d="100"/>
          <a:sy n="100" d="100"/>
        </p:scale>
        <p:origin x="-1806" y="2514"/>
      </p:cViewPr>
      <p:guideLst>
        <p:guide orient="horz" pos="292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0336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E101799F-7687-40F0-90BD-ED5A6CCA6025}" type="datetimeFigureOut">
              <a:rPr lang="en-US" smtClean="0"/>
              <a:t>8/14/2014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0A0F23C8-1619-4968-8C4B-AA0B1024BDA9}" type="slidenum">
              <a:rPr lang="en-US" smtClean="0"/>
              <a:t>‹#›</a:t>
            </a:fld>
            <a:endParaRPr lang="en-US"/>
          </a:p>
        </p:txBody>
      </p:sp>
    </p:spTree>
    <p:extLst>
      <p:ext uri="{BB962C8B-B14F-4D97-AF65-F5344CB8AC3E}">
        <p14:creationId xmlns:p14="http://schemas.microsoft.com/office/powerpoint/2010/main" val="3814100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a:t>
            </a:fld>
            <a:endParaRPr lang="en-US"/>
          </a:p>
        </p:txBody>
      </p:sp>
    </p:spTree>
    <p:extLst>
      <p:ext uri="{BB962C8B-B14F-4D97-AF65-F5344CB8AC3E}">
        <p14:creationId xmlns:p14="http://schemas.microsoft.com/office/powerpoint/2010/main" val="3955662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did not even have to look at the name</a:t>
            </a:r>
            <a:r>
              <a:rPr lang="en-US" baseline="0" dirty="0" smtClean="0"/>
              <a:t> tags to know this is our largest group.  It is always our largest group.  Thank goodness. You create agendas and try to keep the rest of us on the agenda and you take notes and you keep data and you keep the whole operation between the lines. </a:t>
            </a:r>
          </a:p>
          <a:p>
            <a:r>
              <a:rPr lang="en-US" baseline="0" dirty="0" smtClean="0"/>
              <a:t>Another quick show of hands.  What is your role on the team?  </a:t>
            </a:r>
          </a:p>
          <a:p>
            <a:endParaRPr lang="en-US" baseline="0" dirty="0" smtClean="0"/>
          </a:p>
          <a:p>
            <a:r>
              <a:rPr lang="en-US" baseline="0" dirty="0" smtClean="0"/>
              <a:t>Finally, yellows, these last guys may drive you REALLY crazy.</a:t>
            </a:r>
          </a:p>
          <a:p>
            <a:endParaRPr lang="en-US" baseline="0" dirty="0" smtClean="0"/>
          </a:p>
          <a:p>
            <a:r>
              <a:rPr lang="en-US" baseline="0" dirty="0" smtClean="0"/>
              <a:t>Reds.  Raise your hands.  This is always our smallest group.</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11</a:t>
            </a:fld>
            <a:endParaRPr lang="en-US"/>
          </a:p>
        </p:txBody>
      </p:sp>
    </p:spTree>
    <p:extLst>
      <p:ext uri="{BB962C8B-B14F-4D97-AF65-F5344CB8AC3E}">
        <p14:creationId xmlns:p14="http://schemas.microsoft.com/office/powerpoint/2010/main" val="3261657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probably good that this is the smallest group.  Too many of these folks and you could easily devolve into chaos.  Trust me.  I am a red.  Reds serve a critical purpose.  They like thinking outside the box to find creative solutions. It was most likely a red or two who started our first drug courts but it was all the rest of you who brought on the other stakeholders (blues) and thought through how the evidence-based practices could be applied to this really crazy new idea (greens) and wrote it all down and made it work (yellows).</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12</a:t>
            </a:fld>
            <a:endParaRPr lang="en-US"/>
          </a:p>
        </p:txBody>
      </p:sp>
    </p:spTree>
    <p:extLst>
      <p:ext uri="{BB962C8B-B14F-4D97-AF65-F5344CB8AC3E}">
        <p14:creationId xmlns:p14="http://schemas.microsoft.com/office/powerpoint/2010/main" val="2543324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quick overview to some </a:t>
            </a:r>
            <a:r>
              <a:rPr lang="en-US" u="sng" dirty="0" smtClean="0"/>
              <a:t>very</a:t>
            </a:r>
            <a:r>
              <a:rPr lang="en-US" dirty="0" smtClean="0"/>
              <a:t> generalized personality types…</a:t>
            </a:r>
          </a:p>
          <a:p>
            <a:endParaRPr lang="en-US" dirty="0"/>
          </a:p>
          <a:p>
            <a:r>
              <a:rPr lang="en-US" dirty="0" smtClean="0"/>
              <a:t>Quickly point out aspects of the diagram - abstract vs concrete thinking, introvert vs extrovert, etc.</a:t>
            </a:r>
          </a:p>
          <a:p>
            <a:endParaRPr lang="en-US" dirty="0" smtClean="0"/>
          </a:p>
          <a:p>
            <a:r>
              <a:rPr lang="en-US" dirty="0" smtClean="0"/>
              <a:t>It is important as</a:t>
            </a:r>
            <a:r>
              <a:rPr lang="en-US" baseline="0" dirty="0" smtClean="0"/>
              <a:t> you return to your jurisdictions and your courts that you recall each other’s color.  When you are in a meeting and trying to get something done and one of your team mates is making you kind of nuts; remember – they are not trying to make you nuts.  This is just their natural expression and as crazy-making as it can be.  You really need him or her to have some of those characteristics because those characteristics can add value.</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13</a:t>
            </a:fld>
            <a:endParaRPr lang="en-US"/>
          </a:p>
        </p:txBody>
      </p:sp>
    </p:spTree>
    <p:extLst>
      <p:ext uri="{BB962C8B-B14F-4D97-AF65-F5344CB8AC3E}">
        <p14:creationId xmlns:p14="http://schemas.microsoft.com/office/powerpoint/2010/main" val="2998711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0F23C8-1619-4968-8C4B-AA0B1024BDA9}" type="slidenum">
              <a:rPr lang="en-US" smtClean="0"/>
              <a:t>14</a:t>
            </a:fld>
            <a:endParaRPr lang="en-US"/>
          </a:p>
        </p:txBody>
      </p:sp>
    </p:spTree>
    <p:extLst>
      <p:ext uri="{BB962C8B-B14F-4D97-AF65-F5344CB8AC3E}">
        <p14:creationId xmlns:p14="http://schemas.microsoft.com/office/powerpoint/2010/main" val="2278383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team roles we</a:t>
            </a:r>
            <a:r>
              <a:rPr lang="en-US" baseline="0" dirty="0" smtClean="0"/>
              <a:t> are used to thinking about. In your packets, you should have received a hand out about problem solving court roles and their functions.  We will talk a little more later about these roles.</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15</a:t>
            </a:fld>
            <a:endParaRPr lang="en-US"/>
          </a:p>
        </p:txBody>
      </p:sp>
    </p:spTree>
    <p:extLst>
      <p:ext uri="{BB962C8B-B14F-4D97-AF65-F5344CB8AC3E}">
        <p14:creationId xmlns:p14="http://schemas.microsoft.com/office/powerpoint/2010/main" val="1273254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actual</a:t>
            </a:r>
            <a:r>
              <a:rPr lang="en-US" baseline="0" dirty="0" smtClean="0"/>
              <a:t> job functions there are also team functions. </a:t>
            </a:r>
            <a:r>
              <a:rPr lang="en-US" dirty="0" smtClean="0"/>
              <a:t>There are positive team functions…</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16</a:t>
            </a:fld>
            <a:endParaRPr lang="en-US"/>
          </a:p>
        </p:txBody>
      </p:sp>
    </p:spTree>
    <p:extLst>
      <p:ext uri="{BB962C8B-B14F-4D97-AF65-F5344CB8AC3E}">
        <p14:creationId xmlns:p14="http://schemas.microsoft.com/office/powerpoint/2010/main" val="2838030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negative team functions.</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17</a:t>
            </a:fld>
            <a:endParaRPr lang="en-US"/>
          </a:p>
        </p:txBody>
      </p:sp>
    </p:spTree>
    <p:extLst>
      <p:ext uri="{BB962C8B-B14F-4D97-AF65-F5344CB8AC3E}">
        <p14:creationId xmlns:p14="http://schemas.microsoft.com/office/powerpoint/2010/main" val="26165160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have different ways of dealing with conflict.</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18</a:t>
            </a:fld>
            <a:endParaRPr lang="en-US"/>
          </a:p>
        </p:txBody>
      </p:sp>
    </p:spTree>
    <p:extLst>
      <p:ext uri="{BB962C8B-B14F-4D97-AF65-F5344CB8AC3E}">
        <p14:creationId xmlns:p14="http://schemas.microsoft.com/office/powerpoint/2010/main" val="1295774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already</a:t>
            </a:r>
            <a:r>
              <a:rPr lang="en-US" baseline="0" dirty="0" smtClean="0"/>
              <a:t> talked about the fact that teams go through different stages.  When you are in Storming – there is a lot of conflict.  It is important to recognize that we have different conflict styles – my husband and I can easily escalate a conflict because he wants to shut down, be quiet and think about it and I want to hash it out until it is resolved.  It isn’t great but you can sort of deal with different styles if you recognize that is what is going on – just like with your different “color” personality preferences.  What you really may not overcome is if you engage in conflict triangles.  You know what this is.  You have no doubt done it at times but it is REALLY destructive.  This is not middle school.  You can not form opposing gangs within your team.  If this is going on, you probably need to get help.  </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19</a:t>
            </a:fld>
            <a:endParaRPr lang="en-US"/>
          </a:p>
        </p:txBody>
      </p:sp>
    </p:spTree>
    <p:extLst>
      <p:ext uri="{BB962C8B-B14F-4D97-AF65-F5344CB8AC3E}">
        <p14:creationId xmlns:p14="http://schemas.microsoft.com/office/powerpoint/2010/main" val="3318801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have the way we fight and then there is the matter of how we communicate.</a:t>
            </a:r>
          </a:p>
          <a:p>
            <a:endParaRPr lang="en-US" dirty="0"/>
          </a:p>
          <a:p>
            <a:r>
              <a:rPr lang="en-US" dirty="0" smtClean="0"/>
              <a:t>It is all a matter of perspective.</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20</a:t>
            </a:fld>
            <a:endParaRPr lang="en-US"/>
          </a:p>
        </p:txBody>
      </p:sp>
    </p:spTree>
    <p:extLst>
      <p:ext uri="{BB962C8B-B14F-4D97-AF65-F5344CB8AC3E}">
        <p14:creationId xmlns:p14="http://schemas.microsoft.com/office/powerpoint/2010/main" val="31821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a:t>
            </a:r>
          </a:p>
          <a:p>
            <a:r>
              <a:rPr lang="en-US" dirty="0" smtClean="0"/>
              <a:t>Quick</a:t>
            </a:r>
            <a:r>
              <a:rPr lang="en-US" baseline="0" dirty="0" smtClean="0"/>
              <a:t> show of hands – who watched the World Cup?  Alright, think about what you saw in those games (or any other team-based sport).  What kinds of behaviors make for effective teams?</a:t>
            </a:r>
            <a:endParaRPr lang="en-US" dirty="0" smtClean="0"/>
          </a:p>
          <a:p>
            <a:endParaRPr lang="en-US" dirty="0" smtClean="0"/>
          </a:p>
          <a:p>
            <a:r>
              <a:rPr lang="en-US" dirty="0" smtClean="0"/>
              <a:t>Ask participants to brainstorm team behavior and capture on the flip chart.</a:t>
            </a:r>
          </a:p>
          <a:p>
            <a:endParaRPr lang="en-US" dirty="0"/>
          </a:p>
          <a:p>
            <a:pPr marL="171450" indent="-171450">
              <a:buFont typeface="Arial" pitchFamily="34" charset="0"/>
              <a:buChar char="•"/>
            </a:pPr>
            <a:r>
              <a:rPr lang="en-US" dirty="0" smtClean="0"/>
              <a:t>Everyone has a specific position/role on the team – there are problems when someone doesn’t do their job or tries to do someone else’s</a:t>
            </a:r>
          </a:p>
          <a:p>
            <a:pPr marL="171450" indent="-171450">
              <a:buFont typeface="Arial" pitchFamily="34" charset="0"/>
              <a:buChar char="•"/>
            </a:pPr>
            <a:r>
              <a:rPr lang="en-US" dirty="0" smtClean="0"/>
              <a:t>Everyone has to practice and improve their own performance</a:t>
            </a:r>
          </a:p>
          <a:p>
            <a:pPr marL="171450" indent="-171450">
              <a:buFont typeface="Arial" pitchFamily="34" charset="0"/>
              <a:buChar char="•"/>
            </a:pPr>
            <a:r>
              <a:rPr lang="en-US" dirty="0" smtClean="0"/>
              <a:t>Team members have to learn how to effectively communicate</a:t>
            </a:r>
          </a:p>
          <a:p>
            <a:pPr marL="171450" indent="-171450">
              <a:buFont typeface="Arial" pitchFamily="34" charset="0"/>
              <a:buChar char="•"/>
            </a:pPr>
            <a:r>
              <a:rPr lang="en-US" dirty="0" smtClean="0"/>
              <a:t>Separately and as a team, they have to problem solve and make decisions </a:t>
            </a:r>
          </a:p>
          <a:p>
            <a:pPr marL="171450" indent="-171450">
              <a:buFont typeface="Arial" pitchFamily="34" charset="0"/>
              <a:buChar char="•"/>
            </a:pPr>
            <a:r>
              <a:rPr lang="en-US" dirty="0" smtClean="0"/>
              <a:t>They have to effectively manage conflicts when they arise</a:t>
            </a:r>
          </a:p>
          <a:p>
            <a:endParaRPr lang="en-US" dirty="0"/>
          </a:p>
          <a:p>
            <a:r>
              <a:rPr lang="en-US" dirty="0" smtClean="0"/>
              <a:t>After brainstorming – quickly flip through next two slides filling in any missing pieces</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2</a:t>
            </a:fld>
            <a:endParaRPr lang="en-US"/>
          </a:p>
        </p:txBody>
      </p:sp>
    </p:spTree>
    <p:extLst>
      <p:ext uri="{BB962C8B-B14F-4D97-AF65-F5344CB8AC3E}">
        <p14:creationId xmlns:p14="http://schemas.microsoft.com/office/powerpoint/2010/main" val="16355399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so much that goes into how we perceive the world and then how</a:t>
            </a:r>
            <a:r>
              <a:rPr lang="en-US" baseline="0" dirty="0" smtClean="0"/>
              <a:t> we go about describing it and interacting within it.</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21</a:t>
            </a:fld>
            <a:endParaRPr lang="en-US"/>
          </a:p>
        </p:txBody>
      </p:sp>
    </p:spTree>
    <p:extLst>
      <p:ext uri="{BB962C8B-B14F-4D97-AF65-F5344CB8AC3E}">
        <p14:creationId xmlns:p14="http://schemas.microsoft.com/office/powerpoint/2010/main" val="2844492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blues can help</a:t>
            </a:r>
            <a:r>
              <a:rPr lang="en-US" baseline="0" dirty="0" smtClean="0"/>
              <a:t> you with this stuff.  They want to help you with this stuff.  They feel really bad when team members are fighting.  They really want everyone to communicate effectively.  Your treatment providers are actually trained in this stuff.  Use your team members!!  Strive to improve your team’s performance through improved communication and problem solving amongst the team members.  This is just as important as making sure you are accessing high-quality treatment.  </a:t>
            </a:r>
          </a:p>
          <a:p>
            <a:endParaRPr lang="en-US" baseline="0" dirty="0" smtClean="0"/>
          </a:p>
          <a:p>
            <a:r>
              <a:rPr lang="en-US" baseline="0" dirty="0" smtClean="0"/>
              <a:t>When your team is not communicating and performing well – the participants know it and the court operations and outcomes suffer.  </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22</a:t>
            </a:fld>
            <a:endParaRPr lang="en-US"/>
          </a:p>
        </p:txBody>
      </p:sp>
    </p:spTree>
    <p:extLst>
      <p:ext uri="{BB962C8B-B14F-4D97-AF65-F5344CB8AC3E}">
        <p14:creationId xmlns:p14="http://schemas.microsoft.com/office/powerpoint/2010/main" val="3779667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 how you can use structures </a:t>
            </a:r>
          </a:p>
          <a:p>
            <a:pPr marL="171450" indent="-171450">
              <a:buFont typeface="Arial" pitchFamily="34" charset="0"/>
              <a:buChar char="•"/>
            </a:pPr>
            <a:r>
              <a:rPr lang="en-US" dirty="0" smtClean="0"/>
              <a:t>like a pre-court staffing script </a:t>
            </a:r>
          </a:p>
          <a:p>
            <a:pPr marL="171450" indent="-171450">
              <a:buFont typeface="Arial" pitchFamily="34" charset="0"/>
              <a:buChar char="•"/>
            </a:pPr>
            <a:r>
              <a:rPr lang="en-US" dirty="0"/>
              <a:t>t</a:t>
            </a:r>
            <a:r>
              <a:rPr lang="en-US" dirty="0" smtClean="0"/>
              <a:t>imer to ensure everyone has a chance to speak uninterrupted</a:t>
            </a:r>
          </a:p>
          <a:p>
            <a:pPr marL="171450" indent="-171450">
              <a:buFont typeface="Arial" pitchFamily="34" charset="0"/>
              <a:buChar char="•"/>
            </a:pPr>
            <a:r>
              <a:rPr lang="en-US" dirty="0" smtClean="0"/>
              <a:t>Consider how you disagree</a:t>
            </a:r>
          </a:p>
          <a:p>
            <a:pPr marL="171450" indent="-171450">
              <a:buFont typeface="Arial" pitchFamily="34" charset="0"/>
              <a:buChar char="•"/>
            </a:pPr>
            <a:r>
              <a:rPr lang="en-US" dirty="0" smtClean="0"/>
              <a:t>And how your team works toward consensus</a:t>
            </a:r>
          </a:p>
          <a:p>
            <a:pPr marL="171450" indent="-171450">
              <a:buFont typeface="Arial" pitchFamily="34" charset="0"/>
              <a:buChar char="•"/>
            </a:pPr>
            <a:endParaRPr lang="en-US" dirty="0"/>
          </a:p>
          <a:p>
            <a:pPr marL="171450" indent="-171450">
              <a:buFont typeface="Arial" pitchFamily="34" charset="0"/>
              <a:buChar char="•"/>
            </a:pPr>
            <a:r>
              <a:rPr lang="en-US" dirty="0" smtClean="0"/>
              <a:t>Are there certain policies that are </a:t>
            </a:r>
            <a:r>
              <a:rPr lang="en-US" u="sng" dirty="0" smtClean="0"/>
              <a:t>always</a:t>
            </a:r>
            <a:r>
              <a:rPr lang="en-US" dirty="0" smtClean="0"/>
              <a:t> tripping up your team process? – discuss it and decide how you will manage these in the future at a monthly team meeting or staff retreat (instead of during your weekly staffing)</a:t>
            </a:r>
          </a:p>
          <a:p>
            <a:endParaRPr lang="en-US" dirty="0" smtClean="0"/>
          </a:p>
          <a:p>
            <a:pPr marL="171450" indent="-171450">
              <a:buFont typeface="Arial" pitchFamily="34" charset="0"/>
              <a:buChar char="•"/>
            </a:pPr>
            <a:r>
              <a:rPr lang="en-US" dirty="0" smtClean="0"/>
              <a:t>Are there other ways that your team works to ensure all team members are </a:t>
            </a:r>
            <a:r>
              <a:rPr lang="en-US" i="1" dirty="0" smtClean="0"/>
              <a:t>heard</a:t>
            </a:r>
            <a:r>
              <a:rPr lang="en-US" dirty="0" smtClean="0"/>
              <a:t>?</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23</a:t>
            </a:fld>
            <a:endParaRPr lang="en-US"/>
          </a:p>
        </p:txBody>
      </p:sp>
    </p:spTree>
    <p:extLst>
      <p:ext uri="{BB962C8B-B14F-4D97-AF65-F5344CB8AC3E}">
        <p14:creationId xmlns:p14="http://schemas.microsoft.com/office/powerpoint/2010/main" val="35708377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often are these behaviors manifested during your staffing?  How are they being addressed?  Again, can you put structure into your process to better protect free and constructive sharing of ideas?</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24</a:t>
            </a:fld>
            <a:endParaRPr lang="en-US"/>
          </a:p>
        </p:txBody>
      </p:sp>
    </p:spTree>
    <p:extLst>
      <p:ext uri="{BB962C8B-B14F-4D97-AF65-F5344CB8AC3E}">
        <p14:creationId xmlns:p14="http://schemas.microsoft.com/office/powerpoint/2010/main" val="35858156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Got any of this?</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25</a:t>
            </a:fld>
            <a:endParaRPr lang="en-US"/>
          </a:p>
        </p:txBody>
      </p:sp>
    </p:spTree>
    <p:extLst>
      <p:ext uri="{BB962C8B-B14F-4D97-AF65-F5344CB8AC3E}">
        <p14:creationId xmlns:p14="http://schemas.microsoft.com/office/powerpoint/2010/main" val="13327934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83380"/>
            <a:ext cx="5486400" cy="4183380"/>
          </a:xfrm>
        </p:spPr>
        <p:txBody>
          <a:bodyPr/>
          <a:lstStyle/>
          <a:p>
            <a:r>
              <a:rPr lang="en-US" dirty="0" smtClean="0"/>
              <a:t>There</a:t>
            </a:r>
            <a:r>
              <a:rPr lang="en-US" baseline="0" dirty="0" smtClean="0"/>
              <a:t> are also some problems with how team members are selected to be part of the team.  There are jobs on the team that have to get done – judge, defense attorney, treatment provider – but which judge, defense attorney or treatment provider placed on the team makes a difference.  We can learn to understand and even laugh about our different styles but there are some aspects of team member selection that can be very detrimental to team function.  Not everyone is right for a problem-solving court.  </a:t>
            </a:r>
          </a:p>
          <a:p>
            <a:endParaRPr lang="en-US" baseline="0" dirty="0" smtClean="0"/>
          </a:p>
          <a:p>
            <a:r>
              <a:rPr lang="en-US" dirty="0" err="1" smtClean="0"/>
              <a:t>lAs</a:t>
            </a:r>
            <a:r>
              <a:rPr lang="en-US" baseline="0" dirty="0" smtClean="0"/>
              <a:t> North Carolina’s Treatment Court Manager, I wanted to know how we could improve the functioning of our treatment court teams across the state</a:t>
            </a:r>
            <a:r>
              <a:rPr lang="en-US" dirty="0" smtClean="0"/>
              <a:t> so </a:t>
            </a:r>
            <a:r>
              <a:rPr lang="en-US" baseline="0" dirty="0" smtClean="0"/>
              <a:t>I surveyed all team members on all 46 operational treatment court teams.  We learned a lot.  </a:t>
            </a:r>
          </a:p>
          <a:p>
            <a:pPr marL="285750" indent="-285750">
              <a:buFont typeface="Arial" pitchFamily="34" charset="0"/>
              <a:buChar char="•"/>
            </a:pPr>
            <a:r>
              <a:rPr lang="en-US" baseline="0" dirty="0" smtClean="0"/>
              <a:t>We learned that being told or “</a:t>
            </a:r>
            <a:r>
              <a:rPr lang="en-US" baseline="0" dirty="0" err="1" smtClean="0"/>
              <a:t>volun</a:t>
            </a:r>
            <a:r>
              <a:rPr lang="en-US" baseline="0" dirty="0" smtClean="0"/>
              <a:t>-told” to participate on a treatment court team happened a lot. </a:t>
            </a:r>
          </a:p>
          <a:p>
            <a:pPr marL="0" indent="0">
              <a:buFont typeface="Arial" pitchFamily="34" charset="0"/>
              <a:buNone/>
            </a:pPr>
            <a:r>
              <a:rPr lang="en-US" baseline="0" dirty="0" smtClean="0"/>
              <a:t>COULD USE RESPONDER HERE TO DETERMINE HOW MANY PEOPLE WERE TOLD OR VOLUN-TOLD TO JOIN THE TEAM</a:t>
            </a:r>
          </a:p>
          <a:p>
            <a:pPr marL="0" indent="0">
              <a:buFont typeface="Arial" pitchFamily="34" charset="0"/>
              <a:buNone/>
            </a:pPr>
            <a:endParaRPr lang="en-US" baseline="0" dirty="0" smtClean="0"/>
          </a:p>
          <a:p>
            <a:pPr marL="171450" indent="285750">
              <a:buFont typeface="Arial" pitchFamily="34" charset="0"/>
              <a:buChar char="•"/>
            </a:pPr>
            <a:r>
              <a:rPr lang="en-US" dirty="0" smtClean="0"/>
              <a:t>65% of respondents volunteered or requested to be part of the team</a:t>
            </a:r>
          </a:p>
          <a:p>
            <a:pPr marL="171450" indent="285750">
              <a:buFont typeface="Arial" pitchFamily="34" charset="0"/>
              <a:buChar char="•"/>
            </a:pPr>
            <a:r>
              <a:rPr lang="en-US" dirty="0" smtClean="0"/>
              <a:t>Of the 35% who were “assigned” to the treatment court team…</a:t>
            </a:r>
          </a:p>
          <a:p>
            <a:pPr marL="742950" lvl="1" indent="-285750">
              <a:buFont typeface="Arial" pitchFamily="34" charset="0"/>
              <a:buChar char="•"/>
            </a:pPr>
            <a:r>
              <a:rPr lang="en-US" dirty="0" smtClean="0"/>
              <a:t>Only 16% indicated that they were “excited to be part of the team once they learned their role and the DTC process.”</a:t>
            </a:r>
          </a:p>
          <a:p>
            <a:pPr marL="742950" lvl="1" indent="-285750">
              <a:buFont typeface="Arial" pitchFamily="34" charset="0"/>
              <a:buChar char="•"/>
            </a:pPr>
            <a:r>
              <a:rPr lang="en-US" dirty="0" smtClean="0"/>
              <a:t>84% of those “assigned” did not want to be part of the team. </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We learned that if you do not want to be on the team you become a significant liability to the health and functioning of the entire team and actually impact court outcomes. </a:t>
            </a:r>
            <a:r>
              <a:rPr lang="en-US" sz="1200" b="0" baseline="0" dirty="0" smtClean="0"/>
              <a:t> Think about the Key Components of a treatment court and how hard this can be for some professionals to embrace - </a:t>
            </a:r>
            <a:r>
              <a:rPr lang="en-US" sz="1200" b="0" dirty="0" smtClean="0"/>
              <a:t>non-adversarial, team decision-making, 4 incentives for every 1 sanction, etc.</a:t>
            </a:r>
            <a:endParaRPr lang="en-US" baseline="0" dirty="0" smtClean="0"/>
          </a:p>
          <a:p>
            <a:pPr marL="171450" indent="-171450">
              <a:buFont typeface="Arial" pitchFamily="34" charset="0"/>
              <a:buChar char="•"/>
            </a:pPr>
            <a:r>
              <a:rPr lang="en-US" baseline="0" dirty="0" smtClean="0"/>
              <a:t>We learned that certain court positions (often the ADA) were </a:t>
            </a:r>
            <a:r>
              <a:rPr lang="en-US" u="sng" baseline="0" dirty="0" smtClean="0"/>
              <a:t>always</a:t>
            </a:r>
            <a:r>
              <a:rPr lang="en-US" u="none" baseline="0" dirty="0" smtClean="0"/>
              <a:t> turning over and that the turnover rate impacted team function by constantly forcing it into a new cycle of “Form, Storm, Norm, Perform.”  The problem is that if this happens often enough, it will actually impact the outcomes of the court.  </a:t>
            </a:r>
          </a:p>
          <a:p>
            <a:pPr marL="0" indent="0">
              <a:buFont typeface="Arial" pitchFamily="34" charset="0"/>
              <a:buNone/>
            </a:pPr>
            <a:r>
              <a:rPr lang="en-US" u="none" baseline="0" dirty="0" smtClean="0"/>
              <a:t>Think about what happens when a new team member joins and the whole team process halts while you bring that person up-to-speed on how you make decisions, a historical perspective on why you do things the way you do, and even how to deal with that one super cranky team member that all the rest of you have learned to effectively manage.</a:t>
            </a:r>
            <a:endParaRPr lang="en-US" dirty="0"/>
          </a:p>
        </p:txBody>
      </p:sp>
      <p:sp>
        <p:nvSpPr>
          <p:cNvPr id="4" name="Slide Number Placeholder 3"/>
          <p:cNvSpPr>
            <a:spLocks noGrp="1"/>
          </p:cNvSpPr>
          <p:nvPr>
            <p:ph type="sldNum" sz="quarter" idx="10"/>
          </p:nvPr>
        </p:nvSpPr>
        <p:spPr/>
        <p:txBody>
          <a:bodyPr/>
          <a:lstStyle/>
          <a:p>
            <a:fld id="{A7E0E543-DBDE-4CC9-B206-604CBFC58EAC}" type="slidenum">
              <a:rPr lang="en-US" smtClean="0"/>
              <a:t>26</a:t>
            </a:fld>
            <a:endParaRPr lang="en-US"/>
          </a:p>
        </p:txBody>
      </p:sp>
    </p:spTree>
    <p:extLst>
      <p:ext uri="{BB962C8B-B14F-4D97-AF65-F5344CB8AC3E}">
        <p14:creationId xmlns:p14="http://schemas.microsoft.com/office/powerpoint/2010/main" val="5867168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Although</a:t>
            </a:r>
            <a:r>
              <a:rPr lang="en-US" sz="1200" b="0" baseline="0" dirty="0" smtClean="0"/>
              <a:t> this happens most often when a new team member joins an existing team, insufficient training on the Key Components of a Treatment Court lead to missteps in managing the offender’s case, misunderstandings among the team members, and provide an opening for the offender to split the team.</a:t>
            </a:r>
          </a:p>
          <a:p>
            <a:pPr marR="0" algn="l" defTabSz="914400" rtl="0" eaLnBrk="1" fontAlgn="auto" latinLnBrk="0" hangingPunct="1">
              <a:lnSpc>
                <a:spcPct val="100000"/>
              </a:lnSpc>
              <a:spcBef>
                <a:spcPts val="0"/>
              </a:spcBef>
              <a:spcAft>
                <a:spcPts val="0"/>
              </a:spcAft>
              <a:buClrTx/>
              <a:buSzTx/>
              <a:tabLst/>
              <a:defRPr/>
            </a:pP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Team members are given insufficient time by their agencies to perform the expected Treatment Court responsibilities.  This is a common complaint</a:t>
            </a:r>
            <a:r>
              <a:rPr lang="en-US" sz="1200" b="0" baseline="0" dirty="0" smtClean="0"/>
              <a:t> and can cause team members to not provide the level of timely information sharing expected by team members or to skip team meetings, pre-court </a:t>
            </a:r>
            <a:r>
              <a:rPr lang="en-US" sz="1200" b="0" baseline="0" dirty="0" err="1" smtClean="0"/>
              <a:t>staffings</a:t>
            </a:r>
            <a:r>
              <a:rPr lang="en-US" sz="1200" b="0" baseline="0" dirty="0" smtClean="0"/>
              <a:t> or court.  </a:t>
            </a:r>
            <a:r>
              <a:rPr lang="en-US" sz="1200" b="0" dirty="0" smtClean="0"/>
              <a:t>The flip side of this complaint</a:t>
            </a:r>
            <a:r>
              <a:rPr lang="en-US" sz="1200" b="0" baseline="0" dirty="0" smtClean="0"/>
              <a:t> are jealousies about “special privileges” such as reduced case loads and additional training and travel that some treatment court team members receive singling them out at their home agencies.</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A7E0E543-DBDE-4CC9-B206-604CBFC58EAC}" type="slidenum">
              <a:rPr lang="en-US" smtClean="0"/>
              <a:t>27</a:t>
            </a:fld>
            <a:endParaRPr lang="en-US"/>
          </a:p>
        </p:txBody>
      </p:sp>
    </p:spTree>
    <p:extLst>
      <p:ext uri="{BB962C8B-B14F-4D97-AF65-F5344CB8AC3E}">
        <p14:creationId xmlns:p14="http://schemas.microsoft.com/office/powerpoint/2010/main" val="25568840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worked through some of these same types of questions with team members in NC, we developed the following recommendations…</a:t>
            </a:r>
            <a:endParaRPr lang="en-US" dirty="0"/>
          </a:p>
        </p:txBody>
      </p:sp>
      <p:sp>
        <p:nvSpPr>
          <p:cNvPr id="4" name="Slide Number Placeholder 3"/>
          <p:cNvSpPr>
            <a:spLocks noGrp="1"/>
          </p:cNvSpPr>
          <p:nvPr>
            <p:ph type="sldNum" sz="quarter" idx="10"/>
          </p:nvPr>
        </p:nvSpPr>
        <p:spPr/>
        <p:txBody>
          <a:bodyPr/>
          <a:lstStyle/>
          <a:p>
            <a:fld id="{A7E0E543-DBDE-4CC9-B206-604CBFC58EAC}" type="slidenum">
              <a:rPr lang="en-US" smtClean="0"/>
              <a:t>28</a:t>
            </a:fld>
            <a:endParaRPr lang="en-US"/>
          </a:p>
        </p:txBody>
      </p:sp>
    </p:spTree>
    <p:extLst>
      <p:ext uri="{BB962C8B-B14F-4D97-AF65-F5344CB8AC3E}">
        <p14:creationId xmlns:p14="http://schemas.microsoft.com/office/powerpoint/2010/main" val="19253176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A little work ahead of time can really reduce the likelihood of getting the wrong team members assigned to the court.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A pretty straightforward one that is often missed is simply educating the “boss” at a particular agency about the characteristics desired in a DWI TC team member, expectations about how the court operates and a solid understanding of the time commitment involved in working on the court.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Just as many courts encourage or require potential treatment court participants to observe a court session, encouraging or requiring potential team members to observe a pre-court staffing and court hearing can help lay the groundwork for finding the “right” team member.</a:t>
            </a:r>
            <a:endParaRPr lang="en-US"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Committee members recommended p</a:t>
            </a:r>
            <a:r>
              <a:rPr lang="en-US" sz="1200" b="0" dirty="0" smtClean="0"/>
              <a:t>roviding an “opt out” to new team members who find they are not a good fit.</a:t>
            </a:r>
          </a:p>
          <a:p>
            <a:endParaRPr lang="en-US" dirty="0"/>
          </a:p>
        </p:txBody>
      </p:sp>
      <p:sp>
        <p:nvSpPr>
          <p:cNvPr id="4" name="Slide Number Placeholder 3"/>
          <p:cNvSpPr>
            <a:spLocks noGrp="1"/>
          </p:cNvSpPr>
          <p:nvPr>
            <p:ph type="sldNum" sz="quarter" idx="10"/>
          </p:nvPr>
        </p:nvSpPr>
        <p:spPr/>
        <p:txBody>
          <a:bodyPr/>
          <a:lstStyle/>
          <a:p>
            <a:fld id="{A7E0E543-DBDE-4CC9-B206-604CBFC58EAC}" type="slidenum">
              <a:rPr lang="en-US" smtClean="0"/>
              <a:t>29</a:t>
            </a:fld>
            <a:endParaRPr lang="en-US"/>
          </a:p>
        </p:txBody>
      </p:sp>
    </p:spTree>
    <p:extLst>
      <p:ext uri="{BB962C8B-B14F-4D97-AF65-F5344CB8AC3E}">
        <p14:creationId xmlns:p14="http://schemas.microsoft.com/office/powerpoint/2010/main" val="1438022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Once someone joins the team, it is critical that they are fully educated and trained in how to perform their role on the team.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Again, simple but powerful – Create a checklist of “required reading” for each team member and then make sure they get it.  This would include the team’s </a:t>
            </a:r>
            <a:r>
              <a:rPr lang="en-US" sz="1200" b="0" u="sng" dirty="0" smtClean="0"/>
              <a:t>updated</a:t>
            </a:r>
            <a:r>
              <a:rPr lang="en-US" sz="1200" b="0" dirty="0" smtClean="0"/>
              <a:t> Policies and Procedure Manual, Participant Manual, and other key reading such as </a:t>
            </a:r>
            <a:r>
              <a:rPr lang="en-US" sz="1200" b="0" i="1" dirty="0" smtClean="0"/>
              <a:t>Critical Issues for Defense Attorneys in Drug Courts</a:t>
            </a:r>
            <a:r>
              <a:rPr lang="en-US" sz="1200" b="0" dirty="0" smtClean="0"/>
              <a:t> (if s/he is a defense attorney), etc.</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do team members need to know?  Ask them to talk with each team member to learn the answers to the questions you just answered – role, challenges, etc.  </a:t>
            </a:r>
            <a:endParaRPr lang="en-US" sz="1200" b="0" dirty="0" smtClean="0"/>
          </a:p>
          <a:p>
            <a:endParaRPr lang="en-US" dirty="0" smtClean="0"/>
          </a:p>
          <a:p>
            <a:r>
              <a:rPr lang="en-US" dirty="0" smtClean="0"/>
              <a:t>Consider drafting a Participation Agreement (not unlike what our participants sign) that details expectations for DWI TC participation.  This is frequently accomplished by having a team MOU that outlines details about functions, timely sharing of information, pre-court hearing and court participation, participation in other meetings and trainings, etc.</a:t>
            </a:r>
          </a:p>
          <a:p>
            <a:endParaRPr lang="en-US" dirty="0"/>
          </a:p>
          <a:p>
            <a:r>
              <a:rPr lang="en-US" dirty="0" smtClean="0"/>
              <a:t>Identify mentors within the team (related to team function) and outside the team (related to role function) to support the successful integration of new team members.</a:t>
            </a:r>
            <a:endParaRPr lang="en-US" dirty="0"/>
          </a:p>
        </p:txBody>
      </p:sp>
      <p:sp>
        <p:nvSpPr>
          <p:cNvPr id="4" name="Slide Number Placeholder 3"/>
          <p:cNvSpPr>
            <a:spLocks noGrp="1"/>
          </p:cNvSpPr>
          <p:nvPr>
            <p:ph type="sldNum" sz="quarter" idx="10"/>
          </p:nvPr>
        </p:nvSpPr>
        <p:spPr/>
        <p:txBody>
          <a:bodyPr/>
          <a:lstStyle/>
          <a:p>
            <a:fld id="{A7E0E543-DBDE-4CC9-B206-604CBFC58EAC}" type="slidenum">
              <a:rPr lang="en-US" smtClean="0"/>
              <a:t>30</a:t>
            </a:fld>
            <a:endParaRPr lang="en-US"/>
          </a:p>
        </p:txBody>
      </p:sp>
    </p:spTree>
    <p:extLst>
      <p:ext uri="{BB962C8B-B14F-4D97-AF65-F5344CB8AC3E}">
        <p14:creationId xmlns:p14="http://schemas.microsoft.com/office/powerpoint/2010/main" val="1438022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0F23C8-1619-4968-8C4B-AA0B1024BDA9}" type="slidenum">
              <a:rPr lang="en-US" smtClean="0"/>
              <a:t>4</a:t>
            </a:fld>
            <a:endParaRPr lang="en-US"/>
          </a:p>
        </p:txBody>
      </p:sp>
    </p:spTree>
    <p:extLst>
      <p:ext uri="{BB962C8B-B14F-4D97-AF65-F5344CB8AC3E}">
        <p14:creationId xmlns:p14="http://schemas.microsoft.com/office/powerpoint/2010/main" val="3267305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Ensure people are trained to perform their job functions, the roles and boundaries of others on the team, and are kept up-to-date on the latest research related to the Treatment Court field. Treatment Courts continue</a:t>
            </a:r>
            <a:r>
              <a:rPr lang="en-US" baseline="0" dirty="0" smtClean="0"/>
              <a:t> to be actively </a:t>
            </a:r>
            <a:r>
              <a:rPr lang="en-US" dirty="0" smtClean="0"/>
              <a:t>researched – keeping an eye out for new research is critical.  </a:t>
            </a:r>
          </a:p>
          <a:p>
            <a:pPr marL="0" indent="0">
              <a:buFont typeface="Arial" pitchFamily="34" charset="0"/>
              <a:buNone/>
            </a:pPr>
            <a:endParaRPr lang="en-US" dirty="0" smtClean="0"/>
          </a:p>
          <a:p>
            <a:pPr marL="171450" indent="-171450">
              <a:buFont typeface="Arial" pitchFamily="34" charset="0"/>
              <a:buChar char="•"/>
            </a:pPr>
            <a:r>
              <a:rPr lang="en-US" dirty="0" smtClean="0"/>
              <a:t>Nationally, we are only just beginning to “unpack” the research behind the 10 Key Components.  This includes things like understanding the importance of having </a:t>
            </a:r>
            <a:r>
              <a:rPr lang="en-US" u="sng" dirty="0" smtClean="0"/>
              <a:t>all</a:t>
            </a:r>
            <a:r>
              <a:rPr lang="en-US" dirty="0" smtClean="0"/>
              <a:t> treatment court team members actively participating throughout the process and even how long team members should serve on the team.  Judges should serve a minimum of two years but may need a break after five.</a:t>
            </a:r>
          </a:p>
          <a:p>
            <a:endParaRPr lang="en-US" dirty="0" smtClean="0"/>
          </a:p>
          <a:p>
            <a:pPr marL="171450" indent="-171450">
              <a:buFont typeface="Arial" pitchFamily="34" charset="0"/>
              <a:buChar char="•"/>
            </a:pPr>
            <a:r>
              <a:rPr lang="en-US" dirty="0" smtClean="0"/>
              <a:t>Having a trained back-up for every team member is pretty simple and just makes good sense.  You shouldn’t change the court schedule so the judge or coordinator can go on vacation – a back up should  step in.  Likewise, what will you do if someone changes jobs, doesn’t get elected, or better yet, wins the lottery?</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A7E0E543-DBDE-4CC9-B206-604CBFC58EAC}" type="slidenum">
              <a:rPr lang="en-US" smtClean="0"/>
              <a:t>31</a:t>
            </a:fld>
            <a:endParaRPr lang="en-US"/>
          </a:p>
        </p:txBody>
      </p:sp>
    </p:spTree>
    <p:extLst>
      <p:ext uri="{BB962C8B-B14F-4D97-AF65-F5344CB8AC3E}">
        <p14:creationId xmlns:p14="http://schemas.microsoft.com/office/powerpoint/2010/main" val="125616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favorite “</a:t>
            </a:r>
            <a:r>
              <a:rPr lang="en-US" dirty="0" err="1" smtClean="0"/>
              <a:t>demotivational</a:t>
            </a:r>
            <a:r>
              <a:rPr lang="en-US" dirty="0" smtClean="0"/>
              <a:t>” poster for treatment court teams.  The work you do is so important</a:t>
            </a:r>
            <a:r>
              <a:rPr lang="en-US" baseline="0" dirty="0" smtClean="0"/>
              <a:t> to so many people – the participants, their family, friends and community.  Getting your teamwork right – really matters.</a:t>
            </a:r>
          </a:p>
          <a:p>
            <a:endParaRPr lang="en-US" baseline="0" dirty="0" smtClean="0"/>
          </a:p>
          <a:p>
            <a:r>
              <a:rPr lang="en-US" baseline="0" dirty="0" smtClean="0"/>
              <a:t>Thanks very much for your time and attention and THANK YOU for the work you do!</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32</a:t>
            </a:fld>
            <a:endParaRPr lang="en-US"/>
          </a:p>
        </p:txBody>
      </p:sp>
    </p:spTree>
    <p:extLst>
      <p:ext uri="{BB962C8B-B14F-4D97-AF65-F5344CB8AC3E}">
        <p14:creationId xmlns:p14="http://schemas.microsoft.com/office/powerpoint/2010/main" val="356403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drug court team is exactly</a:t>
            </a:r>
            <a:r>
              <a:rPr lang="en-US" baseline="0" dirty="0" smtClean="0"/>
              <a:t> that – you are a team – and just as the world cup teams needed to communicate, practice, problem solve and </a:t>
            </a:r>
            <a:r>
              <a:rPr lang="en-US" u="sng" baseline="0" dirty="0" smtClean="0"/>
              <a:t>do their own job (or play their position)</a:t>
            </a:r>
            <a:r>
              <a:rPr lang="en-US" u="none" baseline="0" dirty="0" smtClean="0"/>
              <a:t>; you and your drug court team members have to act and work like a team.  </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5</a:t>
            </a:fld>
            <a:endParaRPr lang="en-US"/>
          </a:p>
        </p:txBody>
      </p:sp>
    </p:spTree>
    <p:extLst>
      <p:ext uri="{BB962C8B-B14F-4D97-AF65-F5344CB8AC3E}">
        <p14:creationId xmlns:p14="http://schemas.microsoft.com/office/powerpoint/2010/main" val="3981203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 you do that? To survive as a team, you will have to:</a:t>
            </a:r>
          </a:p>
          <a:p>
            <a:pPr marL="171450" indent="-171450">
              <a:buFont typeface="Arial" pitchFamily="34" charset="0"/>
              <a:buChar char="•"/>
              <a:defRPr/>
            </a:pPr>
            <a:r>
              <a:rPr lang="en-US" dirty="0"/>
              <a:t>Establish a common purpose</a:t>
            </a:r>
          </a:p>
          <a:p>
            <a:pPr marL="171450" indent="-171450">
              <a:buFont typeface="Arial" pitchFamily="34" charset="0"/>
              <a:buChar char="•"/>
              <a:defRPr/>
            </a:pPr>
            <a:r>
              <a:rPr lang="en-US" dirty="0"/>
              <a:t>Assess team strengths and weaknesses</a:t>
            </a:r>
          </a:p>
          <a:p>
            <a:pPr marL="171450" indent="-171450">
              <a:buFont typeface="Arial" pitchFamily="34" charset="0"/>
              <a:buChar char="•"/>
              <a:defRPr/>
            </a:pPr>
            <a:r>
              <a:rPr lang="en-US" dirty="0"/>
              <a:t>Develop specific individual goals</a:t>
            </a:r>
          </a:p>
          <a:p>
            <a:pPr marL="171450" indent="-171450">
              <a:buFont typeface="Arial" pitchFamily="34" charset="0"/>
              <a:buChar char="•"/>
              <a:defRPr/>
            </a:pPr>
            <a:r>
              <a:rPr lang="en-US" dirty="0"/>
              <a:t>Obtain agreement on common approach</a:t>
            </a:r>
          </a:p>
          <a:p>
            <a:pPr marL="171450" indent="-171450">
              <a:buFont typeface="Arial" pitchFamily="34" charset="0"/>
              <a:buChar char="•"/>
              <a:defRPr/>
            </a:pPr>
            <a:r>
              <a:rPr lang="en-US" dirty="0"/>
              <a:t>Encourage acceptance of accountability for both individual and team performance</a:t>
            </a:r>
          </a:p>
          <a:p>
            <a:pPr marL="171450" indent="-171450">
              <a:buFont typeface="Arial" pitchFamily="34" charset="0"/>
              <a:buChar char="•"/>
              <a:defRPr/>
            </a:pPr>
            <a:r>
              <a:rPr lang="en-US" dirty="0"/>
              <a:t>Build mutual trust among members</a:t>
            </a:r>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6</a:t>
            </a:fld>
            <a:endParaRPr lang="en-US"/>
          </a:p>
        </p:txBody>
      </p:sp>
    </p:spTree>
    <p:extLst>
      <p:ext uri="{BB962C8B-B14F-4D97-AF65-F5344CB8AC3E}">
        <p14:creationId xmlns:p14="http://schemas.microsoft.com/office/powerpoint/2010/main" val="4022942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teams go through a series of stages:</a:t>
            </a:r>
          </a:p>
          <a:p>
            <a:endParaRPr lang="en-US" dirty="0"/>
          </a:p>
          <a:p>
            <a:r>
              <a:rPr lang="en-US" dirty="0" smtClean="0"/>
              <a:t>Forming – You are just getting to know each other.  People are usually on their best behavior and may not tell you what they really think or reveal some of their “less presentable” character traits.</a:t>
            </a:r>
          </a:p>
          <a:p>
            <a:endParaRPr lang="en-US" dirty="0"/>
          </a:p>
          <a:p>
            <a:r>
              <a:rPr lang="en-US" dirty="0" smtClean="0"/>
              <a:t>Storming – Eventually, people start really engaging and reveal what they really think and who they really are.  This can be tough!  Teams have to work through this difficult stage – figure out </a:t>
            </a:r>
            <a:r>
              <a:rPr lang="en-US" u="sng" dirty="0" smtClean="0"/>
              <a:t> how</a:t>
            </a:r>
            <a:r>
              <a:rPr lang="en-US" dirty="0" smtClean="0"/>
              <a:t> to work together effectively to…</a:t>
            </a:r>
          </a:p>
          <a:p>
            <a:endParaRPr lang="en-US" dirty="0"/>
          </a:p>
          <a:p>
            <a:r>
              <a:rPr lang="en-US" dirty="0" smtClean="0"/>
              <a:t>Norming – Begin really working together.</a:t>
            </a:r>
          </a:p>
          <a:p>
            <a:endParaRPr lang="en-US" dirty="0"/>
          </a:p>
          <a:p>
            <a:r>
              <a:rPr lang="en-US" dirty="0" smtClean="0"/>
              <a:t>Performing – Eventually, we grow into our roles, we really understand the population we are working with and we learn how to get the best out of our fellow team members.  This is when the team moves into Performing.  This is where you are able to effectively discuss and decide “behavior responses” that will actually improve participant behavior.  This is where the Treatment Court team needs to function.  </a:t>
            </a:r>
          </a:p>
          <a:p>
            <a:endParaRPr lang="en-US" dirty="0"/>
          </a:p>
          <a:p>
            <a:r>
              <a:rPr lang="en-US" dirty="0" smtClean="0"/>
              <a:t>Here</a:t>
            </a:r>
            <a:r>
              <a:rPr lang="en-US" baseline="0" dirty="0" smtClean="0"/>
              <a:t> is the thing though, every time a new person joins the team.  You have a new team and you have to start this all over again.  There are some things you can do to help lessen the learning curve though.</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7</a:t>
            </a:fld>
            <a:endParaRPr lang="en-US"/>
          </a:p>
        </p:txBody>
      </p:sp>
    </p:spTree>
    <p:extLst>
      <p:ext uri="{BB962C8B-B14F-4D97-AF65-F5344CB8AC3E}">
        <p14:creationId xmlns:p14="http://schemas.microsoft.com/office/powerpoint/2010/main" val="116243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a:t>
            </a:r>
            <a:r>
              <a:rPr lang="en-US" baseline="0" dirty="0" smtClean="0"/>
              <a:t> thing you can do to reduce the learning curve is to know yourself. </a:t>
            </a:r>
            <a:r>
              <a:rPr lang="en-US" dirty="0" smtClean="0"/>
              <a:t>Teams are composed of individuals. (quick review of slide) </a:t>
            </a:r>
          </a:p>
          <a:p>
            <a:endParaRPr lang="en-US" dirty="0" smtClean="0"/>
          </a:p>
          <a:p>
            <a:r>
              <a:rPr lang="en-US" dirty="0" smtClean="0"/>
              <a:t>At lunch today, you were asked to complete a brief</a:t>
            </a:r>
            <a:r>
              <a:rPr lang="en-US" baseline="0" dirty="0" smtClean="0"/>
              <a:t> assessment resulting in assignment of a particular color.  Everybody good? Did everybody get that done?  If not, you are going to want to get that done.  You should have placed a small colored dot on your name tag.  Take a quick look around your team mates.  Do you see team mates who are your same color?  Think about it.  Have you always sort of jived with that person? Do you see other colors amongst your team mates? Maybe always kind of wondered why she or he is the way they are?  Ah hah! You are about to learn!</a:t>
            </a:r>
          </a:p>
          <a:p>
            <a:endParaRPr lang="en-US" baseline="0" dirty="0" smtClean="0"/>
          </a:p>
          <a:p>
            <a:r>
              <a:rPr lang="en-US" baseline="0" dirty="0" smtClean="0"/>
              <a:t>Alright, first all my Blues – Raise your hand if you are a blue.  Look around.  How many blues are in the room?</a:t>
            </a:r>
            <a:endParaRPr lang="en-US" dirty="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8</a:t>
            </a:fld>
            <a:endParaRPr lang="en-US"/>
          </a:p>
        </p:txBody>
      </p:sp>
    </p:spTree>
    <p:extLst>
      <p:ext uri="{BB962C8B-B14F-4D97-AF65-F5344CB8AC3E}">
        <p14:creationId xmlns:p14="http://schemas.microsoft.com/office/powerpoint/2010/main" val="4215675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Blues.  These guys</a:t>
            </a:r>
            <a:r>
              <a:rPr lang="en-US" baseline="0" dirty="0" smtClean="0"/>
              <a:t> really want you to focus on process and ensuring everyone is heard.  Do not run over the top of them!  They are really important to your team function even if their focus on emotions and communication is too soft for you greens, too all over the place for you yellows and too slow for you reds.  Pay attention to what they have to say.  They can identify and will work to resolve conflict on the team.</a:t>
            </a:r>
          </a:p>
          <a:p>
            <a:endParaRPr lang="en-US" baseline="0" dirty="0" smtClean="0"/>
          </a:p>
          <a:p>
            <a:r>
              <a:rPr lang="en-US" baseline="0" dirty="0" smtClean="0"/>
              <a:t>Very quickly – raise your hands again.  What do you do?</a:t>
            </a:r>
          </a:p>
          <a:p>
            <a:endParaRPr lang="en-US" dirty="0" smtClean="0"/>
          </a:p>
          <a:p>
            <a:r>
              <a:rPr lang="en-US" dirty="0" smtClean="0"/>
              <a:t>Now.  Our greens – Raise</a:t>
            </a:r>
            <a:r>
              <a:rPr lang="en-US" baseline="0" dirty="0" smtClean="0"/>
              <a:t> your hands!  Look around!  </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9</a:t>
            </a:fld>
            <a:endParaRPr lang="en-US"/>
          </a:p>
        </p:txBody>
      </p:sp>
    </p:spTree>
    <p:extLst>
      <p:ext uri="{BB962C8B-B14F-4D97-AF65-F5344CB8AC3E}">
        <p14:creationId xmlns:p14="http://schemas.microsoft.com/office/powerpoint/2010/main" val="1973087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Greens – there usually</a:t>
            </a:r>
            <a:r>
              <a:rPr lang="en-US" baseline="0" dirty="0" smtClean="0"/>
              <a:t> aren’t very many of you.  I am sorry.  Really, I am.  I know that the rest of us are either unhelpful or drive you totally crazy.  Team – take care of these guys!  You need them to help you think through your data and improve your court performance.  Also, these guys might really like reading those journal articles.</a:t>
            </a:r>
          </a:p>
          <a:p>
            <a:endParaRPr lang="en-US" baseline="0" dirty="0" smtClean="0"/>
          </a:p>
          <a:p>
            <a:r>
              <a:rPr lang="en-US" baseline="0" dirty="0" smtClean="0"/>
              <a:t>Again – greens. Raise your hands.  What is your role on the team?</a:t>
            </a:r>
          </a:p>
          <a:p>
            <a:endParaRPr lang="en-US" baseline="0" dirty="0" smtClean="0"/>
          </a:p>
          <a:p>
            <a:r>
              <a:rPr lang="en-US" baseline="0" dirty="0" smtClean="0"/>
              <a:t>Alright yellows.  I know it has probably been bothering you that we had not yet discussed your perfection. And, there are so many of you.  Go ahead, raise your hands.  </a:t>
            </a:r>
            <a:endParaRPr lang="en-US" dirty="0"/>
          </a:p>
        </p:txBody>
      </p:sp>
      <p:sp>
        <p:nvSpPr>
          <p:cNvPr id="4" name="Slide Number Placeholder 3"/>
          <p:cNvSpPr>
            <a:spLocks noGrp="1"/>
          </p:cNvSpPr>
          <p:nvPr>
            <p:ph type="sldNum" sz="quarter" idx="10"/>
          </p:nvPr>
        </p:nvSpPr>
        <p:spPr/>
        <p:txBody>
          <a:bodyPr/>
          <a:lstStyle/>
          <a:p>
            <a:fld id="{0A0F23C8-1619-4968-8C4B-AA0B1024BDA9}" type="slidenum">
              <a:rPr lang="en-US" smtClean="0"/>
              <a:t>10</a:t>
            </a:fld>
            <a:endParaRPr lang="en-US"/>
          </a:p>
        </p:txBody>
      </p:sp>
    </p:spTree>
    <p:extLst>
      <p:ext uri="{BB962C8B-B14F-4D97-AF65-F5344CB8AC3E}">
        <p14:creationId xmlns:p14="http://schemas.microsoft.com/office/powerpoint/2010/main" val="1339812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5ABF08CC-EF1A-4B2D-B077-A499405AEF15}"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B05970-DEE6-4C63-AF40-4B534C6883A3}"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6D556DA0-CC96-4446-9949-73FB3457752D}"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95D94A9C-2CBB-42C8-89F2-A853C96E5F55}"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D57A8C7F-81B5-4073-A9A3-333D00922B0F}"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E764205-9C22-467A-AC2B-C469A492133F}"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50B1EC0D-2A95-4922-B050-05B9ADDDF337}"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E2FBCEA7-8D67-4EB1-BC6C-594FCBED29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3AEBE274-D3BF-4836-99E6-C574DD31CAC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FA556DB8-7016-487F-9F90-069625B6146D}"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04AC86A9-CAAD-4691-B0AB-F11C9CC6D5F2}"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BF7031BB-088D-40BE-BF8A-A88EFD02A62E}"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subTitle" idx="1"/>
          </p:nvPr>
        </p:nvSpPr>
        <p:spPr>
          <a:xfrm>
            <a:off x="1333500" y="4419600"/>
            <a:ext cx="6400800" cy="457200"/>
          </a:xfrm>
        </p:spPr>
        <p:txBody>
          <a:bodyPr lIns="92075" tIns="46038" rIns="92075" bIns="46038">
            <a:normAutofit/>
          </a:bodyPr>
          <a:lstStyle/>
          <a:p>
            <a:pPr eaLnBrk="1" hangingPunct="1">
              <a:lnSpc>
                <a:spcPct val="80000"/>
              </a:lnSpc>
              <a:defRPr/>
            </a:pPr>
            <a:r>
              <a:rPr lang="en-US" sz="2000" dirty="0" smtClean="0">
                <a:effectLst/>
              </a:rPr>
              <a:t>Presented by: Kirstin Frescoln</a:t>
            </a:r>
          </a:p>
          <a:p>
            <a:pPr eaLnBrk="1" hangingPunct="1">
              <a:lnSpc>
                <a:spcPct val="80000"/>
              </a:lnSpc>
              <a:defRPr/>
            </a:pPr>
            <a:endParaRPr lang="en-US" sz="2000" dirty="0" smtClean="0">
              <a:effectLst/>
            </a:endParaRPr>
          </a:p>
          <a:p>
            <a:pPr eaLnBrk="1" hangingPunct="1">
              <a:lnSpc>
                <a:spcPct val="80000"/>
              </a:lnSpc>
              <a:defRPr/>
            </a:pPr>
            <a:endParaRPr lang="en-US" sz="1600" dirty="0" smtClean="0">
              <a:effectLst/>
            </a:endParaRPr>
          </a:p>
          <a:p>
            <a:pPr eaLnBrk="1" hangingPunct="1">
              <a:lnSpc>
                <a:spcPct val="80000"/>
              </a:lnSpc>
              <a:defRPr/>
            </a:pPr>
            <a:endParaRPr lang="en-US" sz="1600" dirty="0" smtClean="0">
              <a:effectLst/>
            </a:endParaRPr>
          </a:p>
          <a:p>
            <a:pPr eaLnBrk="1" hangingPunct="1">
              <a:lnSpc>
                <a:spcPct val="80000"/>
              </a:lnSpc>
              <a:defRPr/>
            </a:pPr>
            <a:endParaRPr lang="en-US" sz="1600" dirty="0" smtClean="0">
              <a:effectLst/>
            </a:endParaRPr>
          </a:p>
          <a:p>
            <a:pPr eaLnBrk="1" hangingPunct="1">
              <a:lnSpc>
                <a:spcPct val="80000"/>
              </a:lnSpc>
              <a:defRPr/>
            </a:pPr>
            <a:endParaRPr lang="en-US" sz="1600" dirty="0" smtClean="0">
              <a:effectLst/>
            </a:endParaRPr>
          </a:p>
          <a:p>
            <a:pPr eaLnBrk="1" hangingPunct="1">
              <a:lnSpc>
                <a:spcPct val="80000"/>
              </a:lnSpc>
              <a:defRPr/>
            </a:pPr>
            <a:endParaRPr lang="en-US" sz="900" dirty="0" smtClean="0">
              <a:effectLst/>
            </a:endParaRPr>
          </a:p>
          <a:p>
            <a:pPr eaLnBrk="1" hangingPunct="1">
              <a:lnSpc>
                <a:spcPct val="80000"/>
              </a:lnSpc>
              <a:defRPr/>
            </a:pPr>
            <a:endParaRPr lang="en-US" sz="900" dirty="0" smtClean="0"/>
          </a:p>
        </p:txBody>
      </p:sp>
      <p:sp>
        <p:nvSpPr>
          <p:cNvPr id="14338" name="Rectangle 2"/>
          <p:cNvSpPr>
            <a:spLocks noGrp="1" noChangeArrowheads="1"/>
          </p:cNvSpPr>
          <p:nvPr>
            <p:ph type="ctrTitle"/>
          </p:nvPr>
        </p:nvSpPr>
        <p:spPr>
          <a:xfrm>
            <a:off x="685800" y="609600"/>
            <a:ext cx="7848600" cy="2971800"/>
          </a:xfrm>
        </p:spPr>
        <p:txBody>
          <a:bodyPr lIns="92075" tIns="46038" rIns="92075" bIns="46038" anchorCtr="0">
            <a:normAutofit fontScale="90000"/>
          </a:bodyPr>
          <a:lstStyle/>
          <a:p>
            <a:pPr eaLnBrk="1" hangingPunct="1">
              <a:defRPr/>
            </a:pPr>
            <a:r>
              <a:rPr lang="en-US" sz="4800" dirty="0" smtClean="0">
                <a:cs typeface="Arial" charset="0"/>
              </a:rPr>
              <a:t>Individuals, Teams and Communication </a:t>
            </a:r>
            <a:br>
              <a:rPr lang="en-US" sz="4800" dirty="0" smtClean="0">
                <a:cs typeface="Arial" charset="0"/>
              </a:rPr>
            </a:br>
            <a:r>
              <a:rPr lang="en-US" sz="6700" dirty="0" smtClean="0">
                <a:cs typeface="Arial" charset="0"/>
              </a:rPr>
              <a:t/>
            </a:r>
            <a:br>
              <a:rPr lang="en-US" sz="6700" dirty="0" smtClean="0">
                <a:cs typeface="Arial" charset="0"/>
              </a:rPr>
            </a:br>
            <a:r>
              <a:rPr lang="en-US" sz="4800" i="1" dirty="0" smtClean="0">
                <a:cs typeface="Arial" charset="0"/>
              </a:rPr>
              <a:t>Becoming “</a:t>
            </a:r>
            <a:r>
              <a:rPr lang="en-US" sz="4800" i="1" smtClean="0">
                <a:cs typeface="Arial" charset="0"/>
              </a:rPr>
              <a:t>High Performing”</a:t>
            </a:r>
            <a:endParaRPr lang="en-US" sz="4800" dirty="0" smtClean="0">
              <a:cs typeface="Arial" charset="0"/>
            </a:endParaRPr>
          </a:p>
        </p:txBody>
      </p:sp>
      <p:sp>
        <p:nvSpPr>
          <p:cNvPr id="5" name="Text Box 63"/>
          <p:cNvSpPr txBox="1">
            <a:spLocks noChangeArrowheads="1"/>
          </p:cNvSpPr>
          <p:nvPr/>
        </p:nvSpPr>
        <p:spPr bwMode="auto">
          <a:xfrm>
            <a:off x="228600" y="5638800"/>
            <a:ext cx="8610600" cy="990600"/>
          </a:xfrm>
          <a:prstGeom prst="rect">
            <a:avLst/>
          </a:prstGeom>
          <a:noFill/>
          <a:ln w="9525">
            <a:noFill/>
            <a:miter lim="800000"/>
            <a:headEnd/>
            <a:tailEnd/>
          </a:ln>
          <a:effectLst/>
        </p:spPr>
        <p:txBody>
          <a:bodyPr anchorCtr="1"/>
          <a:lstStyle/>
          <a:p>
            <a:pPr algn="ctr"/>
            <a:endParaRPr lang="en-US" sz="900" dirty="0">
              <a:solidFill>
                <a:srgbClr val="FFFFFF"/>
              </a:solidFill>
              <a:effectLst>
                <a:outerShdw blurRad="38100" dist="38100" dir="2700000" algn="tl">
                  <a:srgbClr val="000000"/>
                </a:outerShdw>
              </a:effectLst>
            </a:endParaRPr>
          </a:p>
        </p:txBody>
      </p:sp>
      <p:sp>
        <p:nvSpPr>
          <p:cNvPr id="2" name="TextBox 1"/>
          <p:cNvSpPr txBox="1"/>
          <p:nvPr/>
        </p:nvSpPr>
        <p:spPr>
          <a:xfrm>
            <a:off x="1524000" y="5029200"/>
            <a:ext cx="6172200" cy="590931"/>
          </a:xfrm>
          <a:prstGeom prst="rect">
            <a:avLst/>
          </a:prstGeom>
          <a:noFill/>
        </p:spPr>
        <p:txBody>
          <a:bodyPr wrap="square" rtlCol="0">
            <a:spAutoFit/>
          </a:bodyPr>
          <a:lstStyle/>
          <a:p>
            <a:pPr algn="ctr">
              <a:lnSpc>
                <a:spcPct val="80000"/>
              </a:lnSpc>
              <a:defRPr/>
            </a:pPr>
            <a:r>
              <a:rPr lang="en-US" i="1" dirty="0">
                <a:solidFill>
                  <a:srgbClr val="FFFFFF"/>
                </a:solidFill>
                <a:latin typeface="+mn-lt"/>
              </a:rPr>
              <a:t>With grateful thanks </a:t>
            </a:r>
            <a:r>
              <a:rPr lang="en-US" i="1" dirty="0" smtClean="0">
                <a:solidFill>
                  <a:srgbClr val="FFFFFF"/>
                </a:solidFill>
                <a:latin typeface="+mn-lt"/>
              </a:rPr>
              <a:t>to </a:t>
            </a:r>
            <a:r>
              <a:rPr lang="en-US" i="1" dirty="0" err="1" smtClean="0">
                <a:solidFill>
                  <a:srgbClr val="FFFFFF"/>
                </a:solidFill>
                <a:latin typeface="+mn-lt"/>
              </a:rPr>
              <a:t>Janiece</a:t>
            </a:r>
            <a:r>
              <a:rPr lang="en-US" i="1" dirty="0" smtClean="0">
                <a:solidFill>
                  <a:srgbClr val="FFFFFF"/>
                </a:solidFill>
                <a:latin typeface="+mn-lt"/>
              </a:rPr>
              <a:t> </a:t>
            </a:r>
            <a:r>
              <a:rPr lang="en-US" i="1" dirty="0" err="1">
                <a:solidFill>
                  <a:srgbClr val="FFFFFF"/>
                </a:solidFill>
                <a:latin typeface="+mn-lt"/>
              </a:rPr>
              <a:t>Siegrist</a:t>
            </a:r>
            <a:endParaRPr lang="en-US" i="1" dirty="0">
              <a:solidFill>
                <a:srgbClr val="FFFFFF"/>
              </a:solidFill>
              <a:latin typeface="+mn-lt"/>
            </a:endParaRPr>
          </a:p>
          <a:p>
            <a:pPr algn="ctr"/>
            <a:endParaRPr lang="en-US" dirty="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US" dirty="0" smtClean="0">
                <a:solidFill>
                  <a:srgbClr val="009900"/>
                </a:solidFill>
              </a:rPr>
              <a:t>Green,</a:t>
            </a:r>
            <a:r>
              <a:rPr lang="en-US" dirty="0" smtClean="0"/>
              <a:t> </a:t>
            </a:r>
            <a:r>
              <a:rPr lang="en-US" dirty="0" smtClean="0">
                <a:solidFill>
                  <a:schemeClr val="tx1"/>
                </a:solidFill>
              </a:rPr>
              <a:t>Type 2:	  What?</a:t>
            </a:r>
          </a:p>
        </p:txBody>
      </p:sp>
      <p:sp>
        <p:nvSpPr>
          <p:cNvPr id="6147" name="Text Box 3"/>
          <p:cNvSpPr txBox="1">
            <a:spLocks noChangeArrowheads="1"/>
          </p:cNvSpPr>
          <p:nvPr/>
        </p:nvSpPr>
        <p:spPr bwMode="auto">
          <a:xfrm>
            <a:off x="609600" y="1828800"/>
            <a:ext cx="8204200" cy="1066800"/>
          </a:xfrm>
          <a:prstGeom prst="rect">
            <a:avLst/>
          </a:prstGeom>
          <a:solidFill>
            <a:srgbClr val="92D050"/>
          </a:solidFill>
          <a:ln w="12700" cap="sq">
            <a:noFill/>
            <a:miter lim="800000"/>
            <a:headEnd type="none" w="sm" len="sm"/>
            <a:tailEnd type="none" w="sm" len="sm"/>
          </a:ln>
        </p:spPr>
        <p:txBody>
          <a:bodyPr>
            <a:spAutoFit/>
          </a:bodyPr>
          <a:lstStyle/>
          <a:p>
            <a:pPr eaLnBrk="0" hangingPunct="0"/>
            <a:r>
              <a:rPr lang="en-US" sz="3200" b="1" i="1" dirty="0">
                <a:solidFill>
                  <a:srgbClr val="000000"/>
                </a:solidFill>
                <a:latin typeface="Times New Roman" pitchFamily="18" charset="0"/>
              </a:rPr>
              <a:t>Motto: “Would you like some facts to sprinkle </a:t>
            </a:r>
          </a:p>
          <a:p>
            <a:pPr eaLnBrk="0" hangingPunct="0"/>
            <a:r>
              <a:rPr lang="en-US" sz="3200" b="1" i="1" dirty="0">
                <a:solidFill>
                  <a:srgbClr val="000000"/>
                </a:solidFill>
                <a:latin typeface="Times New Roman" pitchFamily="18" charset="0"/>
              </a:rPr>
              <a:t>		with your conclusions?”</a:t>
            </a:r>
            <a:r>
              <a:rPr lang="en-US" sz="3200" i="1" dirty="0">
                <a:solidFill>
                  <a:srgbClr val="000000"/>
                </a:solidFill>
                <a:latin typeface="Times New Roman" pitchFamily="18" charset="0"/>
              </a:rPr>
              <a:t> </a:t>
            </a:r>
          </a:p>
        </p:txBody>
      </p:sp>
      <p:sp>
        <p:nvSpPr>
          <p:cNvPr id="6149" name="Text Box 5"/>
          <p:cNvSpPr txBox="1">
            <a:spLocks noChangeArrowheads="1"/>
          </p:cNvSpPr>
          <p:nvPr/>
        </p:nvSpPr>
        <p:spPr bwMode="auto">
          <a:xfrm>
            <a:off x="762000" y="3048000"/>
            <a:ext cx="7848600" cy="2788456"/>
          </a:xfrm>
          <a:prstGeom prst="rect">
            <a:avLst/>
          </a:prstGeom>
          <a:noFill/>
          <a:ln w="12700" cap="sq">
            <a:noFill/>
            <a:miter lim="800000"/>
            <a:headEnd type="none" w="sm" len="sm"/>
            <a:tailEnd type="none" w="sm" len="sm"/>
          </a:ln>
        </p:spPr>
        <p:txBody>
          <a:bodyPr>
            <a:spAutoFit/>
          </a:bodyPr>
          <a:lstStyle/>
          <a:p>
            <a:pPr eaLnBrk="0" hangingPunct="0">
              <a:lnSpc>
                <a:spcPct val="20000"/>
              </a:lnSpc>
              <a:spcBef>
                <a:spcPct val="50000"/>
              </a:spcBef>
            </a:pPr>
            <a:endParaRPr lang="en-US" sz="2400" dirty="0">
              <a:latin typeface="Times New Roman" pitchFamily="18" charset="0"/>
            </a:endParaRPr>
          </a:p>
          <a:p>
            <a:pPr algn="just" eaLnBrk="0" hangingPunct="0">
              <a:lnSpc>
                <a:spcPct val="80000"/>
              </a:lnSpc>
              <a:spcBef>
                <a:spcPct val="70000"/>
              </a:spcBef>
            </a:pPr>
            <a:r>
              <a:rPr lang="en-US" sz="2400" dirty="0">
                <a:latin typeface="+mn-lt"/>
              </a:rPr>
              <a:t>Type 2’s prefer references, data and concrete factual information.  Remember to provide them with the time to assimilate information into meaningful conclusions.  They are logical and like to take time to get to the correct conclusion. They are less concerned with the speed of a decision and more concerned with the accuracy of the decision. They can be irritated by people who “don’t think.”</a:t>
            </a:r>
          </a:p>
        </p:txBody>
      </p:sp>
    </p:spTree>
    <p:extLst>
      <p:ext uri="{BB962C8B-B14F-4D97-AF65-F5344CB8AC3E}">
        <p14:creationId xmlns:p14="http://schemas.microsoft.com/office/powerpoint/2010/main" val="2306550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381000" y="152400"/>
            <a:ext cx="8458200" cy="762000"/>
          </a:xfrm>
        </p:spPr>
        <p:txBody>
          <a:bodyPr>
            <a:normAutofit/>
          </a:bodyPr>
          <a:lstStyle/>
          <a:p>
            <a:pPr eaLnBrk="1" hangingPunct="1">
              <a:defRPr/>
            </a:pPr>
            <a:r>
              <a:rPr lang="en-US" dirty="0" smtClean="0">
                <a:solidFill>
                  <a:srgbClr val="FFCC00"/>
                </a:solidFill>
              </a:rPr>
              <a:t>Gold,</a:t>
            </a:r>
            <a:r>
              <a:rPr lang="en-US" dirty="0" smtClean="0"/>
              <a:t> </a:t>
            </a:r>
            <a:r>
              <a:rPr lang="en-US" dirty="0" smtClean="0">
                <a:solidFill>
                  <a:schemeClr val="tx1"/>
                </a:solidFill>
              </a:rPr>
              <a:t>Type 3:   How Does This Work?</a:t>
            </a:r>
          </a:p>
        </p:txBody>
      </p:sp>
      <p:sp>
        <p:nvSpPr>
          <p:cNvPr id="7171" name="Text Box 3"/>
          <p:cNvSpPr txBox="1">
            <a:spLocks noChangeArrowheads="1"/>
          </p:cNvSpPr>
          <p:nvPr/>
        </p:nvSpPr>
        <p:spPr bwMode="auto">
          <a:xfrm>
            <a:off x="1371600" y="1905000"/>
            <a:ext cx="5943600" cy="579438"/>
          </a:xfrm>
          <a:prstGeom prst="rect">
            <a:avLst/>
          </a:prstGeom>
          <a:solidFill>
            <a:schemeClr val="accent2">
              <a:lumMod val="40000"/>
              <a:lumOff val="60000"/>
            </a:schemeClr>
          </a:solidFill>
          <a:ln w="12700" cap="sq">
            <a:noFill/>
            <a:miter lim="800000"/>
            <a:headEnd type="none" w="sm" len="sm"/>
            <a:tailEnd type="none" w="sm" len="sm"/>
          </a:ln>
        </p:spPr>
        <p:txBody>
          <a:bodyPr>
            <a:spAutoFit/>
          </a:bodyPr>
          <a:lstStyle/>
          <a:p>
            <a:pPr eaLnBrk="0" hangingPunct="0">
              <a:spcBef>
                <a:spcPct val="50000"/>
              </a:spcBef>
            </a:pPr>
            <a:r>
              <a:rPr lang="en-US" sz="3200" b="1" i="1" dirty="0">
                <a:solidFill>
                  <a:srgbClr val="000000"/>
                </a:solidFill>
                <a:latin typeface="Times New Roman" pitchFamily="18" charset="0"/>
              </a:rPr>
              <a:t>Motto:	“Is it done yet?”</a:t>
            </a:r>
          </a:p>
        </p:txBody>
      </p:sp>
      <p:sp>
        <p:nvSpPr>
          <p:cNvPr id="7173" name="Text Box 5"/>
          <p:cNvSpPr txBox="1">
            <a:spLocks noChangeArrowheads="1"/>
          </p:cNvSpPr>
          <p:nvPr/>
        </p:nvSpPr>
        <p:spPr bwMode="auto">
          <a:xfrm>
            <a:off x="914400" y="2743200"/>
            <a:ext cx="7543800" cy="2677656"/>
          </a:xfrm>
          <a:prstGeom prst="rect">
            <a:avLst/>
          </a:prstGeom>
          <a:noFill/>
          <a:ln w="12700" cap="sq">
            <a:noFill/>
            <a:miter lim="800000"/>
            <a:headEnd type="none" w="sm" len="sm"/>
            <a:tailEnd type="none" w="sm" len="sm"/>
          </a:ln>
        </p:spPr>
        <p:txBody>
          <a:bodyPr>
            <a:spAutoFit/>
          </a:bodyPr>
          <a:lstStyle/>
          <a:p>
            <a:pPr algn="just" eaLnBrk="0" hangingPunct="0">
              <a:spcBef>
                <a:spcPct val="50000"/>
              </a:spcBef>
            </a:pPr>
            <a:r>
              <a:rPr lang="en-US" sz="2400" dirty="0">
                <a:latin typeface="+mn-lt"/>
              </a:rPr>
              <a:t>Type 3’s like to get tasks completed on time.  They like for meetings to begin and end on time. Efforts made to keep the material presented topical and applicable and the team environment efficient and effective will be greatly appreciated.  They are valuable team members at developing time/task schedules as well as valuing and monitoring task completion.</a:t>
            </a:r>
          </a:p>
        </p:txBody>
      </p:sp>
    </p:spTree>
    <p:extLst>
      <p:ext uri="{BB962C8B-B14F-4D97-AF65-F5344CB8AC3E}">
        <p14:creationId xmlns:p14="http://schemas.microsoft.com/office/powerpoint/2010/main" val="2691373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dirty="0" smtClean="0">
                <a:solidFill>
                  <a:srgbClr val="FF0000"/>
                </a:solidFill>
              </a:rPr>
              <a:t>Red, </a:t>
            </a:r>
            <a:r>
              <a:rPr lang="en-US" dirty="0" smtClean="0">
                <a:solidFill>
                  <a:schemeClr val="tx1"/>
                </a:solidFill>
              </a:rPr>
              <a:t>Type 4:</a:t>
            </a:r>
            <a:r>
              <a:rPr lang="en-US" dirty="0">
                <a:solidFill>
                  <a:schemeClr val="tx1"/>
                </a:solidFill>
              </a:rPr>
              <a:t> </a:t>
            </a:r>
            <a:r>
              <a:rPr lang="en-US" dirty="0" smtClean="0">
                <a:solidFill>
                  <a:schemeClr val="tx1"/>
                </a:solidFill>
              </a:rPr>
              <a:t> What If?</a:t>
            </a:r>
          </a:p>
        </p:txBody>
      </p:sp>
      <p:sp>
        <p:nvSpPr>
          <p:cNvPr id="8195" name="Text Box 3"/>
          <p:cNvSpPr txBox="1">
            <a:spLocks noChangeArrowheads="1"/>
          </p:cNvSpPr>
          <p:nvPr/>
        </p:nvSpPr>
        <p:spPr bwMode="auto">
          <a:xfrm>
            <a:off x="685800" y="1676400"/>
            <a:ext cx="7772400" cy="1066800"/>
          </a:xfrm>
          <a:prstGeom prst="rect">
            <a:avLst/>
          </a:prstGeom>
          <a:solidFill>
            <a:srgbClr val="FF0000"/>
          </a:solidFill>
          <a:ln w="12700" cap="sq">
            <a:noFill/>
            <a:miter lim="800000"/>
            <a:headEnd type="none" w="sm" len="sm"/>
            <a:tailEnd type="none" w="sm" len="sm"/>
          </a:ln>
        </p:spPr>
        <p:txBody>
          <a:bodyPr>
            <a:spAutoFit/>
          </a:bodyPr>
          <a:lstStyle/>
          <a:p>
            <a:pPr eaLnBrk="0" hangingPunct="0">
              <a:spcBef>
                <a:spcPct val="50000"/>
              </a:spcBef>
            </a:pPr>
            <a:r>
              <a:rPr lang="en-US" sz="3200" b="1" i="1" dirty="0">
                <a:solidFill>
                  <a:srgbClr val="000000"/>
                </a:solidFill>
                <a:latin typeface="Times New Roman" pitchFamily="18" charset="0"/>
              </a:rPr>
              <a:t>Motto:	“</a:t>
            </a:r>
            <a:r>
              <a:rPr lang="en-US" sz="3200" b="1" i="1" dirty="0" err="1">
                <a:solidFill>
                  <a:srgbClr val="000000"/>
                </a:solidFill>
                <a:latin typeface="Times New Roman" pitchFamily="18" charset="0"/>
              </a:rPr>
              <a:t>Wheee</a:t>
            </a:r>
            <a:r>
              <a:rPr lang="en-US" sz="3200" b="1" i="1" dirty="0">
                <a:solidFill>
                  <a:srgbClr val="000000"/>
                </a:solidFill>
                <a:latin typeface="Times New Roman" pitchFamily="18" charset="0"/>
              </a:rPr>
              <a:t>!, Get out of my way and 		let me try”</a:t>
            </a:r>
          </a:p>
        </p:txBody>
      </p:sp>
      <p:sp>
        <p:nvSpPr>
          <p:cNvPr id="8197" name="Text Box 5"/>
          <p:cNvSpPr txBox="1">
            <a:spLocks noChangeArrowheads="1"/>
          </p:cNvSpPr>
          <p:nvPr/>
        </p:nvSpPr>
        <p:spPr bwMode="auto">
          <a:xfrm>
            <a:off x="838200" y="2971800"/>
            <a:ext cx="7467600" cy="3046988"/>
          </a:xfrm>
          <a:prstGeom prst="rect">
            <a:avLst/>
          </a:prstGeom>
          <a:noFill/>
          <a:ln w="12700" cap="sq">
            <a:noFill/>
            <a:miter lim="800000"/>
            <a:headEnd type="none" w="sm" len="sm"/>
            <a:tailEnd type="none" w="sm" len="sm"/>
          </a:ln>
        </p:spPr>
        <p:txBody>
          <a:bodyPr>
            <a:spAutoFit/>
          </a:bodyPr>
          <a:lstStyle/>
          <a:p>
            <a:pPr algn="just" eaLnBrk="0" hangingPunct="0">
              <a:spcBef>
                <a:spcPct val="50000"/>
              </a:spcBef>
            </a:pPr>
            <a:r>
              <a:rPr lang="en-US" sz="2400" dirty="0">
                <a:latin typeface="+mn-lt"/>
              </a:rPr>
              <a:t>Type 4 team members are highly interactive.  They like to look at the “big picture” and expand it or make it apply to the topic at hand. They are great visionaries, always capable of seeing the big picture and developing innovative methods of obtaining the vision state.  They often arrive at the appropriate conclusion in the absence of empirical data.  They do not enjoy repetitive tasks.</a:t>
            </a:r>
          </a:p>
        </p:txBody>
      </p:sp>
    </p:spTree>
    <p:extLst>
      <p:ext uri="{BB962C8B-B14F-4D97-AF65-F5344CB8AC3E}">
        <p14:creationId xmlns:p14="http://schemas.microsoft.com/office/powerpoint/2010/main" val="3141316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301625" y="457200"/>
            <a:ext cx="8540750" cy="533400"/>
          </a:xfrm>
        </p:spPr>
        <p:txBody>
          <a:bodyPr>
            <a:noAutofit/>
          </a:bodyPr>
          <a:lstStyle/>
          <a:p>
            <a:pPr eaLnBrk="1" hangingPunct="1">
              <a:defRPr/>
            </a:pPr>
            <a:r>
              <a:rPr lang="en-US" dirty="0" smtClean="0">
                <a:solidFill>
                  <a:schemeClr val="tx1"/>
                </a:solidFill>
              </a:rPr>
              <a:t>Overview of Learning Style Theory</a:t>
            </a:r>
          </a:p>
        </p:txBody>
      </p:sp>
      <p:sp>
        <p:nvSpPr>
          <p:cNvPr id="12291" name="Rectangle 3"/>
          <p:cNvSpPr>
            <a:spLocks noChangeArrowheads="1"/>
          </p:cNvSpPr>
          <p:nvPr/>
        </p:nvSpPr>
        <p:spPr bwMode="auto">
          <a:xfrm>
            <a:off x="3733800" y="1676400"/>
            <a:ext cx="1905000" cy="533400"/>
          </a:xfrm>
          <a:prstGeom prst="rect">
            <a:avLst/>
          </a:prstGeom>
          <a:solidFill>
            <a:schemeClr val="tx2"/>
          </a:soli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endParaRPr>
          </a:p>
        </p:txBody>
      </p:sp>
      <p:sp>
        <p:nvSpPr>
          <p:cNvPr id="12292" name="Rectangle 4"/>
          <p:cNvSpPr>
            <a:spLocks noChangeArrowheads="1"/>
          </p:cNvSpPr>
          <p:nvPr/>
        </p:nvSpPr>
        <p:spPr bwMode="auto">
          <a:xfrm>
            <a:off x="685800" y="3429000"/>
            <a:ext cx="1143000" cy="990600"/>
          </a:xfrm>
          <a:prstGeom prst="rect">
            <a:avLst/>
          </a:prstGeom>
          <a:solidFill>
            <a:schemeClr val="tx2"/>
          </a:soli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endParaRPr>
          </a:p>
        </p:txBody>
      </p:sp>
      <p:sp>
        <p:nvSpPr>
          <p:cNvPr id="12293" name="Rectangle 5"/>
          <p:cNvSpPr>
            <a:spLocks noChangeArrowheads="1"/>
          </p:cNvSpPr>
          <p:nvPr/>
        </p:nvSpPr>
        <p:spPr bwMode="auto">
          <a:xfrm>
            <a:off x="7696200" y="3429000"/>
            <a:ext cx="1143000" cy="1066800"/>
          </a:xfrm>
          <a:prstGeom prst="rect">
            <a:avLst/>
          </a:prstGeom>
          <a:solidFill>
            <a:schemeClr val="tx2"/>
          </a:soli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endParaRPr>
          </a:p>
        </p:txBody>
      </p:sp>
      <p:sp>
        <p:nvSpPr>
          <p:cNvPr id="12294" name="AutoShape 6"/>
          <p:cNvSpPr>
            <a:spLocks noChangeArrowheads="1"/>
          </p:cNvSpPr>
          <p:nvPr/>
        </p:nvSpPr>
        <p:spPr bwMode="auto">
          <a:xfrm>
            <a:off x="4038600" y="2362200"/>
            <a:ext cx="1447800" cy="1066800"/>
          </a:xfrm>
          <a:prstGeom prst="upArrow">
            <a:avLst>
              <a:gd name="adj1" fmla="val 50000"/>
              <a:gd name="adj2" fmla="val 25000"/>
            </a:avLst>
          </a:prstGeom>
          <a:gradFill rotWithShape="0">
            <a:gsLst>
              <a:gs pos="0">
                <a:schemeClr val="tx2"/>
              </a:gs>
              <a:gs pos="100000">
                <a:schemeClr val="tx2">
                  <a:gamma/>
                  <a:shade val="46275"/>
                  <a:invGamma/>
                </a:schemeClr>
              </a:gs>
            </a:gsLst>
            <a:lin ang="5400000" scaled="1"/>
          </a:gra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endParaRPr>
          </a:p>
        </p:txBody>
      </p:sp>
      <p:sp>
        <p:nvSpPr>
          <p:cNvPr id="12295" name="AutoShape 7"/>
          <p:cNvSpPr>
            <a:spLocks noChangeArrowheads="1"/>
          </p:cNvSpPr>
          <p:nvPr/>
        </p:nvSpPr>
        <p:spPr bwMode="auto">
          <a:xfrm>
            <a:off x="4038600" y="4267200"/>
            <a:ext cx="1600200" cy="1219200"/>
          </a:xfrm>
          <a:prstGeom prst="downArrow">
            <a:avLst>
              <a:gd name="adj1" fmla="val 50000"/>
              <a:gd name="adj2" fmla="val 25000"/>
            </a:avLst>
          </a:prstGeom>
          <a:gradFill rotWithShape="0">
            <a:gsLst>
              <a:gs pos="0">
                <a:schemeClr val="tx2">
                  <a:gamma/>
                  <a:shade val="46275"/>
                  <a:invGamma/>
                </a:schemeClr>
              </a:gs>
              <a:gs pos="100000">
                <a:schemeClr val="tx2"/>
              </a:gs>
            </a:gsLst>
            <a:lin ang="5400000" scaled="1"/>
          </a:gra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endParaRPr>
          </a:p>
        </p:txBody>
      </p:sp>
      <p:sp>
        <p:nvSpPr>
          <p:cNvPr id="12296" name="AutoShape 8"/>
          <p:cNvSpPr>
            <a:spLocks noChangeArrowheads="1"/>
          </p:cNvSpPr>
          <p:nvPr/>
        </p:nvSpPr>
        <p:spPr bwMode="auto">
          <a:xfrm>
            <a:off x="5562600" y="3352800"/>
            <a:ext cx="1600200" cy="1066800"/>
          </a:xfrm>
          <a:prstGeom prst="rightArrow">
            <a:avLst>
              <a:gd name="adj1" fmla="val 50000"/>
              <a:gd name="adj2" fmla="val 37500"/>
            </a:avLst>
          </a:prstGeom>
          <a:gradFill rotWithShape="0">
            <a:gsLst>
              <a:gs pos="0">
                <a:schemeClr val="accent2">
                  <a:gamma/>
                  <a:shade val="46275"/>
                  <a:invGamma/>
                </a:schemeClr>
              </a:gs>
              <a:gs pos="50000">
                <a:schemeClr val="accent2"/>
              </a:gs>
              <a:gs pos="100000">
                <a:schemeClr val="accent2">
                  <a:gamma/>
                  <a:shade val="46275"/>
                  <a:invGamma/>
                </a:schemeClr>
              </a:gs>
            </a:gsLst>
            <a:lin ang="5400000" scaled="1"/>
          </a:gra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endParaRPr>
          </a:p>
        </p:txBody>
      </p:sp>
      <p:sp>
        <p:nvSpPr>
          <p:cNvPr id="12297" name="AutoShape 9"/>
          <p:cNvSpPr>
            <a:spLocks noChangeArrowheads="1"/>
          </p:cNvSpPr>
          <p:nvPr/>
        </p:nvSpPr>
        <p:spPr bwMode="auto">
          <a:xfrm>
            <a:off x="2514600" y="3276600"/>
            <a:ext cx="1676400" cy="1066800"/>
          </a:xfrm>
          <a:prstGeom prst="leftArrow">
            <a:avLst>
              <a:gd name="adj1" fmla="val 50000"/>
              <a:gd name="adj2" fmla="val 39286"/>
            </a:avLst>
          </a:prstGeom>
          <a:gradFill rotWithShape="0">
            <a:gsLst>
              <a:gs pos="0">
                <a:schemeClr val="accent2">
                  <a:gamma/>
                  <a:shade val="46275"/>
                  <a:invGamma/>
                </a:schemeClr>
              </a:gs>
              <a:gs pos="50000">
                <a:schemeClr val="accent2"/>
              </a:gs>
              <a:gs pos="100000">
                <a:schemeClr val="accent2">
                  <a:gamma/>
                  <a:shade val="46275"/>
                  <a:invGamma/>
                </a:schemeClr>
              </a:gs>
            </a:gsLst>
            <a:lin ang="5400000" scaled="1"/>
          </a:gra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endParaRPr>
          </a:p>
        </p:txBody>
      </p:sp>
      <p:sp>
        <p:nvSpPr>
          <p:cNvPr id="12298" name="AutoShape 10"/>
          <p:cNvSpPr>
            <a:spLocks noChangeArrowheads="1"/>
          </p:cNvSpPr>
          <p:nvPr/>
        </p:nvSpPr>
        <p:spPr bwMode="auto">
          <a:xfrm>
            <a:off x="2286000" y="2057400"/>
            <a:ext cx="1219200" cy="838200"/>
          </a:xfrm>
          <a:prstGeom prst="parallelogram">
            <a:avLst>
              <a:gd name="adj" fmla="val 36364"/>
            </a:avLst>
          </a:prstGeom>
          <a:solidFill>
            <a:srgbClr val="B4122D"/>
          </a:soli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solidFill>
                <a:schemeClr val="bg2"/>
              </a:solidFill>
              <a:latin typeface="Times New Roman" pitchFamily="18" charset="0"/>
            </a:endParaRPr>
          </a:p>
        </p:txBody>
      </p:sp>
      <p:sp>
        <p:nvSpPr>
          <p:cNvPr id="12299" name="Oval 11"/>
          <p:cNvSpPr>
            <a:spLocks noChangeArrowheads="1"/>
          </p:cNvSpPr>
          <p:nvPr/>
        </p:nvSpPr>
        <p:spPr bwMode="auto">
          <a:xfrm>
            <a:off x="6019800" y="2057400"/>
            <a:ext cx="1219200" cy="990600"/>
          </a:xfrm>
          <a:prstGeom prst="ellipse">
            <a:avLst/>
          </a:prstGeom>
          <a:solidFill>
            <a:schemeClr val="folHlink"/>
          </a:solidFill>
          <a:ln w="12700" cap="sq">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eaLnBrk="0" hangingPunct="0">
              <a:defRPr/>
            </a:pPr>
            <a:r>
              <a:rPr lang="en-US" sz="1400" b="1">
                <a:solidFill>
                  <a:srgbClr val="000000"/>
                </a:solidFill>
                <a:latin typeface="Times New Roman" pitchFamily="18" charset="0"/>
              </a:rPr>
              <a:t>1</a:t>
            </a:r>
          </a:p>
          <a:p>
            <a:pPr algn="ctr" eaLnBrk="0" hangingPunct="0">
              <a:defRPr/>
            </a:pPr>
            <a:r>
              <a:rPr lang="en-US" sz="1400" b="1">
                <a:solidFill>
                  <a:srgbClr val="000000"/>
                </a:solidFill>
                <a:latin typeface="Times New Roman" pitchFamily="18" charset="0"/>
              </a:rPr>
              <a:t>Considerate</a:t>
            </a:r>
          </a:p>
          <a:p>
            <a:pPr algn="ctr" eaLnBrk="0" hangingPunct="0">
              <a:defRPr/>
            </a:pPr>
            <a:r>
              <a:rPr lang="en-US" sz="1400" b="1">
                <a:solidFill>
                  <a:srgbClr val="000000"/>
                </a:solidFill>
                <a:latin typeface="Times New Roman" pitchFamily="18" charset="0"/>
              </a:rPr>
              <a:t>Blue</a:t>
            </a:r>
          </a:p>
        </p:txBody>
      </p:sp>
      <p:sp>
        <p:nvSpPr>
          <p:cNvPr id="12300" name="Rectangle 12"/>
          <p:cNvSpPr>
            <a:spLocks noChangeArrowheads="1"/>
          </p:cNvSpPr>
          <p:nvPr/>
        </p:nvSpPr>
        <p:spPr bwMode="auto">
          <a:xfrm>
            <a:off x="5867400" y="4572000"/>
            <a:ext cx="1219200" cy="990600"/>
          </a:xfrm>
          <a:prstGeom prst="rect">
            <a:avLst/>
          </a:prstGeom>
          <a:solidFill>
            <a:srgbClr val="009900"/>
          </a:soli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endParaRPr>
          </a:p>
        </p:txBody>
      </p:sp>
      <p:sp>
        <p:nvSpPr>
          <p:cNvPr id="12301" name="AutoShape 13"/>
          <p:cNvSpPr>
            <a:spLocks noChangeArrowheads="1"/>
          </p:cNvSpPr>
          <p:nvPr/>
        </p:nvSpPr>
        <p:spPr bwMode="auto">
          <a:xfrm>
            <a:off x="2286000" y="4495800"/>
            <a:ext cx="1524000" cy="1447800"/>
          </a:xfrm>
          <a:prstGeom prst="diamond">
            <a:avLst/>
          </a:prstGeom>
          <a:solidFill>
            <a:srgbClr val="FFCC00"/>
          </a:solidFill>
          <a:ln w="12700" cap="sq">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endParaRPr>
          </a:p>
        </p:txBody>
      </p:sp>
      <p:sp>
        <p:nvSpPr>
          <p:cNvPr id="26637" name="Text Box 14"/>
          <p:cNvSpPr txBox="1">
            <a:spLocks noChangeArrowheads="1"/>
          </p:cNvSpPr>
          <p:nvPr/>
        </p:nvSpPr>
        <p:spPr bwMode="auto">
          <a:xfrm>
            <a:off x="4708525" y="1736725"/>
            <a:ext cx="184150" cy="244475"/>
          </a:xfrm>
          <a:prstGeom prst="rect">
            <a:avLst/>
          </a:prstGeom>
          <a:noFill/>
          <a:ln w="12700" cap="sq">
            <a:noFill/>
            <a:miter lim="800000"/>
            <a:headEnd type="none" w="sm" len="sm"/>
            <a:tailEnd type="none" w="sm" len="sm"/>
          </a:ln>
        </p:spPr>
        <p:txBody>
          <a:bodyPr wrap="none">
            <a:spAutoFit/>
          </a:bodyPr>
          <a:lstStyle/>
          <a:p>
            <a:pPr eaLnBrk="0" hangingPunct="0"/>
            <a:endParaRPr lang="en-US" sz="1000">
              <a:latin typeface="Times New Roman" pitchFamily="18" charset="0"/>
            </a:endParaRPr>
          </a:p>
        </p:txBody>
      </p:sp>
      <p:sp>
        <p:nvSpPr>
          <p:cNvPr id="26638" name="Rectangle 15"/>
          <p:cNvSpPr>
            <a:spLocks noChangeArrowheads="1"/>
          </p:cNvSpPr>
          <p:nvPr/>
        </p:nvSpPr>
        <p:spPr bwMode="auto">
          <a:xfrm>
            <a:off x="3810000" y="1676400"/>
            <a:ext cx="1878013" cy="549275"/>
          </a:xfrm>
          <a:prstGeom prst="rect">
            <a:avLst/>
          </a:prstGeom>
          <a:noFill/>
          <a:ln w="12700" cap="sq">
            <a:noFill/>
            <a:miter lim="800000"/>
            <a:headEnd type="none" w="sm" len="sm"/>
            <a:tailEnd type="none" w="sm" len="sm"/>
          </a:ln>
        </p:spPr>
        <p:txBody>
          <a:bodyPr>
            <a:spAutoFit/>
          </a:bodyPr>
          <a:lstStyle/>
          <a:p>
            <a:pPr algn="ctr" eaLnBrk="0" hangingPunct="0"/>
            <a:r>
              <a:rPr lang="en-US" sz="1600" b="1" dirty="0">
                <a:solidFill>
                  <a:srgbClr val="000000"/>
                </a:solidFill>
                <a:latin typeface="Times New Roman" pitchFamily="18" charset="0"/>
              </a:rPr>
              <a:t>Abstract</a:t>
            </a:r>
          </a:p>
          <a:p>
            <a:pPr algn="ctr" eaLnBrk="0" hangingPunct="0"/>
            <a:r>
              <a:rPr lang="en-US" sz="1400" b="1" dirty="0">
                <a:solidFill>
                  <a:srgbClr val="000000"/>
                </a:solidFill>
                <a:latin typeface="Times New Roman" pitchFamily="18" charset="0"/>
              </a:rPr>
              <a:t>High Expressiveness</a:t>
            </a:r>
          </a:p>
        </p:txBody>
      </p:sp>
      <p:sp>
        <p:nvSpPr>
          <p:cNvPr id="12304" name="Text Box 16"/>
          <p:cNvSpPr txBox="1">
            <a:spLocks noChangeArrowheads="1"/>
          </p:cNvSpPr>
          <p:nvPr/>
        </p:nvSpPr>
        <p:spPr bwMode="auto">
          <a:xfrm>
            <a:off x="3844925" y="5740400"/>
            <a:ext cx="1717675" cy="561975"/>
          </a:xfrm>
          <a:prstGeom prst="rect">
            <a:avLst/>
          </a:prstGeom>
          <a:solidFill>
            <a:schemeClr val="tx2"/>
          </a:solidFill>
          <a:ln w="12700" cap="sq">
            <a:solidFill>
              <a:schemeClr val="bg2"/>
            </a:solidFill>
            <a:miter lim="800000"/>
            <a:headEnd type="none" w="sm" len="sm"/>
            <a:tailEnd type="none" w="sm" len="sm"/>
          </a:ln>
          <a:effectLst>
            <a:outerShdw dist="107763" dir="2700000" algn="ctr" rotWithShape="0">
              <a:schemeClr val="bg2"/>
            </a:outerShdw>
          </a:effectLst>
        </p:spPr>
        <p:txBody>
          <a:bodyPr wrap="none">
            <a:spAutoFit/>
          </a:bodyPr>
          <a:lstStyle/>
          <a:p>
            <a:pPr algn="ctr" eaLnBrk="0" hangingPunct="0">
              <a:defRPr/>
            </a:pPr>
            <a:r>
              <a:rPr lang="en-US" sz="1600" b="1">
                <a:solidFill>
                  <a:srgbClr val="000000"/>
                </a:solidFill>
                <a:latin typeface="Times New Roman" pitchFamily="18" charset="0"/>
              </a:rPr>
              <a:t>Concrete</a:t>
            </a:r>
          </a:p>
          <a:p>
            <a:pPr algn="ctr" eaLnBrk="0" hangingPunct="0">
              <a:defRPr/>
            </a:pPr>
            <a:r>
              <a:rPr lang="en-US" sz="1400" b="1">
                <a:solidFill>
                  <a:srgbClr val="000000"/>
                </a:solidFill>
                <a:latin typeface="Times New Roman" pitchFamily="18" charset="0"/>
              </a:rPr>
              <a:t>Low Expressiveness</a:t>
            </a:r>
          </a:p>
        </p:txBody>
      </p:sp>
      <p:sp>
        <p:nvSpPr>
          <p:cNvPr id="26640" name="Text Box 17"/>
          <p:cNvSpPr txBox="1">
            <a:spLocks noChangeArrowheads="1"/>
          </p:cNvSpPr>
          <p:nvPr/>
        </p:nvSpPr>
        <p:spPr bwMode="auto">
          <a:xfrm>
            <a:off x="4419600" y="2667000"/>
            <a:ext cx="742950" cy="457200"/>
          </a:xfrm>
          <a:prstGeom prst="rect">
            <a:avLst/>
          </a:prstGeom>
          <a:noFill/>
          <a:ln w="12700" cap="sq">
            <a:noFill/>
            <a:miter lim="800000"/>
            <a:headEnd type="none" w="sm" len="sm"/>
            <a:tailEnd type="none" w="sm" len="sm"/>
          </a:ln>
        </p:spPr>
        <p:txBody>
          <a:bodyPr wrap="none">
            <a:spAutoFit/>
          </a:bodyPr>
          <a:lstStyle/>
          <a:p>
            <a:pPr eaLnBrk="0" hangingPunct="0"/>
            <a:r>
              <a:rPr lang="en-US" sz="1200" b="1">
                <a:solidFill>
                  <a:srgbClr val="000000"/>
                </a:solidFill>
                <a:latin typeface="Times New Roman" pitchFamily="18" charset="0"/>
              </a:rPr>
              <a:t>Displays</a:t>
            </a:r>
          </a:p>
          <a:p>
            <a:pPr eaLnBrk="0" hangingPunct="0"/>
            <a:r>
              <a:rPr lang="en-US" sz="1200" b="1">
                <a:solidFill>
                  <a:srgbClr val="000000"/>
                </a:solidFill>
                <a:latin typeface="Times New Roman" pitchFamily="18" charset="0"/>
              </a:rPr>
              <a:t>Emotion</a:t>
            </a:r>
          </a:p>
        </p:txBody>
      </p:sp>
      <p:sp>
        <p:nvSpPr>
          <p:cNvPr id="26641" name="Text Box 18"/>
          <p:cNvSpPr txBox="1">
            <a:spLocks noChangeArrowheads="1"/>
          </p:cNvSpPr>
          <p:nvPr/>
        </p:nvSpPr>
        <p:spPr bwMode="auto">
          <a:xfrm>
            <a:off x="4419600" y="4572000"/>
            <a:ext cx="884238" cy="487363"/>
          </a:xfrm>
          <a:prstGeom prst="rect">
            <a:avLst/>
          </a:prstGeom>
          <a:noFill/>
          <a:ln w="12700" cap="sq">
            <a:noFill/>
            <a:miter lim="800000"/>
            <a:headEnd type="none" w="sm" len="sm"/>
            <a:tailEnd type="none" w="sm" len="sm"/>
          </a:ln>
        </p:spPr>
        <p:txBody>
          <a:bodyPr wrap="none">
            <a:spAutoFit/>
          </a:bodyPr>
          <a:lstStyle/>
          <a:p>
            <a:pPr eaLnBrk="0" hangingPunct="0"/>
            <a:r>
              <a:rPr lang="en-US" sz="1400" b="1">
                <a:solidFill>
                  <a:srgbClr val="000000"/>
                </a:solidFill>
                <a:latin typeface="Times New Roman" pitchFamily="18" charset="0"/>
              </a:rPr>
              <a:t>Controls</a:t>
            </a:r>
            <a:r>
              <a:rPr lang="en-US" sz="1200" b="1">
                <a:solidFill>
                  <a:srgbClr val="000000"/>
                </a:solidFill>
                <a:latin typeface="Times New Roman" pitchFamily="18" charset="0"/>
              </a:rPr>
              <a:t> </a:t>
            </a:r>
          </a:p>
          <a:p>
            <a:pPr eaLnBrk="0" hangingPunct="0"/>
            <a:r>
              <a:rPr lang="en-US" sz="1200" b="1">
                <a:solidFill>
                  <a:srgbClr val="000000"/>
                </a:solidFill>
                <a:latin typeface="Times New Roman" pitchFamily="18" charset="0"/>
              </a:rPr>
              <a:t>Emotion</a:t>
            </a:r>
          </a:p>
        </p:txBody>
      </p:sp>
      <p:sp>
        <p:nvSpPr>
          <p:cNvPr id="26642" name="Text Box 19"/>
          <p:cNvSpPr txBox="1">
            <a:spLocks noChangeArrowheads="1"/>
          </p:cNvSpPr>
          <p:nvPr/>
        </p:nvSpPr>
        <p:spPr bwMode="auto">
          <a:xfrm>
            <a:off x="5940425" y="3810000"/>
            <a:ext cx="495300" cy="274638"/>
          </a:xfrm>
          <a:prstGeom prst="rect">
            <a:avLst/>
          </a:prstGeom>
          <a:noFill/>
          <a:ln w="12700" cap="sq">
            <a:noFill/>
            <a:miter lim="800000"/>
            <a:headEnd type="none" w="sm" len="sm"/>
            <a:tailEnd type="none" w="sm" len="sm"/>
          </a:ln>
        </p:spPr>
        <p:txBody>
          <a:bodyPr wrap="none">
            <a:spAutoFit/>
          </a:bodyPr>
          <a:lstStyle/>
          <a:p>
            <a:pPr algn="ctr" eaLnBrk="0" hangingPunct="0"/>
            <a:r>
              <a:rPr lang="en-US" sz="1200" b="1">
                <a:solidFill>
                  <a:srgbClr val="000000"/>
                </a:solidFill>
                <a:latin typeface="Times New Roman" pitchFamily="18" charset="0"/>
              </a:rPr>
              <a:t>Asks</a:t>
            </a:r>
          </a:p>
        </p:txBody>
      </p:sp>
      <p:sp>
        <p:nvSpPr>
          <p:cNvPr id="26643" name="Text Box 20"/>
          <p:cNvSpPr txBox="1">
            <a:spLocks noChangeArrowheads="1"/>
          </p:cNvSpPr>
          <p:nvPr/>
        </p:nvSpPr>
        <p:spPr bwMode="auto">
          <a:xfrm>
            <a:off x="3048000" y="3657600"/>
            <a:ext cx="498475" cy="274638"/>
          </a:xfrm>
          <a:prstGeom prst="rect">
            <a:avLst/>
          </a:prstGeom>
          <a:noFill/>
          <a:ln w="12700" cap="sq">
            <a:noFill/>
            <a:miter lim="800000"/>
            <a:headEnd type="none" w="sm" len="sm"/>
            <a:tailEnd type="none" w="sm" len="sm"/>
          </a:ln>
        </p:spPr>
        <p:txBody>
          <a:bodyPr wrap="none">
            <a:spAutoFit/>
          </a:bodyPr>
          <a:lstStyle/>
          <a:p>
            <a:pPr eaLnBrk="0" hangingPunct="0"/>
            <a:r>
              <a:rPr lang="en-US" sz="1200" b="1">
                <a:solidFill>
                  <a:srgbClr val="000000"/>
                </a:solidFill>
                <a:latin typeface="Times New Roman" pitchFamily="18" charset="0"/>
              </a:rPr>
              <a:t>Tells</a:t>
            </a:r>
          </a:p>
        </p:txBody>
      </p:sp>
      <p:sp>
        <p:nvSpPr>
          <p:cNvPr id="26644" name="Text Box 21"/>
          <p:cNvSpPr txBox="1">
            <a:spLocks noChangeArrowheads="1"/>
          </p:cNvSpPr>
          <p:nvPr/>
        </p:nvSpPr>
        <p:spPr bwMode="auto">
          <a:xfrm>
            <a:off x="7620000" y="3556000"/>
            <a:ext cx="1204913" cy="762000"/>
          </a:xfrm>
          <a:prstGeom prst="rect">
            <a:avLst/>
          </a:prstGeom>
          <a:noFill/>
          <a:ln w="12700" cap="sq">
            <a:noFill/>
            <a:miter lim="800000"/>
            <a:headEnd type="none" w="sm" len="sm"/>
            <a:tailEnd type="none" w="sm" len="sm"/>
          </a:ln>
        </p:spPr>
        <p:txBody>
          <a:bodyPr wrap="none">
            <a:spAutoFit/>
          </a:bodyPr>
          <a:lstStyle/>
          <a:p>
            <a:pPr algn="ctr" eaLnBrk="0" hangingPunct="0"/>
            <a:r>
              <a:rPr lang="en-US" sz="1600" b="1">
                <a:solidFill>
                  <a:srgbClr val="000000"/>
                </a:solidFill>
                <a:latin typeface="Times New Roman" pitchFamily="18" charset="0"/>
              </a:rPr>
              <a:t>Reflective</a:t>
            </a:r>
          </a:p>
          <a:p>
            <a:pPr algn="ctr" eaLnBrk="0" hangingPunct="0"/>
            <a:r>
              <a:rPr lang="en-US" sz="1400" b="1">
                <a:solidFill>
                  <a:srgbClr val="000000"/>
                </a:solidFill>
                <a:latin typeface="Times New Roman" pitchFamily="18" charset="0"/>
              </a:rPr>
              <a:t>Low</a:t>
            </a:r>
          </a:p>
          <a:p>
            <a:pPr algn="ctr" eaLnBrk="0" hangingPunct="0"/>
            <a:r>
              <a:rPr lang="en-US" sz="1400" b="1">
                <a:solidFill>
                  <a:srgbClr val="000000"/>
                </a:solidFill>
                <a:latin typeface="Times New Roman" pitchFamily="18" charset="0"/>
              </a:rPr>
              <a:t>Assertiveness</a:t>
            </a:r>
          </a:p>
        </p:txBody>
      </p:sp>
      <p:sp>
        <p:nvSpPr>
          <p:cNvPr id="26645" name="Text Box 22"/>
          <p:cNvSpPr txBox="1">
            <a:spLocks noChangeArrowheads="1"/>
          </p:cNvSpPr>
          <p:nvPr/>
        </p:nvSpPr>
        <p:spPr bwMode="auto">
          <a:xfrm>
            <a:off x="609600" y="3479800"/>
            <a:ext cx="1204913" cy="762000"/>
          </a:xfrm>
          <a:prstGeom prst="rect">
            <a:avLst/>
          </a:prstGeom>
          <a:noFill/>
          <a:ln w="12700" cap="sq">
            <a:noFill/>
            <a:miter lim="800000"/>
            <a:headEnd type="none" w="sm" len="sm"/>
            <a:tailEnd type="none" w="sm" len="sm"/>
          </a:ln>
        </p:spPr>
        <p:txBody>
          <a:bodyPr wrap="none">
            <a:spAutoFit/>
          </a:bodyPr>
          <a:lstStyle/>
          <a:p>
            <a:pPr algn="ctr" eaLnBrk="0" hangingPunct="0"/>
            <a:r>
              <a:rPr lang="en-US" sz="1600" b="1" dirty="0">
                <a:solidFill>
                  <a:srgbClr val="000000"/>
                </a:solidFill>
                <a:latin typeface="Times New Roman" pitchFamily="18" charset="0"/>
              </a:rPr>
              <a:t>Active</a:t>
            </a:r>
          </a:p>
          <a:p>
            <a:pPr algn="ctr" eaLnBrk="0" hangingPunct="0"/>
            <a:r>
              <a:rPr lang="en-US" sz="1400" b="1" dirty="0">
                <a:solidFill>
                  <a:srgbClr val="000000"/>
                </a:solidFill>
                <a:latin typeface="Times New Roman" pitchFamily="18" charset="0"/>
              </a:rPr>
              <a:t>High </a:t>
            </a:r>
          </a:p>
          <a:p>
            <a:pPr algn="ctr" eaLnBrk="0" hangingPunct="0"/>
            <a:r>
              <a:rPr lang="en-US" sz="1400" b="1" dirty="0">
                <a:solidFill>
                  <a:srgbClr val="000000"/>
                </a:solidFill>
                <a:latin typeface="Times New Roman" pitchFamily="18" charset="0"/>
              </a:rPr>
              <a:t>Assertiveness</a:t>
            </a:r>
          </a:p>
        </p:txBody>
      </p:sp>
      <p:sp>
        <p:nvSpPr>
          <p:cNvPr id="26646" name="Text Box 23"/>
          <p:cNvSpPr txBox="1">
            <a:spLocks noChangeArrowheads="1"/>
          </p:cNvSpPr>
          <p:nvPr/>
        </p:nvSpPr>
        <p:spPr bwMode="auto">
          <a:xfrm>
            <a:off x="6019800" y="4648200"/>
            <a:ext cx="1003300" cy="730250"/>
          </a:xfrm>
          <a:prstGeom prst="rect">
            <a:avLst/>
          </a:prstGeom>
          <a:solidFill>
            <a:srgbClr val="009900"/>
          </a:solidFill>
          <a:ln w="12700" cap="sq">
            <a:noFill/>
            <a:miter lim="800000"/>
            <a:headEnd type="none" w="sm" len="sm"/>
            <a:tailEnd type="none" w="sm" len="sm"/>
          </a:ln>
        </p:spPr>
        <p:txBody>
          <a:bodyPr>
            <a:spAutoFit/>
          </a:bodyPr>
          <a:lstStyle/>
          <a:p>
            <a:pPr algn="ctr" eaLnBrk="0" hangingPunct="0"/>
            <a:r>
              <a:rPr lang="en-US" sz="1400" b="1">
                <a:solidFill>
                  <a:srgbClr val="000000"/>
                </a:solidFill>
                <a:latin typeface="Times New Roman" pitchFamily="18" charset="0"/>
              </a:rPr>
              <a:t>2</a:t>
            </a:r>
          </a:p>
          <a:p>
            <a:pPr algn="ctr" eaLnBrk="0" hangingPunct="0"/>
            <a:r>
              <a:rPr lang="en-US" sz="1400" b="1">
                <a:solidFill>
                  <a:srgbClr val="000000"/>
                </a:solidFill>
                <a:latin typeface="Times New Roman" pitchFamily="18" charset="0"/>
              </a:rPr>
              <a:t>Systematic</a:t>
            </a:r>
          </a:p>
          <a:p>
            <a:pPr algn="ctr" eaLnBrk="0" hangingPunct="0"/>
            <a:r>
              <a:rPr lang="en-US" sz="1400" b="1">
                <a:solidFill>
                  <a:srgbClr val="000000"/>
                </a:solidFill>
                <a:latin typeface="Times New Roman" pitchFamily="18" charset="0"/>
              </a:rPr>
              <a:t>Green</a:t>
            </a:r>
          </a:p>
        </p:txBody>
      </p:sp>
      <p:sp>
        <p:nvSpPr>
          <p:cNvPr id="26647" name="Text Box 24"/>
          <p:cNvSpPr txBox="1">
            <a:spLocks noChangeArrowheads="1"/>
          </p:cNvSpPr>
          <p:nvPr/>
        </p:nvSpPr>
        <p:spPr bwMode="auto">
          <a:xfrm>
            <a:off x="2728913" y="4800600"/>
            <a:ext cx="658812" cy="730250"/>
          </a:xfrm>
          <a:prstGeom prst="rect">
            <a:avLst/>
          </a:prstGeom>
          <a:noFill/>
          <a:ln w="12700" cap="sq">
            <a:noFill/>
            <a:miter lim="800000"/>
            <a:headEnd type="none" w="sm" len="sm"/>
            <a:tailEnd type="none" w="sm" len="sm"/>
          </a:ln>
        </p:spPr>
        <p:txBody>
          <a:bodyPr wrap="none">
            <a:spAutoFit/>
          </a:bodyPr>
          <a:lstStyle/>
          <a:p>
            <a:pPr algn="ctr" eaLnBrk="0" hangingPunct="0"/>
            <a:r>
              <a:rPr lang="en-US" sz="1400" b="1">
                <a:solidFill>
                  <a:srgbClr val="000000"/>
                </a:solidFill>
                <a:latin typeface="Times New Roman" pitchFamily="18" charset="0"/>
              </a:rPr>
              <a:t>3</a:t>
            </a:r>
          </a:p>
          <a:p>
            <a:pPr algn="ctr" eaLnBrk="0" hangingPunct="0"/>
            <a:r>
              <a:rPr lang="en-US" sz="1400" b="1">
                <a:solidFill>
                  <a:srgbClr val="000000"/>
                </a:solidFill>
                <a:latin typeface="Times New Roman" pitchFamily="18" charset="0"/>
              </a:rPr>
              <a:t>Direct</a:t>
            </a:r>
          </a:p>
          <a:p>
            <a:pPr algn="ctr" eaLnBrk="0" hangingPunct="0"/>
            <a:r>
              <a:rPr lang="en-US" sz="1400" b="1">
                <a:solidFill>
                  <a:srgbClr val="000000"/>
                </a:solidFill>
                <a:latin typeface="Times New Roman" pitchFamily="18" charset="0"/>
              </a:rPr>
              <a:t>Gold</a:t>
            </a:r>
          </a:p>
        </p:txBody>
      </p:sp>
      <p:sp>
        <p:nvSpPr>
          <p:cNvPr id="26648" name="Text Box 25"/>
          <p:cNvSpPr txBox="1">
            <a:spLocks noChangeArrowheads="1"/>
          </p:cNvSpPr>
          <p:nvPr/>
        </p:nvSpPr>
        <p:spPr bwMode="auto">
          <a:xfrm>
            <a:off x="2514600" y="2057400"/>
            <a:ext cx="795338" cy="730250"/>
          </a:xfrm>
          <a:prstGeom prst="rect">
            <a:avLst/>
          </a:prstGeom>
          <a:noFill/>
          <a:ln w="12700" cap="sq">
            <a:noFill/>
            <a:miter lim="800000"/>
            <a:headEnd type="none" w="sm" len="sm"/>
            <a:tailEnd type="none" w="sm" len="sm"/>
          </a:ln>
        </p:spPr>
        <p:txBody>
          <a:bodyPr wrap="none">
            <a:spAutoFit/>
          </a:bodyPr>
          <a:lstStyle/>
          <a:p>
            <a:pPr algn="ctr" eaLnBrk="0" hangingPunct="0"/>
            <a:r>
              <a:rPr lang="en-US" sz="1400" b="1" dirty="0">
                <a:solidFill>
                  <a:srgbClr val="000000"/>
                </a:solidFill>
                <a:latin typeface="Times New Roman" pitchFamily="18" charset="0"/>
              </a:rPr>
              <a:t>4</a:t>
            </a:r>
          </a:p>
          <a:p>
            <a:pPr algn="ctr" eaLnBrk="0" hangingPunct="0"/>
            <a:r>
              <a:rPr lang="en-US" sz="1400" b="1" dirty="0">
                <a:solidFill>
                  <a:srgbClr val="000000"/>
                </a:solidFill>
                <a:latin typeface="Times New Roman" pitchFamily="18" charset="0"/>
              </a:rPr>
              <a:t>Spirited</a:t>
            </a:r>
          </a:p>
          <a:p>
            <a:pPr algn="ctr" eaLnBrk="0" hangingPunct="0"/>
            <a:r>
              <a:rPr lang="en-US" sz="1400" b="1" dirty="0">
                <a:solidFill>
                  <a:srgbClr val="000000"/>
                </a:solidFill>
                <a:latin typeface="Times New Roman" pitchFamily="18" charset="0"/>
              </a:rPr>
              <a:t>Red</a:t>
            </a:r>
          </a:p>
        </p:txBody>
      </p:sp>
    </p:spTree>
    <p:extLst>
      <p:ext uri="{BB962C8B-B14F-4D97-AF65-F5344CB8AC3E}">
        <p14:creationId xmlns:p14="http://schemas.microsoft.com/office/powerpoint/2010/main" val="206060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228600" y="304800"/>
            <a:ext cx="8686800" cy="685800"/>
          </a:xfrm>
          <a:noFill/>
        </p:spPr>
        <p:txBody>
          <a:bodyPr>
            <a:normAutofit/>
          </a:bodyPr>
          <a:lstStyle/>
          <a:p>
            <a:pPr eaLnBrk="1" hangingPunct="1">
              <a:defRPr/>
            </a:pPr>
            <a:r>
              <a:rPr lang="en-US" dirty="0" smtClean="0">
                <a:solidFill>
                  <a:schemeClr val="tx1"/>
                </a:solidFill>
              </a:rPr>
              <a:t>Team-Building for Specific Learning Styles</a:t>
            </a:r>
          </a:p>
        </p:txBody>
      </p:sp>
      <p:sp>
        <p:nvSpPr>
          <p:cNvPr id="4099" name="Rectangle 3"/>
          <p:cNvSpPr>
            <a:spLocks noGrp="1" noRot="1" noChangeArrowheads="1"/>
          </p:cNvSpPr>
          <p:nvPr>
            <p:ph sz="quarter" idx="1"/>
          </p:nvPr>
        </p:nvSpPr>
        <p:spPr>
          <a:xfrm>
            <a:off x="609600" y="1905000"/>
            <a:ext cx="8001000" cy="5105400"/>
          </a:xfrm>
        </p:spPr>
        <p:txBody>
          <a:bodyPr/>
          <a:lstStyle/>
          <a:p>
            <a:pPr eaLnBrk="1" hangingPunct="1">
              <a:lnSpc>
                <a:spcPct val="130000"/>
              </a:lnSpc>
              <a:defRPr/>
            </a:pPr>
            <a:r>
              <a:rPr lang="en-US" sz="2400" dirty="0" smtClean="0"/>
              <a:t>Know your own style preferences.</a:t>
            </a:r>
          </a:p>
          <a:p>
            <a:pPr eaLnBrk="1" hangingPunct="1">
              <a:lnSpc>
                <a:spcPct val="130000"/>
              </a:lnSpc>
              <a:defRPr/>
            </a:pPr>
            <a:r>
              <a:rPr lang="en-US" sz="2400" dirty="0" smtClean="0"/>
              <a:t>Remember that we are each a combination of styles.</a:t>
            </a:r>
          </a:p>
          <a:p>
            <a:pPr eaLnBrk="1" hangingPunct="1">
              <a:defRPr/>
            </a:pPr>
            <a:r>
              <a:rPr lang="en-US" sz="2400" dirty="0" smtClean="0"/>
              <a:t>Know the learning style preferences of your team mates.</a:t>
            </a:r>
          </a:p>
          <a:p>
            <a:pPr marL="0" indent="0" eaLnBrk="1" hangingPunct="1">
              <a:buNone/>
              <a:defRPr/>
            </a:pPr>
            <a:endParaRPr lang="en-US" sz="600" dirty="0" smtClean="0"/>
          </a:p>
          <a:p>
            <a:pPr eaLnBrk="1" hangingPunct="1">
              <a:defRPr/>
            </a:pPr>
            <a:r>
              <a:rPr lang="en-US" sz="2400" dirty="0" smtClean="0"/>
              <a:t>Utilize information about their styles to tailor communication and information to them.</a:t>
            </a:r>
          </a:p>
          <a:p>
            <a:pPr marL="0" indent="0" eaLnBrk="1" hangingPunct="1">
              <a:buNone/>
              <a:defRPr/>
            </a:pPr>
            <a:endParaRPr lang="en-US" sz="600" dirty="0" smtClean="0"/>
          </a:p>
          <a:p>
            <a:pPr eaLnBrk="1" hangingPunct="1">
              <a:defRPr/>
            </a:pPr>
            <a:r>
              <a:rPr lang="en-US" sz="2400" dirty="0" smtClean="0"/>
              <a:t>Remember that your tendency will be to view the team’s progress and your team mates through your style.</a:t>
            </a:r>
          </a:p>
        </p:txBody>
      </p:sp>
    </p:spTree>
    <p:extLst>
      <p:ext uri="{BB962C8B-B14F-4D97-AF65-F5344CB8AC3E}">
        <p14:creationId xmlns:p14="http://schemas.microsoft.com/office/powerpoint/2010/main" val="19647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Team Roles</a:t>
            </a:r>
            <a:endParaRPr lang="en-US" dirty="0"/>
          </a:p>
        </p:txBody>
      </p:sp>
      <p:sp>
        <p:nvSpPr>
          <p:cNvPr id="3" name="Content Placeholder 2"/>
          <p:cNvSpPr>
            <a:spLocks noGrp="1"/>
          </p:cNvSpPr>
          <p:nvPr>
            <p:ph sz="half" idx="1"/>
          </p:nvPr>
        </p:nvSpPr>
        <p:spPr>
          <a:xfrm>
            <a:off x="301752" y="1600200"/>
            <a:ext cx="4270248" cy="4453128"/>
          </a:xfrm>
        </p:spPr>
        <p:txBody>
          <a:bodyPr/>
          <a:lstStyle/>
          <a:p>
            <a:r>
              <a:rPr lang="en-US" dirty="0"/>
              <a:t>Judge </a:t>
            </a:r>
          </a:p>
          <a:p>
            <a:r>
              <a:rPr lang="en-US" dirty="0"/>
              <a:t>Coordinator</a:t>
            </a:r>
          </a:p>
          <a:p>
            <a:r>
              <a:rPr lang="en-US" dirty="0"/>
              <a:t>Case Manager</a:t>
            </a:r>
          </a:p>
          <a:p>
            <a:r>
              <a:rPr lang="en-US" dirty="0"/>
              <a:t>Probation Officer</a:t>
            </a:r>
          </a:p>
          <a:p>
            <a:r>
              <a:rPr lang="en-US" dirty="0"/>
              <a:t>Prosecuting Attorney</a:t>
            </a:r>
          </a:p>
          <a:p>
            <a:r>
              <a:rPr lang="en-US" dirty="0"/>
              <a:t>Defense Attorney</a:t>
            </a:r>
          </a:p>
          <a:p>
            <a:pPr marL="0" indent="0">
              <a:buNone/>
            </a:pPr>
            <a:endParaRPr lang="en-US" dirty="0"/>
          </a:p>
        </p:txBody>
      </p:sp>
      <p:sp>
        <p:nvSpPr>
          <p:cNvPr id="4" name="Content Placeholder 3"/>
          <p:cNvSpPr>
            <a:spLocks noGrp="1"/>
          </p:cNvSpPr>
          <p:nvPr>
            <p:ph sz="half" idx="2"/>
          </p:nvPr>
        </p:nvSpPr>
        <p:spPr>
          <a:xfrm>
            <a:off x="4572000" y="1600200"/>
            <a:ext cx="4267200" cy="4453128"/>
          </a:xfrm>
        </p:spPr>
        <p:txBody>
          <a:bodyPr/>
          <a:lstStyle/>
          <a:p>
            <a:r>
              <a:rPr lang="en-US" dirty="0"/>
              <a:t>Treatment Provider</a:t>
            </a:r>
          </a:p>
          <a:p>
            <a:r>
              <a:rPr lang="en-US" dirty="0"/>
              <a:t>Law Enforcement Officer</a:t>
            </a:r>
          </a:p>
          <a:p>
            <a:r>
              <a:rPr lang="en-US" dirty="0"/>
              <a:t>Child Welfare Worker</a:t>
            </a:r>
          </a:p>
          <a:p>
            <a:r>
              <a:rPr lang="en-US" dirty="0"/>
              <a:t>Data Manager</a:t>
            </a:r>
          </a:p>
          <a:p>
            <a:r>
              <a:rPr lang="en-US" dirty="0"/>
              <a:t>Clerk of Court</a:t>
            </a:r>
          </a:p>
          <a:p>
            <a:endParaRPr lang="en-US" dirty="0"/>
          </a:p>
        </p:txBody>
      </p:sp>
    </p:spTree>
    <p:extLst>
      <p:ext uri="{BB962C8B-B14F-4D97-AF65-F5344CB8AC3E}">
        <p14:creationId xmlns:p14="http://schemas.microsoft.com/office/powerpoint/2010/main" val="2744956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en-US" dirty="0" smtClean="0">
                <a:solidFill>
                  <a:schemeClr val="tx1"/>
                </a:solidFill>
              </a:rPr>
              <a:t>Positive Team Roles</a:t>
            </a:r>
          </a:p>
        </p:txBody>
      </p:sp>
      <p:sp>
        <p:nvSpPr>
          <p:cNvPr id="25603" name="Rectangle 3"/>
          <p:cNvSpPr>
            <a:spLocks noGrp="1" noRot="1" noChangeArrowheads="1"/>
          </p:cNvSpPr>
          <p:nvPr>
            <p:ph sz="quarter" idx="1"/>
          </p:nvPr>
        </p:nvSpPr>
        <p:spPr/>
        <p:txBody>
          <a:bodyPr>
            <a:noAutofit/>
          </a:bodyPr>
          <a:lstStyle/>
          <a:p>
            <a:pPr eaLnBrk="1" hangingPunct="1">
              <a:defRPr/>
            </a:pPr>
            <a:r>
              <a:rPr lang="en-US" sz="2800" dirty="0" smtClean="0"/>
              <a:t>Team Leader</a:t>
            </a:r>
          </a:p>
          <a:p>
            <a:pPr marL="0" indent="0" eaLnBrk="1" hangingPunct="1">
              <a:buNone/>
              <a:defRPr/>
            </a:pPr>
            <a:endParaRPr lang="en-US" sz="800" dirty="0" smtClean="0"/>
          </a:p>
          <a:p>
            <a:pPr eaLnBrk="1" hangingPunct="1">
              <a:defRPr/>
            </a:pPr>
            <a:r>
              <a:rPr lang="en-US" sz="2800" dirty="0" smtClean="0"/>
              <a:t>Analyzer</a:t>
            </a:r>
          </a:p>
          <a:p>
            <a:pPr marL="0" indent="0" eaLnBrk="1" hangingPunct="1">
              <a:buNone/>
              <a:defRPr/>
            </a:pPr>
            <a:endParaRPr lang="en-US" sz="800" dirty="0" smtClean="0"/>
          </a:p>
          <a:p>
            <a:pPr eaLnBrk="1" hangingPunct="1">
              <a:defRPr/>
            </a:pPr>
            <a:r>
              <a:rPr lang="en-US" sz="2800" dirty="0" smtClean="0"/>
              <a:t>Visionary</a:t>
            </a:r>
          </a:p>
          <a:p>
            <a:pPr marL="0" indent="0" eaLnBrk="1" hangingPunct="1">
              <a:buNone/>
              <a:defRPr/>
            </a:pPr>
            <a:endParaRPr lang="en-US" sz="800" dirty="0" smtClean="0"/>
          </a:p>
          <a:p>
            <a:pPr eaLnBrk="1" hangingPunct="1">
              <a:defRPr/>
            </a:pPr>
            <a:r>
              <a:rPr lang="en-US" sz="2800" dirty="0" smtClean="0"/>
              <a:t>Inspector</a:t>
            </a:r>
          </a:p>
          <a:p>
            <a:pPr marL="0" indent="0" eaLnBrk="1" hangingPunct="1">
              <a:buNone/>
              <a:defRPr/>
            </a:pPr>
            <a:endParaRPr lang="en-US" sz="800" dirty="0" smtClean="0"/>
          </a:p>
          <a:p>
            <a:pPr eaLnBrk="1" hangingPunct="1">
              <a:defRPr/>
            </a:pPr>
            <a:r>
              <a:rPr lang="en-US" sz="2800" dirty="0" smtClean="0"/>
              <a:t>Assimilator</a:t>
            </a:r>
          </a:p>
          <a:p>
            <a:pPr marL="0" indent="0" eaLnBrk="1" hangingPunct="1">
              <a:buNone/>
              <a:defRPr/>
            </a:pPr>
            <a:endParaRPr lang="en-US" sz="800" dirty="0" smtClean="0"/>
          </a:p>
          <a:p>
            <a:pPr eaLnBrk="1" hangingPunct="1">
              <a:defRPr/>
            </a:pPr>
            <a:r>
              <a:rPr lang="en-US" sz="2800" dirty="0" err="1" smtClean="0"/>
              <a:t>Tasker</a:t>
            </a:r>
            <a:endParaRPr lang="en-US" sz="2800" dirty="0" smtClean="0"/>
          </a:p>
          <a:p>
            <a:pPr marL="0" indent="0" eaLnBrk="1" hangingPunct="1">
              <a:buNone/>
              <a:defRPr/>
            </a:pPr>
            <a:endParaRPr lang="en-US" sz="800" dirty="0" smtClean="0"/>
          </a:p>
          <a:p>
            <a:pPr eaLnBrk="1" hangingPunct="1">
              <a:defRPr/>
            </a:pPr>
            <a:r>
              <a:rPr lang="en-US" sz="2800" dirty="0" smtClean="0"/>
              <a:t>Politician</a:t>
            </a:r>
          </a:p>
        </p:txBody>
      </p:sp>
    </p:spTree>
    <p:extLst>
      <p:ext uri="{BB962C8B-B14F-4D97-AF65-F5344CB8AC3E}">
        <p14:creationId xmlns:p14="http://schemas.microsoft.com/office/powerpoint/2010/main" val="2188549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eaLnBrk="1" hangingPunct="1">
              <a:defRPr/>
            </a:pPr>
            <a:r>
              <a:rPr lang="en-US" dirty="0" smtClean="0">
                <a:solidFill>
                  <a:schemeClr val="tx1"/>
                </a:solidFill>
              </a:rPr>
              <a:t>Negative Team Roles</a:t>
            </a:r>
          </a:p>
        </p:txBody>
      </p:sp>
      <p:sp>
        <p:nvSpPr>
          <p:cNvPr id="53251" name="Rectangle 3"/>
          <p:cNvSpPr>
            <a:spLocks noGrp="1" noRot="1" noChangeArrowheads="1"/>
          </p:cNvSpPr>
          <p:nvPr>
            <p:ph sz="quarter" idx="1"/>
          </p:nvPr>
        </p:nvSpPr>
        <p:spPr>
          <a:xfrm>
            <a:off x="301752" y="1752600"/>
            <a:ext cx="8503920" cy="4572000"/>
          </a:xfrm>
        </p:spPr>
        <p:txBody>
          <a:bodyPr/>
          <a:lstStyle/>
          <a:p>
            <a:pPr eaLnBrk="1" hangingPunct="1">
              <a:defRPr/>
            </a:pPr>
            <a:r>
              <a:rPr lang="en-US" dirty="0" smtClean="0"/>
              <a:t>The Blocker</a:t>
            </a:r>
            <a:r>
              <a:rPr lang="en-US" sz="2400" dirty="0" smtClean="0"/>
              <a:t>  / </a:t>
            </a:r>
            <a:r>
              <a:rPr lang="en-US" i="1" dirty="0" smtClean="0"/>
              <a:t>Naysayer</a:t>
            </a:r>
            <a:r>
              <a:rPr lang="en-US" dirty="0" smtClean="0"/>
              <a:t> </a:t>
            </a:r>
            <a:r>
              <a:rPr lang="en-US" sz="2400" dirty="0" smtClean="0"/>
              <a:t>– “Nope, can’t, costs money, never-done-it-that-way-before round here, If it </a:t>
            </a:r>
            <a:r>
              <a:rPr lang="en-US" sz="2400" dirty="0" err="1" smtClean="0"/>
              <a:t>ain’t</a:t>
            </a:r>
            <a:r>
              <a:rPr lang="en-US" sz="2400" dirty="0" smtClean="0"/>
              <a:t> broke don’t fix it”</a:t>
            </a:r>
          </a:p>
          <a:p>
            <a:pPr eaLnBrk="1" hangingPunct="1">
              <a:lnSpc>
                <a:spcPct val="150000"/>
              </a:lnSpc>
              <a:defRPr/>
            </a:pPr>
            <a:r>
              <a:rPr lang="en-US" dirty="0" smtClean="0"/>
              <a:t>The Red Herring</a:t>
            </a:r>
          </a:p>
          <a:p>
            <a:pPr eaLnBrk="1" hangingPunct="1">
              <a:lnSpc>
                <a:spcPct val="150000"/>
              </a:lnSpc>
              <a:defRPr/>
            </a:pPr>
            <a:r>
              <a:rPr lang="en-US" dirty="0" smtClean="0"/>
              <a:t>The “</a:t>
            </a:r>
            <a:r>
              <a:rPr lang="en-US" dirty="0" err="1" smtClean="0"/>
              <a:t>Waaa’ll</a:t>
            </a:r>
            <a:r>
              <a:rPr lang="en-US" dirty="0" smtClean="0"/>
              <a:t> tell you how to fix it”</a:t>
            </a:r>
          </a:p>
          <a:p>
            <a:pPr marL="0" indent="0" eaLnBrk="1" hangingPunct="1">
              <a:lnSpc>
                <a:spcPct val="150000"/>
              </a:lnSpc>
              <a:buNone/>
              <a:defRPr/>
            </a:pPr>
            <a:endParaRPr lang="en-US" sz="600" dirty="0" smtClean="0"/>
          </a:p>
          <a:p>
            <a:pPr eaLnBrk="1" hangingPunct="1">
              <a:defRPr/>
            </a:pPr>
            <a:r>
              <a:rPr lang="en-US" dirty="0" smtClean="0"/>
              <a:t>The Interrupters</a:t>
            </a:r>
            <a:r>
              <a:rPr lang="en-US" sz="2400" dirty="0" smtClean="0"/>
              <a:t> -“Sorry I’m late; Sorry I missed the last meeting, Sorry my cell phone keeps ringing!”</a:t>
            </a:r>
          </a:p>
        </p:txBody>
      </p:sp>
    </p:spTree>
    <p:extLst>
      <p:ext uri="{BB962C8B-B14F-4D97-AF65-F5344CB8AC3E}">
        <p14:creationId xmlns:p14="http://schemas.microsoft.com/office/powerpoint/2010/main" val="3089895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title"/>
          </p:nvPr>
        </p:nvSpPr>
        <p:spPr/>
        <p:txBody>
          <a:bodyPr>
            <a:normAutofit/>
          </a:bodyPr>
          <a:lstStyle/>
          <a:p>
            <a:pPr eaLnBrk="1" hangingPunct="1">
              <a:defRPr/>
            </a:pPr>
            <a:r>
              <a:rPr lang="en-US" dirty="0" smtClean="0">
                <a:solidFill>
                  <a:schemeClr val="tx1"/>
                </a:solidFill>
              </a:rPr>
              <a:t>Conflict Styles</a:t>
            </a:r>
          </a:p>
        </p:txBody>
      </p:sp>
      <p:pic>
        <p:nvPicPr>
          <p:cNvPr id="41986" name="Picture 4" descr="ATT00368MA12086362-0001"/>
          <p:cNvPicPr>
            <a:picLocks noGrp="1" noChangeAspect="1" noChangeArrowheads="1"/>
          </p:cNvPicPr>
          <p:nvPr>
            <p:ph sz="quarter" idx="1"/>
          </p:nvPr>
        </p:nvPicPr>
        <p:blipFill>
          <a:blip r:embed="rId3" cstate="print"/>
          <a:stretch>
            <a:fillRect/>
          </a:stretch>
        </p:blipFill>
        <p:spPr>
          <a:xfrm>
            <a:off x="1447800" y="2199620"/>
            <a:ext cx="6324600" cy="4045606"/>
          </a:xfrm>
        </p:spPr>
      </p:pic>
      <p:sp>
        <p:nvSpPr>
          <p:cNvPr id="2" name="TextBox 1"/>
          <p:cNvSpPr txBox="1"/>
          <p:nvPr/>
        </p:nvSpPr>
        <p:spPr>
          <a:xfrm>
            <a:off x="1752600" y="1676400"/>
            <a:ext cx="5791200" cy="523220"/>
          </a:xfrm>
          <a:prstGeom prst="rect">
            <a:avLst/>
          </a:prstGeom>
          <a:noFill/>
        </p:spPr>
        <p:txBody>
          <a:bodyPr wrap="square" rtlCol="0">
            <a:spAutoFit/>
          </a:bodyPr>
          <a:lstStyle/>
          <a:p>
            <a:pPr algn="ctr"/>
            <a:r>
              <a:rPr lang="en-US" sz="2800" dirty="0" err="1">
                <a:latin typeface="+mn-lt"/>
              </a:rPr>
              <a:t>Distancers</a:t>
            </a:r>
            <a:r>
              <a:rPr lang="en-US" sz="2800" dirty="0">
                <a:latin typeface="+mn-lt"/>
              </a:rPr>
              <a:t> and Pursuers</a:t>
            </a:r>
          </a:p>
        </p:txBody>
      </p:sp>
    </p:spTree>
    <p:extLst>
      <p:ext uri="{BB962C8B-B14F-4D97-AF65-F5344CB8AC3E}">
        <p14:creationId xmlns:p14="http://schemas.microsoft.com/office/powerpoint/2010/main" val="2489926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normAutofit/>
          </a:bodyPr>
          <a:lstStyle/>
          <a:p>
            <a:pPr eaLnBrk="1" hangingPunct="1">
              <a:defRPr/>
            </a:pPr>
            <a:r>
              <a:rPr lang="en-US" dirty="0" smtClean="0">
                <a:solidFill>
                  <a:schemeClr val="tx1"/>
                </a:solidFill>
              </a:rPr>
              <a:t>Conflict in Teams</a:t>
            </a:r>
          </a:p>
        </p:txBody>
      </p:sp>
      <p:sp>
        <p:nvSpPr>
          <p:cNvPr id="26627" name="Rectangle 3"/>
          <p:cNvSpPr>
            <a:spLocks noGrp="1" noRot="1" noChangeArrowheads="1"/>
          </p:cNvSpPr>
          <p:nvPr>
            <p:ph sz="quarter" idx="1"/>
          </p:nvPr>
        </p:nvSpPr>
        <p:spPr/>
        <p:txBody>
          <a:bodyPr/>
          <a:lstStyle/>
          <a:p>
            <a:pPr eaLnBrk="1" hangingPunct="1">
              <a:defRPr/>
            </a:pPr>
            <a:r>
              <a:rPr lang="en-US" dirty="0" smtClean="0"/>
              <a:t>Conflict Styles</a:t>
            </a:r>
          </a:p>
          <a:p>
            <a:pPr eaLnBrk="1" hangingPunct="1">
              <a:defRPr/>
            </a:pPr>
            <a:endParaRPr lang="en-US" dirty="0" smtClean="0"/>
          </a:p>
          <a:p>
            <a:pPr eaLnBrk="1" hangingPunct="1">
              <a:defRPr/>
            </a:pPr>
            <a:r>
              <a:rPr lang="en-US" dirty="0" smtClean="0"/>
              <a:t>Pursuers / </a:t>
            </a:r>
            <a:r>
              <a:rPr lang="en-US" dirty="0" err="1" smtClean="0"/>
              <a:t>Distancers</a:t>
            </a:r>
            <a:endParaRPr lang="en-US" dirty="0" smtClean="0"/>
          </a:p>
          <a:p>
            <a:pPr lvl="1" eaLnBrk="1" hangingPunct="1">
              <a:defRPr/>
            </a:pPr>
            <a:endParaRPr lang="en-US" dirty="0" smtClean="0"/>
          </a:p>
          <a:p>
            <a:pPr eaLnBrk="1" hangingPunct="1">
              <a:defRPr/>
            </a:pPr>
            <a:r>
              <a:rPr lang="en-US" dirty="0" smtClean="0"/>
              <a:t>Conflict Triangles</a:t>
            </a:r>
          </a:p>
          <a:p>
            <a:pPr eaLnBrk="1" hangingPunct="1">
              <a:defRPr/>
            </a:pPr>
            <a:endParaRPr lang="en-US" dirty="0" smtClean="0"/>
          </a:p>
          <a:p>
            <a:pPr eaLnBrk="1" hangingPunct="1">
              <a:defRPr/>
            </a:pPr>
            <a:r>
              <a:rPr lang="en-US" dirty="0" smtClean="0"/>
              <a:t>Resolving Conflict</a:t>
            </a:r>
          </a:p>
        </p:txBody>
      </p:sp>
    </p:spTree>
    <p:extLst>
      <p:ext uri="{BB962C8B-B14F-4D97-AF65-F5344CB8AC3E}">
        <p14:creationId xmlns:p14="http://schemas.microsoft.com/office/powerpoint/2010/main" val="2053524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219200"/>
            <a:ext cx="7467600" cy="4724400"/>
          </a:xfrm>
          <a:prstGeom prst="rect">
            <a:avLst/>
          </a:prstGeom>
        </p:spPr>
      </p:pic>
      <p:sp>
        <p:nvSpPr>
          <p:cNvPr id="4" name="TextBox 3"/>
          <p:cNvSpPr txBox="1"/>
          <p:nvPr/>
        </p:nvSpPr>
        <p:spPr>
          <a:xfrm>
            <a:off x="838200" y="381000"/>
            <a:ext cx="7467600" cy="600164"/>
          </a:xfrm>
          <a:prstGeom prst="rect">
            <a:avLst/>
          </a:prstGeom>
          <a:noFill/>
        </p:spPr>
        <p:txBody>
          <a:bodyPr wrap="square" rtlCol="0">
            <a:spAutoFit/>
          </a:bodyPr>
          <a:lstStyle/>
          <a:p>
            <a:pPr algn="ctr"/>
            <a:r>
              <a:rPr lang="en-US" sz="3300" dirty="0" smtClean="0">
                <a:latin typeface="+mj-lt"/>
              </a:rPr>
              <a:t>Teamwork</a:t>
            </a:r>
            <a:endParaRPr lang="en-US" sz="3300" dirty="0">
              <a:latin typeface="+mj-lt"/>
            </a:endParaRPr>
          </a:p>
        </p:txBody>
      </p:sp>
    </p:spTree>
    <p:extLst>
      <p:ext uri="{BB962C8B-B14F-4D97-AF65-F5344CB8AC3E}">
        <p14:creationId xmlns:p14="http://schemas.microsoft.com/office/powerpoint/2010/main" val="3889114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4" descr="EasterBunnies"/>
          <p:cNvPicPr>
            <a:picLocks noGrp="1" noChangeAspect="1" noChangeArrowheads="1"/>
          </p:cNvPicPr>
          <p:nvPr>
            <p:ph sz="quarter" idx="1"/>
          </p:nvPr>
        </p:nvPicPr>
        <p:blipFill>
          <a:blip r:embed="rId3" cstate="print"/>
          <a:srcRect/>
          <a:stretch>
            <a:fillRect/>
          </a:stretch>
        </p:blipFill>
        <p:spPr>
          <a:xfrm>
            <a:off x="609600" y="1600200"/>
            <a:ext cx="8001000" cy="4724400"/>
          </a:xfrm>
        </p:spPr>
      </p:pic>
      <p:sp>
        <p:nvSpPr>
          <p:cNvPr id="2" name="TextBox 1"/>
          <p:cNvSpPr txBox="1"/>
          <p:nvPr/>
        </p:nvSpPr>
        <p:spPr>
          <a:xfrm>
            <a:off x="457200" y="228600"/>
            <a:ext cx="8305800" cy="600164"/>
          </a:xfrm>
          <a:prstGeom prst="rect">
            <a:avLst/>
          </a:prstGeom>
          <a:noFill/>
        </p:spPr>
        <p:txBody>
          <a:bodyPr wrap="square" rtlCol="0">
            <a:spAutoFit/>
          </a:bodyPr>
          <a:lstStyle/>
          <a:p>
            <a:pPr algn="ctr"/>
            <a:r>
              <a:rPr lang="en-US" sz="3300" dirty="0" smtClean="0">
                <a:latin typeface="+mj-lt"/>
              </a:rPr>
              <a:t>Communication – Perspective</a:t>
            </a:r>
            <a:endParaRPr lang="en-US" sz="3300"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dirty="0" smtClean="0">
                <a:solidFill>
                  <a:schemeClr val="tx1"/>
                </a:solidFill>
              </a:rPr>
              <a:t>Communication Filters</a:t>
            </a:r>
          </a:p>
        </p:txBody>
      </p:sp>
      <p:sp>
        <p:nvSpPr>
          <p:cNvPr id="19459" name="Rectangle 3"/>
          <p:cNvSpPr>
            <a:spLocks noGrp="1" noRot="1" noChangeArrowheads="1"/>
          </p:cNvSpPr>
          <p:nvPr>
            <p:ph sz="quarter" idx="1"/>
          </p:nvPr>
        </p:nvSpPr>
        <p:spPr>
          <a:xfrm>
            <a:off x="301752" y="1828800"/>
            <a:ext cx="8503920" cy="4572000"/>
          </a:xfrm>
        </p:spPr>
        <p:txBody>
          <a:bodyPr/>
          <a:lstStyle/>
          <a:p>
            <a:pPr eaLnBrk="1" hangingPunct="1">
              <a:lnSpc>
                <a:spcPct val="180000"/>
              </a:lnSpc>
              <a:defRPr/>
            </a:pPr>
            <a:r>
              <a:rPr lang="en-US" dirty="0" smtClean="0"/>
              <a:t>Race, Ethnicity, Language, Culture</a:t>
            </a:r>
          </a:p>
          <a:p>
            <a:pPr eaLnBrk="1" hangingPunct="1">
              <a:lnSpc>
                <a:spcPct val="180000"/>
              </a:lnSpc>
              <a:defRPr/>
            </a:pPr>
            <a:r>
              <a:rPr lang="en-US" dirty="0" smtClean="0"/>
              <a:t>Gender / Sexual Orientation</a:t>
            </a:r>
          </a:p>
          <a:p>
            <a:pPr eaLnBrk="1" hangingPunct="1">
              <a:lnSpc>
                <a:spcPct val="180000"/>
              </a:lnSpc>
              <a:defRPr/>
            </a:pPr>
            <a:r>
              <a:rPr lang="en-US" dirty="0" smtClean="0"/>
              <a:t>Age</a:t>
            </a:r>
          </a:p>
          <a:p>
            <a:pPr eaLnBrk="1" hangingPunct="1">
              <a:lnSpc>
                <a:spcPct val="180000"/>
              </a:lnSpc>
              <a:defRPr/>
            </a:pPr>
            <a:r>
              <a:rPr lang="en-US" dirty="0" smtClean="0"/>
              <a:t>Professional / Life Experience and History</a:t>
            </a:r>
          </a:p>
          <a:p>
            <a:pPr eaLnBrk="1" hangingPunct="1">
              <a:buFont typeface="Arial" charset="0"/>
              <a:buNone/>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dirty="0" smtClean="0">
                <a:solidFill>
                  <a:schemeClr val="tx1"/>
                </a:solidFill>
              </a:rPr>
              <a:t>Communication Involves</a:t>
            </a:r>
          </a:p>
        </p:txBody>
      </p:sp>
      <p:sp>
        <p:nvSpPr>
          <p:cNvPr id="18435" name="Rectangle 3"/>
          <p:cNvSpPr>
            <a:spLocks noGrp="1" noRot="1" noChangeArrowheads="1"/>
          </p:cNvSpPr>
          <p:nvPr>
            <p:ph sz="quarter" idx="1"/>
          </p:nvPr>
        </p:nvSpPr>
        <p:spPr>
          <a:xfrm>
            <a:off x="301752" y="1676400"/>
            <a:ext cx="8503920" cy="4422648"/>
          </a:xfrm>
        </p:spPr>
        <p:txBody>
          <a:bodyPr/>
          <a:lstStyle/>
          <a:p>
            <a:pPr eaLnBrk="1" hangingPunct="1">
              <a:lnSpc>
                <a:spcPct val="120000"/>
              </a:lnSpc>
              <a:defRPr/>
            </a:pPr>
            <a:r>
              <a:rPr lang="en-US" dirty="0" smtClean="0"/>
              <a:t>Listening for Content &amp; Meaning</a:t>
            </a:r>
          </a:p>
          <a:p>
            <a:pPr eaLnBrk="1" hangingPunct="1">
              <a:lnSpc>
                <a:spcPct val="120000"/>
              </a:lnSpc>
              <a:defRPr/>
            </a:pPr>
            <a:r>
              <a:rPr lang="en-US" dirty="0" smtClean="0"/>
              <a:t>Listening for Feeling</a:t>
            </a:r>
          </a:p>
          <a:p>
            <a:pPr eaLnBrk="1" hangingPunct="1">
              <a:lnSpc>
                <a:spcPct val="120000"/>
              </a:lnSpc>
              <a:defRPr/>
            </a:pPr>
            <a:r>
              <a:rPr lang="en-US" dirty="0" smtClean="0"/>
              <a:t>Responding to Content and Meaning</a:t>
            </a:r>
          </a:p>
          <a:p>
            <a:pPr eaLnBrk="1" hangingPunct="1">
              <a:lnSpc>
                <a:spcPct val="120000"/>
              </a:lnSpc>
              <a:defRPr/>
            </a:pPr>
            <a:r>
              <a:rPr lang="en-US" dirty="0" smtClean="0"/>
              <a:t>Responding to Feeling</a:t>
            </a:r>
          </a:p>
          <a:p>
            <a:pPr eaLnBrk="1" hangingPunct="1">
              <a:lnSpc>
                <a:spcPct val="120000"/>
              </a:lnSpc>
              <a:defRPr/>
            </a:pPr>
            <a:r>
              <a:rPr lang="en-US" dirty="0" smtClean="0"/>
              <a:t>Testing for Understanding</a:t>
            </a:r>
          </a:p>
          <a:p>
            <a:pPr eaLnBrk="1" hangingPunct="1">
              <a:lnSpc>
                <a:spcPct val="120000"/>
              </a:lnSpc>
              <a:defRPr/>
            </a:pPr>
            <a:r>
              <a:rPr lang="en-US" dirty="0" smtClean="0"/>
              <a:t>Understanding differences in learning styles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799" cy="685800"/>
          </a:xfrm>
        </p:spPr>
        <p:txBody>
          <a:bodyPr>
            <a:normAutofit/>
          </a:bodyPr>
          <a:lstStyle/>
          <a:p>
            <a:pPr>
              <a:defRPr/>
            </a:pPr>
            <a:r>
              <a:rPr lang="en-US" dirty="0" smtClean="0">
                <a:solidFill>
                  <a:schemeClr val="tx1"/>
                </a:solidFill>
              </a:rPr>
              <a:t>Principles of Team Communication</a:t>
            </a: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pPr>
              <a:defRPr/>
            </a:pPr>
            <a:r>
              <a:rPr lang="en-US" sz="2800" dirty="0" smtClean="0"/>
              <a:t>Everyone’s ideas are given a hearing, not just those with the most rank, seniority, or volume.</a:t>
            </a:r>
          </a:p>
          <a:p>
            <a:pPr>
              <a:buFont typeface="Arial" charset="0"/>
              <a:buNone/>
              <a:defRPr/>
            </a:pPr>
            <a:endParaRPr lang="en-US" sz="800" dirty="0" smtClean="0"/>
          </a:p>
          <a:p>
            <a:pPr>
              <a:defRPr/>
            </a:pPr>
            <a:r>
              <a:rPr lang="en-US" sz="2800" dirty="0" smtClean="0"/>
              <a:t>An idea is evaluated on the merits of the idea, not the person offering it.  Persons are not rejected or accepted.  Ideas are accepted or rejected.</a:t>
            </a:r>
          </a:p>
          <a:p>
            <a:pPr marL="0" indent="0">
              <a:buNone/>
              <a:defRPr/>
            </a:pPr>
            <a:endParaRPr lang="en-US" sz="600" dirty="0" smtClean="0"/>
          </a:p>
          <a:p>
            <a:pPr>
              <a:defRPr/>
            </a:pPr>
            <a:r>
              <a:rPr lang="en-US" sz="2800" dirty="0"/>
              <a:t>Most decisions are reached by </a:t>
            </a:r>
            <a:r>
              <a:rPr lang="en-US" sz="2800" dirty="0" smtClean="0"/>
              <a:t>“</a:t>
            </a:r>
            <a:r>
              <a:rPr lang="en-US" sz="2800" b="1" i="1" dirty="0" smtClean="0"/>
              <a:t>consensus</a:t>
            </a:r>
            <a:r>
              <a:rPr lang="en-US" sz="2800" dirty="0" smtClean="0"/>
              <a:t>”.  </a:t>
            </a:r>
            <a:r>
              <a:rPr lang="en-US" sz="2800" dirty="0"/>
              <a:t>Everyone affected by the outcome has a chance to express individual views- even though the final decision may be made by a managing team member.</a:t>
            </a:r>
          </a:p>
          <a:p>
            <a:pPr marL="0" indent="0">
              <a:buNone/>
              <a:defRPr/>
            </a:pP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solidFill>
                  <a:schemeClr val="tx1"/>
                </a:solidFill>
              </a:rPr>
              <a:t>Principles of Team Communication Continued… </a:t>
            </a: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pPr marL="0" indent="0">
              <a:buNone/>
              <a:defRPr/>
            </a:pPr>
            <a:endParaRPr lang="en-US" sz="700" dirty="0" smtClean="0"/>
          </a:p>
          <a:p>
            <a:pPr>
              <a:defRPr/>
            </a:pPr>
            <a:r>
              <a:rPr lang="en-US" dirty="0" smtClean="0"/>
              <a:t>Team members show restraint in judging situations until they have all the data.</a:t>
            </a:r>
          </a:p>
          <a:p>
            <a:pPr marL="0" indent="0">
              <a:buNone/>
              <a:defRPr/>
            </a:pPr>
            <a:endParaRPr lang="en-US" sz="700" dirty="0" smtClean="0"/>
          </a:p>
          <a:p>
            <a:pPr>
              <a:defRPr/>
            </a:pPr>
            <a:r>
              <a:rPr lang="en-US" dirty="0" smtClean="0"/>
              <a:t>Team members recognize the desired result and customer satisfaction  should be the guiding priorities behind decisions – not personal dominance.</a:t>
            </a:r>
          </a:p>
          <a:p>
            <a:pPr marL="0" indent="0">
              <a:buNone/>
              <a:defRPr/>
            </a:pPr>
            <a:endParaRPr lang="en-US" sz="800" dirty="0" smtClean="0"/>
          </a:p>
          <a:p>
            <a:pPr>
              <a:defRPr/>
            </a:pPr>
            <a:r>
              <a:rPr lang="en-US" dirty="0"/>
              <a:t>Managers, especially, behave in ways that recognize that they have more to gain by empowering team members and holding them accountable for how they use that authority than by making decisions.</a:t>
            </a:r>
          </a:p>
          <a:p>
            <a:pPr>
              <a:defRP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Rot="1" noChangeArrowheads="1"/>
          </p:cNvSpPr>
          <p:nvPr>
            <p:ph sz="quarter" idx="1"/>
          </p:nvPr>
        </p:nvSpPr>
        <p:spPr>
          <a:xfrm>
            <a:off x="301625" y="1676400"/>
            <a:ext cx="8540750" cy="4422775"/>
          </a:xfrm>
        </p:spPr>
        <p:txBody>
          <a:bodyPr>
            <a:flatTx/>
          </a:bodyPr>
          <a:lstStyle/>
          <a:p>
            <a:pPr eaLnBrk="1" hangingPunct="1">
              <a:lnSpc>
                <a:spcPct val="150000"/>
              </a:lnSpc>
              <a:defRPr/>
            </a:pPr>
            <a:r>
              <a:rPr lang="en-US" dirty="0" smtClean="0"/>
              <a:t>Stinking rethinking</a:t>
            </a:r>
          </a:p>
          <a:p>
            <a:pPr eaLnBrk="1" hangingPunct="1">
              <a:lnSpc>
                <a:spcPct val="150000"/>
              </a:lnSpc>
              <a:defRPr/>
            </a:pPr>
            <a:r>
              <a:rPr lang="en-US" dirty="0" smtClean="0"/>
              <a:t>Group think</a:t>
            </a:r>
          </a:p>
          <a:p>
            <a:pPr eaLnBrk="1" hangingPunct="1">
              <a:lnSpc>
                <a:spcPct val="150000"/>
              </a:lnSpc>
              <a:defRPr/>
            </a:pPr>
            <a:r>
              <a:rPr lang="en-US" dirty="0" smtClean="0"/>
              <a:t>Premature closure</a:t>
            </a:r>
          </a:p>
          <a:p>
            <a:pPr eaLnBrk="1" hangingPunct="1">
              <a:lnSpc>
                <a:spcPct val="150000"/>
              </a:lnSpc>
              <a:defRPr/>
            </a:pPr>
            <a:r>
              <a:rPr lang="en-US" dirty="0" smtClean="0"/>
              <a:t>Swirling and twirling</a:t>
            </a:r>
          </a:p>
          <a:p>
            <a:pPr eaLnBrk="1" hangingPunct="1">
              <a:lnSpc>
                <a:spcPct val="150000"/>
              </a:lnSpc>
              <a:defRPr/>
            </a:pPr>
            <a:r>
              <a:rPr lang="en-US" dirty="0" smtClean="0"/>
              <a:t>Pompous pontificating</a:t>
            </a:r>
          </a:p>
          <a:p>
            <a:pPr eaLnBrk="1" hangingPunct="1">
              <a:lnSpc>
                <a:spcPct val="150000"/>
              </a:lnSpc>
              <a:defRPr/>
            </a:pPr>
            <a:r>
              <a:rPr lang="en-US" dirty="0" smtClean="0"/>
              <a:t>Team-centric thinking</a:t>
            </a:r>
          </a:p>
        </p:txBody>
      </p:sp>
      <p:sp>
        <p:nvSpPr>
          <p:cNvPr id="2" name="Title 1"/>
          <p:cNvSpPr>
            <a:spLocks noGrp="1"/>
          </p:cNvSpPr>
          <p:nvPr>
            <p:ph type="title"/>
          </p:nvPr>
        </p:nvSpPr>
        <p:spPr/>
        <p:txBody>
          <a:bodyPr/>
          <a:lstStyle/>
          <a:p>
            <a:r>
              <a:rPr lang="en-US" dirty="0" smtClean="0">
                <a:solidFill>
                  <a:schemeClr val="tx1"/>
                </a:solidFill>
              </a:rPr>
              <a:t>Pitfalls of Team Communication</a:t>
            </a: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Common Problems with Teams</a:t>
            </a:r>
            <a:endParaRPr lang="en-US" sz="3200" dirty="0">
              <a:solidFill>
                <a:schemeClr val="tx1"/>
              </a:solidFill>
            </a:endParaRPr>
          </a:p>
        </p:txBody>
      </p:sp>
      <p:sp>
        <p:nvSpPr>
          <p:cNvPr id="3" name="Content Placeholder 2"/>
          <p:cNvSpPr>
            <a:spLocks noGrp="1"/>
          </p:cNvSpPr>
          <p:nvPr>
            <p:ph idx="1"/>
          </p:nvPr>
        </p:nvSpPr>
        <p:spPr>
          <a:xfrm>
            <a:off x="228600" y="1905000"/>
            <a:ext cx="8686800" cy="3122649"/>
          </a:xfrm>
        </p:spPr>
        <p:txBody>
          <a:bodyPr>
            <a:normAutofit/>
          </a:bodyPr>
          <a:lstStyle/>
          <a:p>
            <a:pPr>
              <a:buFont typeface="Arial" pitchFamily="34" charset="0"/>
              <a:buChar char="•"/>
            </a:pPr>
            <a:r>
              <a:rPr lang="en-US" sz="2800" b="0" dirty="0" smtClean="0"/>
              <a:t>Team members are told or “</a:t>
            </a:r>
            <a:r>
              <a:rPr lang="en-US" sz="2800" b="0" dirty="0" err="1" smtClean="0"/>
              <a:t>volun</a:t>
            </a:r>
            <a:r>
              <a:rPr lang="en-US" sz="2800" b="0" dirty="0" smtClean="0"/>
              <a:t>-told” to join the team</a:t>
            </a:r>
          </a:p>
          <a:p>
            <a:pPr marL="0" indent="0"/>
            <a:endParaRPr lang="en-US" sz="1400" b="0" dirty="0" smtClean="0"/>
          </a:p>
          <a:p>
            <a:pPr>
              <a:buFont typeface="Arial" pitchFamily="34" charset="0"/>
              <a:buChar char="•"/>
            </a:pPr>
            <a:r>
              <a:rPr lang="en-US" sz="2800" b="0" dirty="0"/>
              <a:t>You or someone else on the team is actively hostile to the core concepts of Treatment Court </a:t>
            </a:r>
            <a:endParaRPr lang="en-US" sz="2800" b="0" dirty="0" smtClean="0"/>
          </a:p>
          <a:p>
            <a:pPr marL="0" indent="0"/>
            <a:endParaRPr lang="en-US" sz="1400" b="0" dirty="0" smtClean="0"/>
          </a:p>
          <a:p>
            <a:pPr>
              <a:buFont typeface="Arial" pitchFamily="34" charset="0"/>
              <a:buChar char="•"/>
            </a:pPr>
            <a:r>
              <a:rPr lang="en-US" sz="2800" b="0" dirty="0"/>
              <a:t>Certain team roles are </a:t>
            </a:r>
            <a:r>
              <a:rPr lang="en-US" sz="2800" b="0" u="sng" dirty="0"/>
              <a:t>always</a:t>
            </a:r>
            <a:r>
              <a:rPr lang="en-US" sz="2800" b="0" dirty="0"/>
              <a:t> turning over</a:t>
            </a:r>
          </a:p>
          <a:p>
            <a:pPr>
              <a:buFont typeface="Arial" pitchFamily="34" charset="0"/>
              <a:buChar char="•"/>
            </a:pPr>
            <a:endParaRPr lang="en-US" sz="2800" b="0" dirty="0"/>
          </a:p>
        </p:txBody>
      </p:sp>
    </p:spTree>
    <p:extLst>
      <p:ext uri="{BB962C8B-B14F-4D97-AF65-F5344CB8AC3E}">
        <p14:creationId xmlns:p14="http://schemas.microsoft.com/office/powerpoint/2010/main" val="1830264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Common Problems with Teams</a:t>
            </a:r>
            <a:endParaRPr lang="en-US" sz="3200" dirty="0"/>
          </a:p>
        </p:txBody>
      </p:sp>
      <p:sp>
        <p:nvSpPr>
          <p:cNvPr id="3" name="Content Placeholder 2"/>
          <p:cNvSpPr>
            <a:spLocks noGrp="1"/>
          </p:cNvSpPr>
          <p:nvPr>
            <p:ph idx="1"/>
          </p:nvPr>
        </p:nvSpPr>
        <p:spPr>
          <a:xfrm>
            <a:off x="822960" y="1828800"/>
            <a:ext cx="7520940" cy="3733800"/>
          </a:xfrm>
        </p:spPr>
        <p:txBody>
          <a:bodyPr>
            <a:normAutofit lnSpcReduction="10000"/>
          </a:bodyPr>
          <a:lstStyle/>
          <a:p>
            <a:pPr>
              <a:buFont typeface="Arial" pitchFamily="34" charset="0"/>
              <a:buChar char="•"/>
            </a:pPr>
            <a:r>
              <a:rPr lang="en-US" sz="2800" b="0" dirty="0"/>
              <a:t>Team members are insufficiently trained/prepared to perform their own job functions on the team or to understand the roles and restrictions of the other team members</a:t>
            </a:r>
          </a:p>
          <a:p>
            <a:pPr marL="0" indent="0"/>
            <a:endParaRPr lang="en-US" sz="1200" b="0" dirty="0" smtClean="0"/>
          </a:p>
          <a:p>
            <a:pPr>
              <a:buFont typeface="Arial" pitchFamily="34" charset="0"/>
              <a:buChar char="•"/>
            </a:pPr>
            <a:r>
              <a:rPr lang="en-US" sz="2800" b="0" dirty="0" smtClean="0"/>
              <a:t>Team members are given insufficient time by their agencies to perform the expected Treatment Court responsibilities</a:t>
            </a:r>
          </a:p>
          <a:p>
            <a:pPr marL="0" indent="0"/>
            <a:endParaRPr lang="en-US" sz="1300" b="0" dirty="0" smtClean="0"/>
          </a:p>
          <a:p>
            <a:pPr marL="0" indent="0"/>
            <a:endParaRPr lang="en-US" sz="2800" b="0" dirty="0"/>
          </a:p>
        </p:txBody>
      </p:sp>
    </p:spTree>
    <p:extLst>
      <p:ext uri="{BB962C8B-B14F-4D97-AF65-F5344CB8AC3E}">
        <p14:creationId xmlns:p14="http://schemas.microsoft.com/office/powerpoint/2010/main" val="127918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7886700" cy="548640"/>
          </a:xfrm>
        </p:spPr>
        <p:txBody>
          <a:bodyPr>
            <a:noAutofit/>
          </a:bodyPr>
          <a:lstStyle/>
          <a:p>
            <a:r>
              <a:rPr lang="en-US" dirty="0" smtClean="0">
                <a:solidFill>
                  <a:schemeClr val="tx1"/>
                </a:solidFill>
              </a:rPr>
              <a:t>Ways to Improve </a:t>
            </a:r>
            <a:r>
              <a:rPr lang="en-US" dirty="0">
                <a:solidFill>
                  <a:schemeClr val="tx1"/>
                </a:solidFill>
              </a:rPr>
              <a:t>T</a:t>
            </a:r>
            <a:r>
              <a:rPr lang="en-US" dirty="0" smtClean="0">
                <a:solidFill>
                  <a:schemeClr val="tx1"/>
                </a:solidFill>
              </a:rPr>
              <a:t>eam </a:t>
            </a:r>
            <a:r>
              <a:rPr lang="en-US" dirty="0">
                <a:solidFill>
                  <a:schemeClr val="tx1"/>
                </a:solidFill>
              </a:rPr>
              <a:t>P</a:t>
            </a:r>
            <a:r>
              <a:rPr lang="en-US" dirty="0" smtClean="0">
                <a:solidFill>
                  <a:schemeClr val="tx1"/>
                </a:solidFill>
              </a:rPr>
              <a:t>erformance</a:t>
            </a:r>
            <a:endParaRPr lang="en-US" dirty="0">
              <a:solidFill>
                <a:schemeClr val="tx1"/>
              </a:solidFill>
            </a:endParaRPr>
          </a:p>
        </p:txBody>
      </p:sp>
      <p:sp>
        <p:nvSpPr>
          <p:cNvPr id="3" name="Content Placeholder 2"/>
          <p:cNvSpPr>
            <a:spLocks noGrp="1"/>
          </p:cNvSpPr>
          <p:nvPr>
            <p:ph idx="1"/>
          </p:nvPr>
        </p:nvSpPr>
        <p:spPr>
          <a:xfrm>
            <a:off x="457200" y="1828800"/>
            <a:ext cx="8305800" cy="4191000"/>
          </a:xfrm>
        </p:spPr>
        <p:txBody>
          <a:bodyPr>
            <a:normAutofit lnSpcReduction="10000"/>
          </a:bodyPr>
          <a:lstStyle/>
          <a:p>
            <a:pPr marL="285750" indent="-285750">
              <a:buFont typeface="Arial" pitchFamily="34" charset="0"/>
              <a:buChar char="•"/>
            </a:pPr>
            <a:r>
              <a:rPr lang="en-US" sz="2800" b="0" dirty="0"/>
              <a:t>Team members should be specifically selected to </a:t>
            </a:r>
            <a:r>
              <a:rPr lang="en-US" sz="2800" b="0" dirty="0" smtClean="0"/>
              <a:t>serve and should </a:t>
            </a:r>
            <a:r>
              <a:rPr lang="en-US" sz="2800" b="0" i="1" dirty="0"/>
              <a:t>want</a:t>
            </a:r>
            <a:r>
              <a:rPr lang="en-US" sz="2800" b="0" dirty="0"/>
              <a:t> to serve on the team</a:t>
            </a:r>
            <a:r>
              <a:rPr lang="en-US" sz="2800" b="0" dirty="0" smtClean="0"/>
              <a:t>.</a:t>
            </a:r>
          </a:p>
          <a:p>
            <a:pPr marL="0" indent="0"/>
            <a:endParaRPr lang="en-US" sz="1400" b="0" dirty="0"/>
          </a:p>
          <a:p>
            <a:pPr marL="285750" indent="-285750">
              <a:buFont typeface="Arial" pitchFamily="34" charset="0"/>
              <a:buChar char="•"/>
            </a:pPr>
            <a:r>
              <a:rPr lang="en-US" sz="2600" b="0" dirty="0"/>
              <a:t>Team members should come to the team with core competencies in their specific profession (judge, defense attorney, probation, etc</a:t>
            </a:r>
            <a:r>
              <a:rPr lang="en-US" sz="2600" b="0" dirty="0" smtClean="0"/>
              <a:t>.).</a:t>
            </a:r>
          </a:p>
          <a:p>
            <a:pPr marL="0" indent="0"/>
            <a:endParaRPr lang="en-US" sz="1400" b="0" dirty="0"/>
          </a:p>
          <a:p>
            <a:pPr marL="285750" indent="-285750">
              <a:buFont typeface="Arial" pitchFamily="34" charset="0"/>
              <a:buChar char="•"/>
            </a:pPr>
            <a:r>
              <a:rPr lang="en-US" sz="2600" b="0" dirty="0"/>
              <a:t>Team members should possess a solid working knowledge of (or be trained in): substance abuse, mental health, evidence-based treatment and the common profile of a treatment court participant</a:t>
            </a:r>
            <a:r>
              <a:rPr lang="en-US" sz="2600" b="0" dirty="0" smtClean="0"/>
              <a:t>.</a:t>
            </a:r>
            <a:endParaRPr lang="en-US" sz="2600" b="0" dirty="0"/>
          </a:p>
        </p:txBody>
      </p:sp>
    </p:spTree>
    <p:extLst>
      <p:ext uri="{BB962C8B-B14F-4D97-AF65-F5344CB8AC3E}">
        <p14:creationId xmlns:p14="http://schemas.microsoft.com/office/powerpoint/2010/main" val="3050047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65760"/>
            <a:ext cx="7886700" cy="548640"/>
          </a:xfrm>
        </p:spPr>
        <p:txBody>
          <a:bodyPr>
            <a:noAutofit/>
          </a:bodyPr>
          <a:lstStyle/>
          <a:p>
            <a:r>
              <a:rPr lang="en-US" dirty="0">
                <a:solidFill>
                  <a:schemeClr val="tx1"/>
                </a:solidFill>
              </a:rPr>
              <a:t>Ways to Improve Team Performance</a:t>
            </a:r>
            <a:endParaRPr lang="en-US" dirty="0"/>
          </a:p>
        </p:txBody>
      </p:sp>
      <p:sp>
        <p:nvSpPr>
          <p:cNvPr id="3" name="Content Placeholder 2"/>
          <p:cNvSpPr>
            <a:spLocks noGrp="1"/>
          </p:cNvSpPr>
          <p:nvPr>
            <p:ph idx="1"/>
          </p:nvPr>
        </p:nvSpPr>
        <p:spPr>
          <a:xfrm>
            <a:off x="381000" y="1786428"/>
            <a:ext cx="8458200" cy="3852372"/>
          </a:xfrm>
        </p:spPr>
        <p:txBody>
          <a:bodyPr>
            <a:normAutofit/>
          </a:bodyPr>
          <a:lstStyle/>
          <a:p>
            <a:pPr marL="285750" indent="-285750">
              <a:buFont typeface="Arial" pitchFamily="34" charset="0"/>
              <a:buChar char="•"/>
            </a:pPr>
            <a:r>
              <a:rPr lang="en-US" sz="2600" b="0" dirty="0"/>
              <a:t>Provide information to key stakeholders about how to select appropriate team members</a:t>
            </a:r>
            <a:r>
              <a:rPr lang="en-US" sz="2600" b="0" dirty="0" smtClean="0"/>
              <a:t>.</a:t>
            </a:r>
          </a:p>
          <a:p>
            <a:pPr marL="0" indent="0"/>
            <a:endParaRPr lang="en-US" sz="1200" b="0" dirty="0"/>
          </a:p>
          <a:p>
            <a:pPr marL="285750" indent="-285750">
              <a:buFont typeface="Arial" pitchFamily="34" charset="0"/>
              <a:buChar char="•"/>
            </a:pPr>
            <a:r>
              <a:rPr lang="en-US" sz="2600" b="0" dirty="0"/>
              <a:t>All potential team members should observe a pre-court staffing and court hearing prior to </a:t>
            </a:r>
            <a:r>
              <a:rPr lang="en-US" sz="2600" b="0" i="1" dirty="0"/>
              <a:t>volunteering</a:t>
            </a:r>
            <a:r>
              <a:rPr lang="en-US" sz="2600" b="0" dirty="0"/>
              <a:t> to join the team</a:t>
            </a:r>
            <a:r>
              <a:rPr lang="en-US" sz="2600" b="0" dirty="0" smtClean="0"/>
              <a:t>.</a:t>
            </a:r>
          </a:p>
          <a:p>
            <a:endParaRPr lang="en-US" dirty="0"/>
          </a:p>
        </p:txBody>
      </p:sp>
    </p:spTree>
    <p:extLst>
      <p:ext uri="{BB962C8B-B14F-4D97-AF65-F5344CB8AC3E}">
        <p14:creationId xmlns:p14="http://schemas.microsoft.com/office/powerpoint/2010/main" val="1427156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ia.dth.s3.amazonaws.com/11146_d3a_8211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379" y="1219200"/>
            <a:ext cx="7765821" cy="5029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8200" y="466636"/>
            <a:ext cx="7467600" cy="600164"/>
          </a:xfrm>
          <a:prstGeom prst="rect">
            <a:avLst/>
          </a:prstGeom>
          <a:noFill/>
        </p:spPr>
        <p:txBody>
          <a:bodyPr wrap="square" rtlCol="0">
            <a:spAutoFit/>
          </a:bodyPr>
          <a:lstStyle/>
          <a:p>
            <a:pPr algn="ctr"/>
            <a:r>
              <a:rPr lang="en-US" sz="3300" dirty="0" smtClean="0">
                <a:latin typeface="+mj-lt"/>
              </a:rPr>
              <a:t>Teamwork</a:t>
            </a:r>
            <a:endParaRPr lang="en-US" sz="3300" dirty="0">
              <a:latin typeface="+mj-lt"/>
            </a:endParaRPr>
          </a:p>
        </p:txBody>
      </p:sp>
    </p:spTree>
    <p:extLst>
      <p:ext uri="{BB962C8B-B14F-4D97-AF65-F5344CB8AC3E}">
        <p14:creationId xmlns:p14="http://schemas.microsoft.com/office/powerpoint/2010/main" val="1698591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65760"/>
            <a:ext cx="7886700" cy="548640"/>
          </a:xfrm>
        </p:spPr>
        <p:txBody>
          <a:bodyPr>
            <a:noAutofit/>
          </a:bodyPr>
          <a:lstStyle/>
          <a:p>
            <a:r>
              <a:rPr lang="en-US" dirty="0">
                <a:solidFill>
                  <a:schemeClr val="tx1"/>
                </a:solidFill>
              </a:rPr>
              <a:t>Ways to Improve Team Performance</a:t>
            </a:r>
            <a:endParaRPr lang="en-US" dirty="0"/>
          </a:p>
        </p:txBody>
      </p:sp>
      <p:sp>
        <p:nvSpPr>
          <p:cNvPr id="3" name="Content Placeholder 2"/>
          <p:cNvSpPr>
            <a:spLocks noGrp="1"/>
          </p:cNvSpPr>
          <p:nvPr>
            <p:ph idx="1"/>
          </p:nvPr>
        </p:nvSpPr>
        <p:spPr>
          <a:xfrm>
            <a:off x="304800" y="1752600"/>
            <a:ext cx="8534400" cy="4876800"/>
          </a:xfrm>
        </p:spPr>
        <p:txBody>
          <a:bodyPr>
            <a:normAutofit/>
          </a:bodyPr>
          <a:lstStyle/>
          <a:p>
            <a:pPr marL="285750" indent="-285750">
              <a:buFont typeface="Arial" pitchFamily="34" charset="0"/>
              <a:buChar char="•"/>
            </a:pPr>
            <a:r>
              <a:rPr lang="en-US" sz="2600" dirty="0"/>
              <a:t>Maintain an accurate </a:t>
            </a:r>
            <a:r>
              <a:rPr lang="en-US" sz="2600" dirty="0" smtClean="0"/>
              <a:t>(up-to-date</a:t>
            </a:r>
            <a:r>
              <a:rPr lang="en-US" sz="2600" dirty="0"/>
              <a:t>!) Policy and Procedure Manual and Participant Handbook</a:t>
            </a:r>
            <a:r>
              <a:rPr lang="en-US" sz="2600" dirty="0" smtClean="0"/>
              <a:t>.</a:t>
            </a:r>
          </a:p>
          <a:p>
            <a:pPr marL="0" indent="0">
              <a:buNone/>
            </a:pPr>
            <a:endParaRPr lang="en-US" sz="1200" dirty="0"/>
          </a:p>
          <a:p>
            <a:pPr marL="285750" indent="-285750">
              <a:buFont typeface="Arial" pitchFamily="34" charset="0"/>
              <a:buChar char="•"/>
            </a:pPr>
            <a:r>
              <a:rPr lang="en-US" sz="2600" b="0" dirty="0" smtClean="0"/>
              <a:t>Develop </a:t>
            </a:r>
            <a:r>
              <a:rPr lang="en-US" sz="2600" b="0" dirty="0"/>
              <a:t>a check-list of required reading and other materials</a:t>
            </a:r>
            <a:r>
              <a:rPr lang="en-US" sz="2600" b="0" dirty="0" smtClean="0"/>
              <a:t>.</a:t>
            </a:r>
          </a:p>
          <a:p>
            <a:pPr marL="0" indent="0"/>
            <a:endParaRPr lang="en-US" sz="1200" b="0" dirty="0"/>
          </a:p>
          <a:p>
            <a:pPr marL="285750" indent="-285750">
              <a:buFont typeface="Arial" pitchFamily="34" charset="0"/>
              <a:buChar char="•"/>
            </a:pPr>
            <a:r>
              <a:rPr lang="en-US" sz="2600" b="0" dirty="0"/>
              <a:t>Provide a formal orientation process</a:t>
            </a:r>
            <a:r>
              <a:rPr lang="en-US" sz="2600" b="0" dirty="0" smtClean="0"/>
              <a:t>.</a:t>
            </a:r>
          </a:p>
          <a:p>
            <a:pPr marL="0" indent="0"/>
            <a:endParaRPr lang="en-US" sz="1200" b="0" dirty="0"/>
          </a:p>
          <a:p>
            <a:pPr marL="285750" indent="-285750">
              <a:buFont typeface="Arial" pitchFamily="34" charset="0"/>
              <a:buChar char="•"/>
            </a:pPr>
            <a:r>
              <a:rPr lang="en-US" sz="2600" b="0" dirty="0"/>
              <a:t>Ask new team members to sign a “Participation Agreement” detailing expectations</a:t>
            </a:r>
            <a:r>
              <a:rPr lang="en-US" sz="2600" b="0" dirty="0" smtClean="0"/>
              <a:t>.</a:t>
            </a:r>
          </a:p>
          <a:p>
            <a:pPr marL="0" indent="0"/>
            <a:endParaRPr lang="en-US" sz="1200" b="0" dirty="0" smtClean="0"/>
          </a:p>
          <a:p>
            <a:pPr marL="285750" indent="-285750">
              <a:buFont typeface="Arial" pitchFamily="34" charset="0"/>
              <a:buChar char="•"/>
            </a:pPr>
            <a:r>
              <a:rPr lang="en-US" sz="2600" b="0" dirty="0"/>
              <a:t>Identify and employ mentors</a:t>
            </a:r>
            <a:r>
              <a:rPr lang="en-US" sz="2600" b="0" dirty="0" smtClean="0"/>
              <a:t>.</a:t>
            </a:r>
            <a:endParaRPr lang="en-US" sz="2600" b="0" dirty="0"/>
          </a:p>
          <a:p>
            <a:endParaRPr lang="en-US" dirty="0"/>
          </a:p>
        </p:txBody>
      </p:sp>
    </p:spTree>
    <p:extLst>
      <p:ext uri="{BB962C8B-B14F-4D97-AF65-F5344CB8AC3E}">
        <p14:creationId xmlns:p14="http://schemas.microsoft.com/office/powerpoint/2010/main" val="2976805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Ways to Improve Team Performance</a:t>
            </a:r>
            <a:endParaRPr lang="en-US" dirty="0"/>
          </a:p>
        </p:txBody>
      </p:sp>
      <p:sp>
        <p:nvSpPr>
          <p:cNvPr id="3" name="Content Placeholder 2"/>
          <p:cNvSpPr>
            <a:spLocks noGrp="1"/>
          </p:cNvSpPr>
          <p:nvPr>
            <p:ph idx="1"/>
          </p:nvPr>
        </p:nvSpPr>
        <p:spPr>
          <a:xfrm>
            <a:off x="533400" y="1676400"/>
            <a:ext cx="8153400" cy="4038600"/>
          </a:xfrm>
        </p:spPr>
        <p:txBody>
          <a:bodyPr>
            <a:normAutofit fontScale="92500"/>
          </a:bodyPr>
          <a:lstStyle/>
          <a:p>
            <a:pPr marL="285750" indent="-285750">
              <a:buFont typeface="Arial" pitchFamily="34" charset="0"/>
              <a:buChar char="•"/>
            </a:pPr>
            <a:r>
              <a:rPr lang="en-US" sz="2600" b="0" dirty="0" smtClean="0"/>
              <a:t>Treatment </a:t>
            </a:r>
            <a:r>
              <a:rPr lang="en-US" sz="2600" b="0" dirty="0"/>
              <a:t>court teams and team process should be supported and cultivated to maintain high competence and </a:t>
            </a:r>
            <a:r>
              <a:rPr lang="en-US" sz="2600" b="0" dirty="0" smtClean="0"/>
              <a:t>outcomes</a:t>
            </a:r>
            <a:r>
              <a:rPr lang="en-US" sz="2600" b="0" dirty="0"/>
              <a:t> </a:t>
            </a:r>
            <a:r>
              <a:rPr lang="en-US" sz="2600" b="0" dirty="0" smtClean="0"/>
              <a:t>– continued cross-training and training on the latest research.</a:t>
            </a:r>
          </a:p>
          <a:p>
            <a:pPr marL="0" indent="0"/>
            <a:endParaRPr lang="en-US" sz="1400" b="0" dirty="0" smtClean="0"/>
          </a:p>
          <a:p>
            <a:pPr marL="285750" indent="-285750">
              <a:buFont typeface="Arial" pitchFamily="34" charset="0"/>
              <a:buChar char="•"/>
            </a:pPr>
            <a:r>
              <a:rPr lang="en-US" sz="2600" b="0" dirty="0" smtClean="0"/>
              <a:t>Continue </a:t>
            </a:r>
            <a:r>
              <a:rPr lang="en-US" sz="2600" b="0" dirty="0"/>
              <a:t>to work with national evaluators and trainers to determine competencies for DTC team participation and optimal length of time on the team</a:t>
            </a:r>
            <a:r>
              <a:rPr lang="en-US" sz="2600" b="0" dirty="0" smtClean="0"/>
              <a:t>.</a:t>
            </a:r>
          </a:p>
          <a:p>
            <a:pPr marL="0" indent="0"/>
            <a:endParaRPr lang="en-US" sz="1500" b="0" dirty="0"/>
          </a:p>
          <a:p>
            <a:pPr marL="285750" indent="-285750">
              <a:buFont typeface="Arial" pitchFamily="34" charset="0"/>
              <a:buChar char="•"/>
            </a:pPr>
            <a:r>
              <a:rPr lang="en-US" sz="2600" b="0" dirty="0" smtClean="0"/>
              <a:t>All </a:t>
            </a:r>
            <a:r>
              <a:rPr lang="en-US" sz="2600" b="0" dirty="0"/>
              <a:t>team members should identify and train a “back-up</a:t>
            </a:r>
            <a:r>
              <a:rPr lang="en-US" sz="2600" b="0" dirty="0" smtClean="0"/>
              <a:t>.”</a:t>
            </a:r>
          </a:p>
          <a:p>
            <a:pPr marL="285750" indent="-285750">
              <a:buFont typeface="Arial" pitchFamily="34" charset="0"/>
              <a:buChar char="•"/>
            </a:pPr>
            <a:endParaRPr lang="en-US" sz="1500" b="0" dirty="0" smtClean="0"/>
          </a:p>
          <a:p>
            <a:endParaRPr lang="en-US" dirty="0"/>
          </a:p>
        </p:txBody>
      </p:sp>
    </p:spTree>
    <p:extLst>
      <p:ext uri="{BB962C8B-B14F-4D97-AF65-F5344CB8AC3E}">
        <p14:creationId xmlns:p14="http://schemas.microsoft.com/office/powerpoint/2010/main" val="200490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304800"/>
            <a:ext cx="4953000" cy="5943600"/>
          </a:xfrm>
          <a:prstGeom prst="rect">
            <a:avLst/>
          </a:prstGeom>
        </p:spPr>
      </p:pic>
    </p:spTree>
    <p:extLst>
      <p:ext uri="{BB962C8B-B14F-4D97-AF65-F5344CB8AC3E}">
        <p14:creationId xmlns:p14="http://schemas.microsoft.com/office/powerpoint/2010/main" val="634779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Rot="1" noChangeArrowheads="1"/>
          </p:cNvSpPr>
          <p:nvPr>
            <p:ph sz="quarter" idx="1"/>
          </p:nvPr>
        </p:nvSpPr>
        <p:spPr>
          <a:xfrm>
            <a:off x="301625" y="1752600"/>
            <a:ext cx="8540750" cy="4346575"/>
          </a:xfrm>
        </p:spPr>
        <p:txBody>
          <a:bodyPr>
            <a:normAutofit/>
          </a:bodyPr>
          <a:lstStyle/>
          <a:p>
            <a:pPr eaLnBrk="1" hangingPunct="1">
              <a:lnSpc>
                <a:spcPct val="160000"/>
              </a:lnSpc>
              <a:defRPr/>
            </a:pPr>
            <a:r>
              <a:rPr lang="en-US" dirty="0" smtClean="0"/>
              <a:t>Communication</a:t>
            </a:r>
          </a:p>
          <a:p>
            <a:pPr eaLnBrk="1" hangingPunct="1">
              <a:lnSpc>
                <a:spcPct val="160000"/>
              </a:lnSpc>
              <a:defRPr/>
            </a:pPr>
            <a:r>
              <a:rPr lang="en-US" dirty="0" smtClean="0"/>
              <a:t>Problem Solving</a:t>
            </a:r>
          </a:p>
          <a:p>
            <a:pPr eaLnBrk="1" hangingPunct="1">
              <a:lnSpc>
                <a:spcPct val="160000"/>
              </a:lnSpc>
              <a:defRPr/>
            </a:pPr>
            <a:r>
              <a:rPr lang="en-US" dirty="0" smtClean="0"/>
              <a:t>Decision Making</a:t>
            </a:r>
          </a:p>
          <a:p>
            <a:pPr eaLnBrk="1" hangingPunct="1">
              <a:lnSpc>
                <a:spcPct val="160000"/>
              </a:lnSpc>
              <a:defRPr/>
            </a:pPr>
            <a:r>
              <a:rPr lang="en-US" dirty="0" smtClean="0"/>
              <a:t>Managing Conflicts</a:t>
            </a:r>
            <a:endParaRPr lang="en-US" dirty="0"/>
          </a:p>
          <a:p>
            <a:pPr eaLnBrk="1" hangingPunct="1">
              <a:lnSpc>
                <a:spcPct val="160000"/>
              </a:lnSpc>
              <a:defRPr/>
            </a:pPr>
            <a:r>
              <a:rPr lang="en-US" dirty="0" smtClean="0"/>
              <a:t>Fulfills Specific Role </a:t>
            </a:r>
          </a:p>
        </p:txBody>
      </p:sp>
      <p:sp>
        <p:nvSpPr>
          <p:cNvPr id="2" name="Title 1"/>
          <p:cNvSpPr>
            <a:spLocks noGrp="1"/>
          </p:cNvSpPr>
          <p:nvPr>
            <p:ph type="title"/>
          </p:nvPr>
        </p:nvSpPr>
        <p:spPr/>
        <p:txBody>
          <a:bodyPr/>
          <a:lstStyle/>
          <a:p>
            <a:r>
              <a:rPr lang="en-US" dirty="0" smtClean="0">
                <a:solidFill>
                  <a:schemeClr val="tx1"/>
                </a:solidFill>
              </a:rPr>
              <a:t>Elements of Effective Team Operation</a:t>
            </a:r>
            <a:endParaRPr lang="en-US" dirty="0">
              <a:solidFill>
                <a:schemeClr val="tx1"/>
              </a:solidFill>
            </a:endParaRPr>
          </a:p>
        </p:txBody>
      </p:sp>
    </p:spTree>
    <p:extLst>
      <p:ext uri="{BB962C8B-B14F-4D97-AF65-F5344CB8AC3E}">
        <p14:creationId xmlns:p14="http://schemas.microsoft.com/office/powerpoint/2010/main" val="340071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sz="quarter" idx="1"/>
          </p:nvPr>
        </p:nvSpPr>
        <p:spPr>
          <a:xfrm>
            <a:off x="301625" y="1143000"/>
            <a:ext cx="8540750" cy="4956175"/>
          </a:xfrm>
        </p:spPr>
        <p:txBody>
          <a:bodyPr/>
          <a:lstStyle/>
          <a:p>
            <a:pPr eaLnBrk="1" hangingPunct="1">
              <a:buClr>
                <a:schemeClr val="tx1"/>
              </a:buClr>
              <a:buFont typeface="Wingdings" pitchFamily="2" charset="2"/>
              <a:buChar char="Ø"/>
              <a:defRPr/>
            </a:pPr>
            <a:endParaRPr lang="en-US" sz="3600" dirty="0" smtClean="0"/>
          </a:p>
          <a:p>
            <a:pPr>
              <a:lnSpc>
                <a:spcPct val="200000"/>
              </a:lnSpc>
            </a:pPr>
            <a:r>
              <a:rPr lang="en-US" sz="2800" dirty="0"/>
              <a:t>Specific job responsibilities</a:t>
            </a:r>
          </a:p>
          <a:p>
            <a:pPr>
              <a:lnSpc>
                <a:spcPct val="200000"/>
              </a:lnSpc>
            </a:pPr>
            <a:r>
              <a:rPr lang="en-US" sz="2800" dirty="0"/>
              <a:t>Specific skills and experience</a:t>
            </a:r>
          </a:p>
          <a:p>
            <a:pPr>
              <a:lnSpc>
                <a:spcPct val="200000"/>
              </a:lnSpc>
            </a:pPr>
            <a:r>
              <a:rPr lang="en-US" sz="2800" dirty="0"/>
              <a:t>Specific personal </a:t>
            </a:r>
            <a:r>
              <a:rPr lang="en-US" sz="2800" dirty="0" smtClean="0"/>
              <a:t>preferences</a:t>
            </a:r>
            <a:endParaRPr lang="en-US" sz="2800" dirty="0"/>
          </a:p>
        </p:txBody>
      </p:sp>
      <p:sp>
        <p:nvSpPr>
          <p:cNvPr id="2" name="Title 1"/>
          <p:cNvSpPr>
            <a:spLocks noGrp="1"/>
          </p:cNvSpPr>
          <p:nvPr>
            <p:ph type="title"/>
          </p:nvPr>
        </p:nvSpPr>
        <p:spPr/>
        <p:txBody>
          <a:bodyPr/>
          <a:lstStyle/>
          <a:p>
            <a:r>
              <a:rPr lang="en-US" dirty="0" smtClean="0">
                <a:solidFill>
                  <a:schemeClr val="tx1"/>
                </a:solidFill>
              </a:rPr>
              <a:t>Teams are Composed of Individuals with</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Rot="1" noChangeArrowheads="1"/>
          </p:cNvSpPr>
          <p:nvPr>
            <p:ph sz="quarter" idx="1"/>
          </p:nvPr>
        </p:nvSpPr>
        <p:spPr>
          <a:xfrm>
            <a:off x="301752" y="1828800"/>
            <a:ext cx="8503920" cy="4270248"/>
          </a:xfrm>
        </p:spPr>
        <p:txBody>
          <a:bodyPr>
            <a:flatTx/>
          </a:bodyPr>
          <a:lstStyle/>
          <a:p>
            <a:pPr eaLnBrk="1" hangingPunct="1">
              <a:defRPr/>
            </a:pPr>
            <a:r>
              <a:rPr lang="en-US" dirty="0" smtClean="0"/>
              <a:t>Establish a common purpose</a:t>
            </a:r>
          </a:p>
          <a:p>
            <a:pPr eaLnBrk="1" hangingPunct="1">
              <a:defRPr/>
            </a:pPr>
            <a:r>
              <a:rPr lang="en-US" dirty="0" smtClean="0"/>
              <a:t>Assess team strengths and weaknesses</a:t>
            </a:r>
          </a:p>
          <a:p>
            <a:pPr eaLnBrk="1" hangingPunct="1">
              <a:defRPr/>
            </a:pPr>
            <a:r>
              <a:rPr lang="en-US" dirty="0" smtClean="0"/>
              <a:t>Develop specific individual goals</a:t>
            </a:r>
          </a:p>
          <a:p>
            <a:pPr eaLnBrk="1" hangingPunct="1">
              <a:defRPr/>
            </a:pPr>
            <a:r>
              <a:rPr lang="en-US" dirty="0" smtClean="0"/>
              <a:t>Obtain agreement on common approach</a:t>
            </a:r>
          </a:p>
          <a:p>
            <a:pPr eaLnBrk="1" hangingPunct="1">
              <a:defRPr/>
            </a:pPr>
            <a:r>
              <a:rPr lang="en-US" dirty="0" smtClean="0"/>
              <a:t>Encourage acceptance of accountability for both individual and team performance</a:t>
            </a:r>
          </a:p>
          <a:p>
            <a:pPr eaLnBrk="1" hangingPunct="1">
              <a:defRPr/>
            </a:pPr>
            <a:r>
              <a:rPr lang="en-US" dirty="0" smtClean="0"/>
              <a:t>Build mutual trust among members</a:t>
            </a:r>
          </a:p>
          <a:p>
            <a:pPr eaLnBrk="1" hangingPunct="1">
              <a:buFont typeface="Arial" charset="0"/>
              <a:buNone/>
              <a:defRPr/>
            </a:pPr>
            <a:endParaRPr lang="en-US" dirty="0" smtClean="0"/>
          </a:p>
        </p:txBody>
      </p:sp>
      <p:sp>
        <p:nvSpPr>
          <p:cNvPr id="2" name="Title 1"/>
          <p:cNvSpPr>
            <a:spLocks noGrp="1"/>
          </p:cNvSpPr>
          <p:nvPr>
            <p:ph type="title"/>
          </p:nvPr>
        </p:nvSpPr>
        <p:spPr/>
        <p:txBody>
          <a:bodyPr/>
          <a:lstStyle/>
          <a:p>
            <a:r>
              <a:rPr lang="en-US" dirty="0" smtClean="0">
                <a:solidFill>
                  <a:schemeClr val="tx1"/>
                </a:solidFill>
              </a:rPr>
              <a:t>Elements of Effective Team Building</a:t>
            </a: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dirty="0" smtClean="0">
                <a:solidFill>
                  <a:schemeClr val="tx1"/>
                </a:solidFill>
              </a:rPr>
              <a:t>Stages and Cycles of a Team </a:t>
            </a:r>
          </a:p>
        </p:txBody>
      </p:sp>
      <p:sp>
        <p:nvSpPr>
          <p:cNvPr id="2" name="Content Placeholder 1"/>
          <p:cNvSpPr>
            <a:spLocks noGrp="1"/>
          </p:cNvSpPr>
          <p:nvPr>
            <p:ph sz="quarter" idx="1"/>
          </p:nvPr>
        </p:nvSpPr>
        <p:spPr/>
        <p:txBody>
          <a:bodyPr>
            <a:normAutofit/>
          </a:bodyPr>
          <a:lstStyle/>
          <a:p>
            <a:r>
              <a:rPr lang="en-US" sz="5400" dirty="0" smtClean="0">
                <a:solidFill>
                  <a:srgbClr val="00B0F0"/>
                </a:solidFill>
              </a:rPr>
              <a:t>Forming</a:t>
            </a:r>
          </a:p>
          <a:p>
            <a:r>
              <a:rPr lang="en-US" sz="5400" dirty="0" smtClean="0">
                <a:solidFill>
                  <a:srgbClr val="FF0000"/>
                </a:solidFill>
              </a:rPr>
              <a:t>Storming</a:t>
            </a:r>
          </a:p>
          <a:p>
            <a:r>
              <a:rPr lang="en-US" sz="5400" dirty="0" smtClean="0">
                <a:solidFill>
                  <a:srgbClr val="00B050"/>
                </a:solidFill>
              </a:rPr>
              <a:t>Norming </a:t>
            </a:r>
          </a:p>
          <a:p>
            <a:r>
              <a:rPr lang="en-US" sz="5400" dirty="0" smtClean="0"/>
              <a:t>Performing</a:t>
            </a:r>
            <a:endParaRPr lang="en-US" sz="5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sz="quarter" idx="1"/>
          </p:nvPr>
        </p:nvSpPr>
        <p:spPr>
          <a:xfrm>
            <a:off x="301625" y="1368425"/>
            <a:ext cx="8540750" cy="4956175"/>
          </a:xfrm>
        </p:spPr>
        <p:txBody>
          <a:bodyPr/>
          <a:lstStyle/>
          <a:p>
            <a:pPr eaLnBrk="1" hangingPunct="1">
              <a:lnSpc>
                <a:spcPct val="200000"/>
              </a:lnSpc>
              <a:defRPr/>
            </a:pPr>
            <a:r>
              <a:rPr lang="en-US" sz="2900" dirty="0" smtClean="0"/>
              <a:t>There is a natural expression for each person</a:t>
            </a:r>
          </a:p>
          <a:p>
            <a:pPr eaLnBrk="1" hangingPunct="1">
              <a:lnSpc>
                <a:spcPct val="200000"/>
              </a:lnSpc>
              <a:defRPr/>
            </a:pPr>
            <a:r>
              <a:rPr lang="en-US" sz="2900" dirty="0" smtClean="0"/>
              <a:t>People differ in what is natural</a:t>
            </a:r>
          </a:p>
          <a:p>
            <a:pPr eaLnBrk="1" hangingPunct="1">
              <a:lnSpc>
                <a:spcPct val="200000"/>
              </a:lnSpc>
              <a:defRPr/>
            </a:pPr>
            <a:r>
              <a:rPr lang="en-US" sz="2900" dirty="0" smtClean="0"/>
              <a:t>We are all who we are for lots of good reasons</a:t>
            </a:r>
          </a:p>
          <a:p>
            <a:pPr eaLnBrk="1" hangingPunct="1">
              <a:lnSpc>
                <a:spcPct val="200000"/>
              </a:lnSpc>
              <a:defRPr/>
            </a:pPr>
            <a:r>
              <a:rPr lang="en-US" sz="2900" dirty="0" smtClean="0"/>
              <a:t>Our dominant preference is not likely to change</a:t>
            </a:r>
          </a:p>
          <a:p>
            <a:pPr eaLnBrk="1" hangingPunct="1">
              <a:lnSpc>
                <a:spcPct val="200000"/>
              </a:lnSpc>
              <a:defRPr/>
            </a:pPr>
            <a:r>
              <a:rPr lang="en-US" sz="2900" dirty="0" smtClean="0"/>
              <a:t>Acceptance of differences is critical</a:t>
            </a:r>
          </a:p>
        </p:txBody>
      </p:sp>
      <p:sp>
        <p:nvSpPr>
          <p:cNvPr id="2" name="TextBox 1"/>
          <p:cNvSpPr txBox="1"/>
          <p:nvPr/>
        </p:nvSpPr>
        <p:spPr>
          <a:xfrm>
            <a:off x="381000" y="381000"/>
            <a:ext cx="8382000" cy="600164"/>
          </a:xfrm>
          <a:prstGeom prst="rect">
            <a:avLst/>
          </a:prstGeom>
          <a:noFill/>
        </p:spPr>
        <p:txBody>
          <a:bodyPr wrap="square" rtlCol="0">
            <a:spAutoFit/>
          </a:bodyPr>
          <a:lstStyle/>
          <a:p>
            <a:pPr algn="ctr"/>
            <a:r>
              <a:rPr lang="en-US" sz="3300" dirty="0" smtClean="0">
                <a:latin typeface="+mj-lt"/>
              </a:rPr>
              <a:t>Behavior is Not Random</a:t>
            </a:r>
            <a:endParaRPr lang="en-US" sz="3300" dirty="0">
              <a:latin typeface="+mj-lt"/>
            </a:endParaRPr>
          </a:p>
        </p:txBody>
      </p:sp>
    </p:spTree>
    <p:extLst>
      <p:ext uri="{BB962C8B-B14F-4D97-AF65-F5344CB8AC3E}">
        <p14:creationId xmlns:p14="http://schemas.microsoft.com/office/powerpoint/2010/main" val="378417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en-US" dirty="0" smtClean="0">
                <a:solidFill>
                  <a:srgbClr val="B6E6EC"/>
                </a:solidFill>
              </a:rPr>
              <a:t>Blue,</a:t>
            </a:r>
            <a:r>
              <a:rPr lang="en-US" dirty="0" smtClean="0">
                <a:solidFill>
                  <a:schemeClr val="tx1"/>
                </a:solidFill>
              </a:rPr>
              <a:t> Type 1:	Why?</a:t>
            </a:r>
          </a:p>
        </p:txBody>
      </p:sp>
      <p:sp>
        <p:nvSpPr>
          <p:cNvPr id="5123" name="Text Box 3"/>
          <p:cNvSpPr txBox="1">
            <a:spLocks noChangeArrowheads="1"/>
          </p:cNvSpPr>
          <p:nvPr/>
        </p:nvSpPr>
        <p:spPr bwMode="auto">
          <a:xfrm>
            <a:off x="762000" y="1600200"/>
            <a:ext cx="7620000" cy="592138"/>
          </a:xfrm>
          <a:prstGeom prst="rect">
            <a:avLst/>
          </a:prstGeom>
          <a:solidFill>
            <a:srgbClr val="B6E6EC"/>
          </a:solidFill>
          <a:ln w="12700" cap="sq">
            <a:solidFill>
              <a:srgbClr val="000000"/>
            </a:solidFill>
            <a:miter lim="800000"/>
            <a:headEnd type="none" w="sm" len="sm"/>
            <a:tailEnd type="none" w="sm" len="sm"/>
          </a:ln>
        </p:spPr>
        <p:txBody>
          <a:bodyPr>
            <a:spAutoFit/>
          </a:bodyPr>
          <a:lstStyle/>
          <a:p>
            <a:pPr eaLnBrk="0" hangingPunct="0">
              <a:spcBef>
                <a:spcPct val="50000"/>
              </a:spcBef>
            </a:pPr>
            <a:r>
              <a:rPr lang="en-US" sz="3200" b="1" i="1" dirty="0">
                <a:solidFill>
                  <a:srgbClr val="000000"/>
                </a:solidFill>
                <a:latin typeface="Times New Roman" pitchFamily="18" charset="0"/>
              </a:rPr>
              <a:t>Motto:  “Why Can’t we all just get along?”</a:t>
            </a:r>
          </a:p>
        </p:txBody>
      </p:sp>
      <p:sp>
        <p:nvSpPr>
          <p:cNvPr id="5124" name="Text Box 4"/>
          <p:cNvSpPr txBox="1">
            <a:spLocks noChangeArrowheads="1"/>
          </p:cNvSpPr>
          <p:nvPr/>
        </p:nvSpPr>
        <p:spPr bwMode="auto">
          <a:xfrm>
            <a:off x="762000" y="2819400"/>
            <a:ext cx="7620000" cy="2677656"/>
          </a:xfrm>
          <a:prstGeom prst="rect">
            <a:avLst/>
          </a:prstGeom>
          <a:noFill/>
          <a:ln w="12700" cap="sq">
            <a:noFill/>
            <a:miter lim="800000"/>
            <a:headEnd type="none" w="sm" len="sm"/>
            <a:tailEnd type="none" w="sm" len="sm"/>
          </a:ln>
        </p:spPr>
        <p:txBody>
          <a:bodyPr>
            <a:spAutoFit/>
          </a:bodyPr>
          <a:lstStyle/>
          <a:p>
            <a:pPr algn="just" eaLnBrk="0" hangingPunct="0">
              <a:spcBef>
                <a:spcPct val="50000"/>
              </a:spcBef>
            </a:pPr>
            <a:r>
              <a:rPr lang="en-US" sz="2400" dirty="0">
                <a:latin typeface="+mn-lt"/>
              </a:rPr>
              <a:t>Type 1’s look for relationships to known information and like to attach meaning.  They are interpersonally sensitive and  capable of identifying topics that cause conflict within the team.  They are good at understanding differing points of view and will only share their point of view, in the meeting or discussion, when they trust the team.</a:t>
            </a:r>
          </a:p>
        </p:txBody>
      </p:sp>
    </p:spTree>
    <p:extLst>
      <p:ext uri="{BB962C8B-B14F-4D97-AF65-F5344CB8AC3E}">
        <p14:creationId xmlns:p14="http://schemas.microsoft.com/office/powerpoint/2010/main" val="1009120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1615</TotalTime>
  <Words>4177</Words>
  <Application>Microsoft Office PowerPoint</Application>
  <PresentationFormat>On-screen Show (4:3)</PresentationFormat>
  <Paragraphs>354</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Civic</vt:lpstr>
      <vt:lpstr>Individuals, Teams and Communication   Becoming “High Performing”</vt:lpstr>
      <vt:lpstr>PowerPoint Presentation</vt:lpstr>
      <vt:lpstr>PowerPoint Presentation</vt:lpstr>
      <vt:lpstr>Elements of Effective Team Operation</vt:lpstr>
      <vt:lpstr>Teams are Composed of Individuals with</vt:lpstr>
      <vt:lpstr>Elements of Effective Team Building</vt:lpstr>
      <vt:lpstr>Stages and Cycles of a Team </vt:lpstr>
      <vt:lpstr>PowerPoint Presentation</vt:lpstr>
      <vt:lpstr>Blue, Type 1: Why?</vt:lpstr>
      <vt:lpstr>Green, Type 2:   What?</vt:lpstr>
      <vt:lpstr>Gold, Type 3:   How Does This Work?</vt:lpstr>
      <vt:lpstr>Red, Type 4:  What If?</vt:lpstr>
      <vt:lpstr>Overview of Learning Style Theory</vt:lpstr>
      <vt:lpstr>Team-Building for Specific Learning Styles</vt:lpstr>
      <vt:lpstr>Team Roles</vt:lpstr>
      <vt:lpstr>Positive Team Roles</vt:lpstr>
      <vt:lpstr>Negative Team Roles</vt:lpstr>
      <vt:lpstr>Conflict Styles</vt:lpstr>
      <vt:lpstr>Conflict in Teams</vt:lpstr>
      <vt:lpstr>PowerPoint Presentation</vt:lpstr>
      <vt:lpstr>Communication Filters</vt:lpstr>
      <vt:lpstr>Communication Involves</vt:lpstr>
      <vt:lpstr>Principles of Team Communication</vt:lpstr>
      <vt:lpstr>Principles of Team Communication Continued… </vt:lpstr>
      <vt:lpstr>Pitfalls of Team Communication</vt:lpstr>
      <vt:lpstr>Common Problems with Teams</vt:lpstr>
      <vt:lpstr>Common Problems with Teams</vt:lpstr>
      <vt:lpstr>Ways to Improve Team Performance</vt:lpstr>
      <vt:lpstr>Ways to Improve Team Performance</vt:lpstr>
      <vt:lpstr>Ways to Improve Team Performance</vt:lpstr>
      <vt:lpstr>Ways to Improve Team Performance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Building</dc:title>
  <dc:creator>Janiece Siegerist</dc:creator>
  <cp:lastModifiedBy>Michael McLaughlin</cp:lastModifiedBy>
  <cp:revision>84</cp:revision>
  <cp:lastPrinted>2012-07-22T18:47:18Z</cp:lastPrinted>
  <dcterms:created xsi:type="dcterms:W3CDTF">2001-03-23T19:34:03Z</dcterms:created>
  <dcterms:modified xsi:type="dcterms:W3CDTF">2014-08-14T15:35:57Z</dcterms:modified>
</cp:coreProperties>
</file>