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66" r:id="rId4"/>
    <p:sldId id="258" r:id="rId5"/>
    <p:sldId id="259" r:id="rId6"/>
    <p:sldId id="273" r:id="rId7"/>
    <p:sldId id="274" r:id="rId8"/>
    <p:sldId id="260" r:id="rId9"/>
    <p:sldId id="261" r:id="rId10"/>
    <p:sldId id="262" r:id="rId11"/>
    <p:sldId id="275" r:id="rId12"/>
    <p:sldId id="264" r:id="rId13"/>
    <p:sldId id="267" r:id="rId14"/>
    <p:sldId id="268" r:id="rId15"/>
    <p:sldId id="269" r:id="rId16"/>
    <p:sldId id="276" r:id="rId17"/>
    <p:sldId id="270"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A4404-C08A-4185-82C2-1A2AFEEF89CC}" type="datetimeFigureOut">
              <a:rPr lang="en-US" smtClean="0"/>
              <a:t>8/14/2014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D8514C-BA21-46B9-B9FB-B8364F26CEFD}" type="slidenum">
              <a:rPr lang="en-US" smtClean="0"/>
              <a:t>‹#›</a:t>
            </a:fld>
            <a:endParaRPr lang="en-US"/>
          </a:p>
        </p:txBody>
      </p:sp>
    </p:spTree>
    <p:extLst>
      <p:ext uri="{BB962C8B-B14F-4D97-AF65-F5344CB8AC3E}">
        <p14:creationId xmlns:p14="http://schemas.microsoft.com/office/powerpoint/2010/main" val="30013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of Challenging Cognitive Issues</a:t>
            </a:r>
            <a:endParaRPr lang="en-US" dirty="0"/>
          </a:p>
        </p:txBody>
      </p:sp>
      <p:sp>
        <p:nvSpPr>
          <p:cNvPr id="4" name="Slide Number Placeholder 3"/>
          <p:cNvSpPr>
            <a:spLocks noGrp="1"/>
          </p:cNvSpPr>
          <p:nvPr>
            <p:ph type="sldNum" sz="quarter" idx="10"/>
          </p:nvPr>
        </p:nvSpPr>
        <p:spPr/>
        <p:txBody>
          <a:bodyPr/>
          <a:lstStyle/>
          <a:p>
            <a:fld id="{34D8514C-BA21-46B9-B9FB-B8364F26CEFD}" type="slidenum">
              <a:rPr lang="en-US" smtClean="0"/>
              <a:t>4</a:t>
            </a:fld>
            <a:endParaRPr lang="en-US"/>
          </a:p>
        </p:txBody>
      </p:sp>
    </p:spTree>
    <p:extLst>
      <p:ext uri="{BB962C8B-B14F-4D97-AF65-F5344CB8AC3E}">
        <p14:creationId xmlns:p14="http://schemas.microsoft.com/office/powerpoint/2010/main" val="889772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Repetition and rehearsal</a:t>
            </a:r>
            <a:endParaRPr lang="en-US" dirty="0"/>
          </a:p>
        </p:txBody>
      </p:sp>
      <p:sp>
        <p:nvSpPr>
          <p:cNvPr id="4" name="Slide Number Placeholder 3"/>
          <p:cNvSpPr>
            <a:spLocks noGrp="1"/>
          </p:cNvSpPr>
          <p:nvPr>
            <p:ph type="sldNum" sz="quarter" idx="10"/>
          </p:nvPr>
        </p:nvSpPr>
        <p:spPr/>
        <p:txBody>
          <a:bodyPr/>
          <a:lstStyle/>
          <a:p>
            <a:fld id="{34D8514C-BA21-46B9-B9FB-B8364F26CEFD}" type="slidenum">
              <a:rPr lang="en-US" smtClean="0"/>
              <a:t>6</a:t>
            </a:fld>
            <a:endParaRPr lang="en-US"/>
          </a:p>
        </p:txBody>
      </p:sp>
    </p:spTree>
    <p:extLst>
      <p:ext uri="{BB962C8B-B14F-4D97-AF65-F5344CB8AC3E}">
        <p14:creationId xmlns:p14="http://schemas.microsoft.com/office/powerpoint/2010/main" val="55547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of these issues </a:t>
            </a:r>
            <a:endParaRPr lang="en-US" dirty="0"/>
          </a:p>
        </p:txBody>
      </p:sp>
      <p:sp>
        <p:nvSpPr>
          <p:cNvPr id="4" name="Slide Number Placeholder 3"/>
          <p:cNvSpPr>
            <a:spLocks noGrp="1"/>
          </p:cNvSpPr>
          <p:nvPr>
            <p:ph type="sldNum" sz="quarter" idx="10"/>
          </p:nvPr>
        </p:nvSpPr>
        <p:spPr/>
        <p:txBody>
          <a:bodyPr/>
          <a:lstStyle/>
          <a:p>
            <a:fld id="{34D8514C-BA21-46B9-B9FB-B8364F26CEFD}" type="slidenum">
              <a:rPr lang="en-US" smtClean="0"/>
              <a:t>8</a:t>
            </a:fld>
            <a:endParaRPr lang="en-US"/>
          </a:p>
        </p:txBody>
      </p:sp>
    </p:spTree>
    <p:extLst>
      <p:ext uri="{BB962C8B-B14F-4D97-AF65-F5344CB8AC3E}">
        <p14:creationId xmlns:p14="http://schemas.microsoft.com/office/powerpoint/2010/main" val="3299694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20442F7-3668-4CF8-B1C3-E7A7B7402E3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0442F7-3668-4CF8-B1C3-E7A7B7402E3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20442F7-3668-4CF8-B1C3-E7A7B7402E3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0442F7-3668-4CF8-B1C3-E7A7B7402E3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593F0FF-4221-4026-96BD-4C678FCBA608}" type="datetimeFigureOut">
              <a:rPr lang="en-US" smtClean="0"/>
              <a:t>8/14/2014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0442F7-3668-4CF8-B1C3-E7A7B7402E3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93F0FF-4221-4026-96BD-4C678FCBA608}" type="datetimeFigureOut">
              <a:rPr lang="en-US" smtClean="0"/>
              <a:t>8/14/2014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20442F7-3668-4CF8-B1C3-E7A7B7402E3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Brienne.Dyer@va.gov" TargetMode="External"/><Relationship Id="rId2" Type="http://schemas.openxmlformats.org/officeDocument/2006/relationships/hyperlink" Target="mailto:Jamie.Champion@v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526302"/>
          </a:xfrm>
        </p:spPr>
        <p:txBody>
          <a:bodyPr>
            <a:normAutofit fontScale="90000"/>
          </a:bodyPr>
          <a:lstStyle/>
          <a:p>
            <a:r>
              <a:rPr lang="en-US" dirty="0" smtClean="0"/>
              <a:t>Responding to Traumatic Brain Injury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a:xfrm>
            <a:off x="1295400" y="4038600"/>
            <a:ext cx="7406640" cy="1752600"/>
          </a:xfrm>
        </p:spPr>
        <p:txBody>
          <a:bodyPr/>
          <a:lstStyle/>
          <a:p>
            <a:r>
              <a:rPr lang="en-US" dirty="0" smtClean="0"/>
              <a:t>Jamie Champion, Ph.D., Clinical Neuropsychologist</a:t>
            </a:r>
          </a:p>
          <a:p>
            <a:r>
              <a:rPr lang="en-US" dirty="0" smtClean="0"/>
              <a:t>Brienne Dyer, </a:t>
            </a:r>
            <a:r>
              <a:rPr lang="en-US" dirty="0" err="1" smtClean="0"/>
              <a:t>Psy.D</a:t>
            </a:r>
            <a:r>
              <a:rPr lang="en-US" dirty="0" smtClean="0"/>
              <a:t>., Clinical Neuropsychologist</a:t>
            </a:r>
          </a:p>
          <a:p>
            <a:r>
              <a:rPr lang="en-US" dirty="0" smtClean="0"/>
              <a:t>Boise VA Medical Center</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761" y="1598722"/>
            <a:ext cx="3812639" cy="2135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5105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Issues</a:t>
            </a:r>
            <a:endParaRPr lang="en-US" dirty="0"/>
          </a:p>
        </p:txBody>
      </p:sp>
      <p:sp>
        <p:nvSpPr>
          <p:cNvPr id="3" name="Content Placeholder 2"/>
          <p:cNvSpPr>
            <a:spLocks noGrp="1"/>
          </p:cNvSpPr>
          <p:nvPr>
            <p:ph idx="1"/>
          </p:nvPr>
        </p:nvSpPr>
        <p:spPr/>
        <p:txBody>
          <a:bodyPr>
            <a:normAutofit fontScale="77500" lnSpcReduction="20000"/>
          </a:bodyPr>
          <a:lstStyle/>
          <a:p>
            <a:r>
              <a:rPr lang="en-US" sz="5000" dirty="0"/>
              <a:t>Preexisting Personality Issues that Might Complicate TBI </a:t>
            </a:r>
          </a:p>
          <a:p>
            <a:endParaRPr lang="en-US" dirty="0" smtClean="0"/>
          </a:p>
          <a:p>
            <a:pPr lvl="1"/>
            <a:r>
              <a:rPr lang="en-US" dirty="0" smtClean="0"/>
              <a:t>Style: Manipulative, habitually disregards/breaks rules, aggressive, indifferent to effect on others</a:t>
            </a:r>
            <a:r>
              <a:rPr lang="en-US" dirty="0"/>
              <a:t> </a:t>
            </a:r>
          </a:p>
          <a:p>
            <a:pPr lvl="1"/>
            <a:r>
              <a:rPr lang="en-US" dirty="0" smtClean="0"/>
              <a:t>Strategy:  Firm </a:t>
            </a:r>
            <a:r>
              <a:rPr lang="en-US" dirty="0"/>
              <a:t>rules, consequences.  Need to check on everything they say, monitor</a:t>
            </a:r>
          </a:p>
          <a:p>
            <a:pPr marL="82296" indent="0">
              <a:buNone/>
            </a:pPr>
            <a:r>
              <a:rPr lang="en-US" dirty="0"/>
              <a:t> </a:t>
            </a:r>
          </a:p>
          <a:p>
            <a:pPr lvl="1"/>
            <a:r>
              <a:rPr lang="en-US" dirty="0" smtClean="0"/>
              <a:t>Style:  Submissive</a:t>
            </a:r>
            <a:r>
              <a:rPr lang="en-US" dirty="0"/>
              <a:t>, clinging behavior.  Needs frequent reassurance, </a:t>
            </a:r>
            <a:r>
              <a:rPr lang="en-US" dirty="0" smtClean="0"/>
              <a:t> goes </a:t>
            </a:r>
            <a:r>
              <a:rPr lang="en-US" dirty="0"/>
              <a:t>to excessive lengths to obtain </a:t>
            </a:r>
            <a:r>
              <a:rPr lang="en-US" dirty="0" smtClean="0"/>
              <a:t>support</a:t>
            </a:r>
          </a:p>
          <a:p>
            <a:pPr lvl="1"/>
            <a:r>
              <a:rPr lang="en-US" dirty="0"/>
              <a:t>S</a:t>
            </a:r>
            <a:r>
              <a:rPr lang="en-US" dirty="0" smtClean="0"/>
              <a:t>trategy:  </a:t>
            </a:r>
            <a:r>
              <a:rPr lang="en-US" dirty="0"/>
              <a:t>Frequent brief contacts with problem solving.  </a:t>
            </a:r>
            <a:r>
              <a:rPr lang="en-US" dirty="0" smtClean="0"/>
              <a:t>Be supportive but encourage independent, solution focused thinking </a:t>
            </a:r>
          </a:p>
          <a:p>
            <a:endParaRPr lang="en-US" dirty="0"/>
          </a:p>
          <a:p>
            <a:endParaRPr lang="en-US" dirty="0"/>
          </a:p>
        </p:txBody>
      </p:sp>
    </p:spTree>
    <p:extLst>
      <p:ext uri="{BB962C8B-B14F-4D97-AF65-F5344CB8AC3E}">
        <p14:creationId xmlns:p14="http://schemas.microsoft.com/office/powerpoint/2010/main" val="57528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normAutofit fontScale="47500" lnSpcReduction="20000"/>
          </a:bodyPr>
          <a:lstStyle/>
          <a:p>
            <a:pPr lvl="0">
              <a:buClr>
                <a:srgbClr val="3891A7"/>
              </a:buClr>
            </a:pPr>
            <a:r>
              <a:rPr lang="en-US" sz="7600" dirty="0">
                <a:solidFill>
                  <a:prstClr val="black"/>
                </a:solidFill>
              </a:rPr>
              <a:t>Preexisting Personality Issues that Might Complicate TBI </a:t>
            </a:r>
          </a:p>
          <a:p>
            <a:pPr lvl="1">
              <a:buClr>
                <a:srgbClr val="3891A7"/>
              </a:buClr>
            </a:pPr>
            <a:endParaRPr lang="en-US" sz="1300" dirty="0" smtClean="0">
              <a:solidFill>
                <a:prstClr val="black"/>
              </a:solidFill>
            </a:endParaRPr>
          </a:p>
          <a:p>
            <a:pPr lvl="1">
              <a:buClr>
                <a:srgbClr val="3891A7"/>
              </a:buClr>
            </a:pPr>
            <a:endParaRPr lang="en-US" sz="1300" dirty="0">
              <a:solidFill>
                <a:prstClr val="black"/>
              </a:solidFill>
            </a:endParaRPr>
          </a:p>
          <a:p>
            <a:pPr lvl="1">
              <a:buClr>
                <a:srgbClr val="3891A7"/>
              </a:buClr>
            </a:pPr>
            <a:r>
              <a:rPr lang="en-US" sz="3600" dirty="0" smtClean="0">
                <a:solidFill>
                  <a:prstClr val="black"/>
                </a:solidFill>
              </a:rPr>
              <a:t>Style</a:t>
            </a:r>
            <a:r>
              <a:rPr lang="en-US" sz="3600" dirty="0">
                <a:solidFill>
                  <a:prstClr val="black"/>
                </a:solidFill>
              </a:rPr>
              <a:t>: Grandiose sense of self-importance, sense of entitlement (unreasonable expectations of especially favorable treatment or automatic compliance with his/her expectations), lacks empathy about how behaviors affect others.</a:t>
            </a:r>
          </a:p>
          <a:p>
            <a:pPr lvl="1">
              <a:buClr>
                <a:srgbClr val="3891A7"/>
              </a:buClr>
            </a:pPr>
            <a:r>
              <a:rPr lang="en-US" sz="3600" dirty="0">
                <a:solidFill>
                  <a:prstClr val="black"/>
                </a:solidFill>
              </a:rPr>
              <a:t>Strategy:  Comment on the problems/attitudes in a </a:t>
            </a:r>
            <a:r>
              <a:rPr lang="en-US" sz="3600" u="sng" dirty="0">
                <a:solidFill>
                  <a:prstClr val="black"/>
                </a:solidFill>
              </a:rPr>
              <a:t>supportive manner </a:t>
            </a:r>
            <a:r>
              <a:rPr lang="en-US" sz="3600" dirty="0">
                <a:solidFill>
                  <a:prstClr val="black"/>
                </a:solidFill>
              </a:rPr>
              <a:t>. Encourage more realistic views of themselves, the situation, and their expectations.     </a:t>
            </a:r>
          </a:p>
          <a:p>
            <a:pPr marL="82296" lvl="0" indent="0">
              <a:buClr>
                <a:srgbClr val="3891A7"/>
              </a:buClr>
              <a:buNone/>
            </a:pPr>
            <a:r>
              <a:rPr lang="en-US" sz="3600" dirty="0">
                <a:solidFill>
                  <a:prstClr val="black"/>
                </a:solidFill>
              </a:rPr>
              <a:t> </a:t>
            </a:r>
          </a:p>
          <a:p>
            <a:pPr lvl="1">
              <a:buClr>
                <a:srgbClr val="3891A7"/>
              </a:buClr>
            </a:pPr>
            <a:r>
              <a:rPr lang="en-US" sz="3600" dirty="0">
                <a:solidFill>
                  <a:prstClr val="black"/>
                </a:solidFill>
              </a:rPr>
              <a:t>Style: Emotionally labile, impulsive, alternate between needy and angry, mood is reactive and variable</a:t>
            </a:r>
          </a:p>
          <a:p>
            <a:pPr lvl="1">
              <a:buClr>
                <a:srgbClr val="3891A7"/>
              </a:buClr>
            </a:pPr>
            <a:r>
              <a:rPr lang="en-US" sz="3600" dirty="0">
                <a:solidFill>
                  <a:prstClr val="black"/>
                </a:solidFill>
              </a:rPr>
              <a:t>Strategy:  Stay calm, do not react to their internal </a:t>
            </a:r>
            <a:r>
              <a:rPr lang="en-US" sz="3600" dirty="0" err="1">
                <a:solidFill>
                  <a:prstClr val="black"/>
                </a:solidFill>
              </a:rPr>
              <a:t>dyscontrol</a:t>
            </a:r>
            <a:r>
              <a:rPr lang="en-US" sz="3600" dirty="0">
                <a:solidFill>
                  <a:prstClr val="black"/>
                </a:solidFill>
              </a:rPr>
              <a:t>, focus on problem-solving and not chaos, acknowledge feelings but redirect to behaviors/desired outcomes, simplify – break into chunks</a:t>
            </a:r>
          </a:p>
          <a:p>
            <a:endParaRPr lang="en-US" dirty="0"/>
          </a:p>
        </p:txBody>
      </p:sp>
    </p:spTree>
    <p:extLst>
      <p:ext uri="{BB962C8B-B14F-4D97-AF65-F5344CB8AC3E}">
        <p14:creationId xmlns:p14="http://schemas.microsoft.com/office/powerpoint/2010/main" val="1098233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lstStyle/>
          <a:p>
            <a:r>
              <a:rPr lang="en-US" dirty="0" smtClean="0"/>
              <a:t>Fatigue </a:t>
            </a:r>
            <a:r>
              <a:rPr lang="en-US" dirty="0"/>
              <a:t>and sleep disturbance are two common disabling symptoms that affect recovery from TBI</a:t>
            </a:r>
            <a:endParaRPr lang="en-US" dirty="0" smtClean="0"/>
          </a:p>
          <a:p>
            <a:pPr marL="82296" indent="0">
              <a:buNone/>
            </a:pPr>
            <a:r>
              <a:rPr lang="en-US" dirty="0" smtClean="0"/>
              <a:t> </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124200"/>
            <a:ext cx="5937250" cy="302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4604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 Revisited</a:t>
            </a:r>
            <a:endParaRPr lang="en-US" dirty="0"/>
          </a:p>
        </p:txBody>
      </p:sp>
      <p:sp>
        <p:nvSpPr>
          <p:cNvPr id="3" name="Content Placeholder 2"/>
          <p:cNvSpPr>
            <a:spLocks noGrp="1"/>
          </p:cNvSpPr>
          <p:nvPr>
            <p:ph idx="1"/>
          </p:nvPr>
        </p:nvSpPr>
        <p:spPr/>
        <p:txBody>
          <a:bodyPr>
            <a:normAutofit fontScale="77500" lnSpcReduction="20000"/>
          </a:bodyPr>
          <a:lstStyle/>
          <a:p>
            <a:r>
              <a:rPr lang="en-US" dirty="0"/>
              <a:t>Mr. B- 32 year old male with history of ADHD, multiple mild TBIs (concussions), and methamphetamine and alcohol abuse. Presents as anxious, agitated, scattered, impatient, fidgety. Has trouble focusing, following through, managing time. Often misses appointments then becomes frantic in attempts to make up (e.g., may show up unannounced). Struggles to keep up with regimented schedule and feels like others are setting him up for failure. He often uses curse words and had a hard time controlling his temper. </a:t>
            </a:r>
            <a:endParaRPr lang="en-US" dirty="0" smtClean="0"/>
          </a:p>
          <a:p>
            <a:r>
              <a:rPr lang="en-US" dirty="0" smtClean="0"/>
              <a:t>What are the presenting cognitive, behavioral, and personality issues?</a:t>
            </a:r>
            <a:endParaRPr lang="en-US" dirty="0"/>
          </a:p>
          <a:p>
            <a:r>
              <a:rPr lang="en-US" dirty="0"/>
              <a:t>How can we help him be successful in the program?</a:t>
            </a:r>
          </a:p>
          <a:p>
            <a:endParaRPr lang="en-US" dirty="0"/>
          </a:p>
        </p:txBody>
      </p:sp>
    </p:spTree>
    <p:extLst>
      <p:ext uri="{BB962C8B-B14F-4D97-AF65-F5344CB8AC3E}">
        <p14:creationId xmlns:p14="http://schemas.microsoft.com/office/powerpoint/2010/main" val="389968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Solving</a:t>
            </a:r>
            <a:endParaRPr lang="en-US" dirty="0"/>
          </a:p>
        </p:txBody>
      </p:sp>
      <p:sp>
        <p:nvSpPr>
          <p:cNvPr id="3" name="Content Placeholder 2"/>
          <p:cNvSpPr>
            <a:spLocks noGrp="1"/>
          </p:cNvSpPr>
          <p:nvPr>
            <p:ph idx="1"/>
          </p:nvPr>
        </p:nvSpPr>
        <p:spPr/>
        <p:txBody>
          <a:bodyPr/>
          <a:lstStyle/>
          <a:p>
            <a:r>
              <a:rPr lang="en-US" dirty="0" smtClean="0"/>
              <a:t>What issues have you encountered in working with individuals with TBI?</a:t>
            </a:r>
          </a:p>
          <a:p>
            <a:r>
              <a:rPr lang="en-US" dirty="0" smtClean="0"/>
              <a:t>What cognitive, behavioral, and/or personality traits are challenging for you?</a:t>
            </a:r>
          </a:p>
          <a:p>
            <a:r>
              <a:rPr lang="en-US" dirty="0" smtClean="0"/>
              <a:t>What have you found to be effective in managing these issues? </a:t>
            </a:r>
          </a:p>
          <a:p>
            <a:pPr marL="82296" indent="0">
              <a:buNone/>
            </a:pPr>
            <a:r>
              <a:rPr lang="en-US" dirty="0" smtClean="0"/>
              <a:t> </a:t>
            </a:r>
            <a:endParaRPr lang="en-US" dirty="0"/>
          </a:p>
        </p:txBody>
      </p:sp>
    </p:spTree>
    <p:extLst>
      <p:ext uri="{BB962C8B-B14F-4D97-AF65-F5344CB8AC3E}">
        <p14:creationId xmlns:p14="http://schemas.microsoft.com/office/powerpoint/2010/main" val="59947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 #2</a:t>
            </a:r>
            <a:endParaRPr lang="en-US" dirty="0"/>
          </a:p>
        </p:txBody>
      </p:sp>
      <p:sp>
        <p:nvSpPr>
          <p:cNvPr id="3" name="Content Placeholder 2"/>
          <p:cNvSpPr>
            <a:spLocks noGrp="1"/>
          </p:cNvSpPr>
          <p:nvPr>
            <p:ph idx="1"/>
          </p:nvPr>
        </p:nvSpPr>
        <p:spPr/>
        <p:txBody>
          <a:bodyPr>
            <a:normAutofit fontScale="77500" lnSpcReduction="20000"/>
          </a:bodyPr>
          <a:lstStyle/>
          <a:p>
            <a:r>
              <a:rPr lang="en-US" dirty="0"/>
              <a:t>Ms. Q- 50 year old female with history of 35 years alcohol abuse, domestic violence (including several head injuries), and bipolar disorder. Presents as irritable, defensive, dependent, highly emotionally labile. Has difficulty remembering important details of conversation, often misinterprets statements by others and becomes offended, feels overwhelmed by program requirements, often seems helpless by others and requires a lot of extra effort to keep on track. How can we help her be successful in the program? </a:t>
            </a:r>
          </a:p>
          <a:p>
            <a:r>
              <a:rPr lang="en-US" dirty="0" smtClean="0"/>
              <a:t>What </a:t>
            </a:r>
            <a:r>
              <a:rPr lang="en-US" dirty="0"/>
              <a:t>are the presenting cognitive, behavioral, and personality issues?</a:t>
            </a:r>
          </a:p>
          <a:p>
            <a:r>
              <a:rPr lang="en-US" dirty="0"/>
              <a:t>How can we help </a:t>
            </a:r>
            <a:r>
              <a:rPr lang="en-US" dirty="0" smtClean="0"/>
              <a:t>her </a:t>
            </a:r>
            <a:r>
              <a:rPr lang="en-US" dirty="0"/>
              <a:t>be successful in the program?</a:t>
            </a:r>
          </a:p>
          <a:p>
            <a:pPr marL="82296" indent="0">
              <a:buNone/>
            </a:pPr>
            <a:endParaRPr lang="en-US" dirty="0"/>
          </a:p>
        </p:txBody>
      </p:sp>
    </p:spTree>
    <p:extLst>
      <p:ext uri="{BB962C8B-B14F-4D97-AF65-F5344CB8AC3E}">
        <p14:creationId xmlns:p14="http://schemas.microsoft.com/office/powerpoint/2010/main" val="3478214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If an individual appears to need additional assessment of abilities, a neuropsychological evaluation may be appropriate</a:t>
            </a:r>
          </a:p>
          <a:p>
            <a:r>
              <a:rPr lang="en-US" dirty="0" smtClean="0"/>
              <a:t>Occupational/speech therapy can help improve compensatory skills </a:t>
            </a:r>
            <a:endParaRPr lang="en-US" dirty="0"/>
          </a:p>
        </p:txBody>
      </p:sp>
    </p:spTree>
    <p:extLst>
      <p:ext uri="{BB962C8B-B14F-4D97-AF65-F5344CB8AC3E}">
        <p14:creationId xmlns:p14="http://schemas.microsoft.com/office/powerpoint/2010/main" val="1614956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Thought/Questions?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Users\VHABOIDYERB\AppData\Local\Microsoft\Windows\Temporary Internet Files\Content.Outlook\KMUZXLZQ\stock-vector-isolated-man-s-head-cracked-open-1348589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057400"/>
            <a:ext cx="3581400" cy="339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9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hlinkClick r:id="rId2"/>
              </a:rPr>
              <a:t>Jamie.Champion@va.gov</a:t>
            </a:r>
            <a:endParaRPr lang="en-US" dirty="0"/>
          </a:p>
          <a:p>
            <a:endParaRPr lang="en-US" dirty="0"/>
          </a:p>
          <a:p>
            <a:r>
              <a:rPr lang="en-US" dirty="0">
                <a:hlinkClick r:id="rId3"/>
              </a:rPr>
              <a:t>Brienne.Dyer@va.gov</a:t>
            </a:r>
            <a:endParaRPr lang="en-US" dirty="0"/>
          </a:p>
          <a:p>
            <a:endParaRPr lang="en-US" dirty="0"/>
          </a:p>
          <a:p>
            <a:r>
              <a:rPr lang="en-US" dirty="0"/>
              <a:t>Please feel free to email us if you have any questions!</a:t>
            </a:r>
          </a:p>
          <a:p>
            <a:endParaRPr lang="en-US" dirty="0"/>
          </a:p>
        </p:txBody>
      </p:sp>
    </p:spTree>
    <p:extLst>
      <p:ext uri="{BB962C8B-B14F-4D97-AF65-F5344CB8AC3E}">
        <p14:creationId xmlns:p14="http://schemas.microsoft.com/office/powerpoint/2010/main" val="35236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Review </a:t>
            </a:r>
            <a:r>
              <a:rPr lang="en-US" dirty="0"/>
              <a:t>challenging </a:t>
            </a:r>
            <a:r>
              <a:rPr lang="en-US" dirty="0" smtClean="0"/>
              <a:t>cognitive, behavioral, and personality issues associated with TBI</a:t>
            </a:r>
          </a:p>
          <a:p>
            <a:r>
              <a:rPr lang="en-US" dirty="0" smtClean="0"/>
              <a:t>Discuss management </a:t>
            </a:r>
            <a:r>
              <a:rPr lang="en-US" dirty="0"/>
              <a:t>strategies</a:t>
            </a:r>
          </a:p>
          <a:p>
            <a:r>
              <a:rPr lang="en-US" dirty="0" smtClean="0"/>
              <a:t>Vignette</a:t>
            </a:r>
            <a:endParaRPr lang="en-US" dirty="0"/>
          </a:p>
          <a:p>
            <a:r>
              <a:rPr lang="en-US" dirty="0" smtClean="0"/>
              <a:t>Problem-solve your real life examples </a:t>
            </a:r>
            <a:endParaRPr lang="en-US" dirty="0"/>
          </a:p>
        </p:txBody>
      </p:sp>
    </p:spTree>
    <p:extLst>
      <p:ext uri="{BB962C8B-B14F-4D97-AF65-F5344CB8AC3E}">
        <p14:creationId xmlns:p14="http://schemas.microsoft.com/office/powerpoint/2010/main" val="2625991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idx="1"/>
          </p:nvPr>
        </p:nvSpPr>
        <p:spPr/>
        <p:txBody>
          <a:bodyPr>
            <a:normAutofit fontScale="77500" lnSpcReduction="20000"/>
          </a:bodyPr>
          <a:lstStyle/>
          <a:p>
            <a:r>
              <a:rPr lang="en-US" dirty="0"/>
              <a:t>Mr. B- 32 year old male with history of ADHD, multiple mild TBIs (concussions), and methamphetamine and alcohol abuse. Presents as anxious, agitated, scattered, impatient, fidgety. Has trouble focusing, following through, managing time. Often misses appointments then becomes frantic in attempts to make up (e.g., may show up unannounced). Struggles to keep up with regimented schedule and feels like others are setting him up for failure. He often uses curse words and had a hard time controlling his temper. </a:t>
            </a:r>
          </a:p>
          <a:p>
            <a:pPr marL="82296" indent="0">
              <a:buNone/>
            </a:pPr>
            <a:endParaRPr lang="en-US" dirty="0" smtClean="0"/>
          </a:p>
          <a:p>
            <a:r>
              <a:rPr lang="en-US" dirty="0" smtClean="0"/>
              <a:t>How can we help him be successful in the program?</a:t>
            </a:r>
            <a:endParaRPr lang="en-US" dirty="0"/>
          </a:p>
        </p:txBody>
      </p:sp>
    </p:spTree>
    <p:extLst>
      <p:ext uri="{BB962C8B-B14F-4D97-AF65-F5344CB8AC3E}">
        <p14:creationId xmlns:p14="http://schemas.microsoft.com/office/powerpoint/2010/main" val="54305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Issues</a:t>
            </a:r>
            <a:endParaRPr lang="en-US" dirty="0"/>
          </a:p>
        </p:txBody>
      </p:sp>
      <p:sp>
        <p:nvSpPr>
          <p:cNvPr id="3" name="Content Placeholder 2"/>
          <p:cNvSpPr>
            <a:spLocks noGrp="1"/>
          </p:cNvSpPr>
          <p:nvPr>
            <p:ph idx="1"/>
          </p:nvPr>
        </p:nvSpPr>
        <p:spPr/>
        <p:txBody>
          <a:bodyPr/>
          <a:lstStyle/>
          <a:p>
            <a:r>
              <a:rPr lang="en-US" dirty="0"/>
              <a:t>Attention</a:t>
            </a:r>
          </a:p>
          <a:p>
            <a:r>
              <a:rPr lang="en-US" dirty="0"/>
              <a:t>Speed of processing</a:t>
            </a:r>
          </a:p>
          <a:p>
            <a:r>
              <a:rPr lang="en-US" dirty="0" smtClean="0"/>
              <a:t>Learning and Memory </a:t>
            </a:r>
            <a:endParaRPr lang="en-US" dirty="0"/>
          </a:p>
          <a:p>
            <a:r>
              <a:rPr lang="en-US" dirty="0" smtClean="0"/>
              <a:t>Executive Functioning (higher order organization and problem solving skills)</a:t>
            </a:r>
            <a:endParaRPr lang="en-US" dirty="0"/>
          </a:p>
          <a:p>
            <a:endParaRPr lang="en-US" dirty="0"/>
          </a:p>
        </p:txBody>
      </p:sp>
    </p:spTree>
    <p:extLst>
      <p:ext uri="{BB962C8B-B14F-4D97-AF65-F5344CB8AC3E}">
        <p14:creationId xmlns:p14="http://schemas.microsoft.com/office/powerpoint/2010/main" val="278914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Cognitive Management Strategies</a:t>
            </a:r>
            <a:endParaRPr lang="en-US" dirty="0"/>
          </a:p>
        </p:txBody>
      </p:sp>
      <p:sp>
        <p:nvSpPr>
          <p:cNvPr id="3" name="Content Placeholder 2"/>
          <p:cNvSpPr>
            <a:spLocks noGrp="1"/>
          </p:cNvSpPr>
          <p:nvPr>
            <p:ph idx="1"/>
          </p:nvPr>
        </p:nvSpPr>
        <p:spPr/>
        <p:txBody>
          <a:bodyPr/>
          <a:lstStyle/>
          <a:p>
            <a:r>
              <a:rPr lang="en-US" dirty="0" smtClean="0"/>
              <a:t>Attention and Speed of Processing</a:t>
            </a:r>
          </a:p>
          <a:p>
            <a:pPr lvl="1"/>
            <a:r>
              <a:rPr lang="en-US" dirty="0" smtClean="0"/>
              <a:t>Focus and refocus person’s attention as needed</a:t>
            </a:r>
          </a:p>
          <a:p>
            <a:pPr lvl="1"/>
            <a:r>
              <a:rPr lang="en-US" dirty="0" smtClean="0"/>
              <a:t>Restructure environment to reduce distractors</a:t>
            </a:r>
          </a:p>
          <a:p>
            <a:pPr lvl="1"/>
            <a:r>
              <a:rPr lang="en-US" dirty="0" smtClean="0"/>
              <a:t>Slow things down </a:t>
            </a:r>
          </a:p>
          <a:p>
            <a:endParaRPr lang="en-US" dirty="0"/>
          </a:p>
        </p:txBody>
      </p:sp>
    </p:spTree>
    <p:extLst>
      <p:ext uri="{BB962C8B-B14F-4D97-AF65-F5344CB8AC3E}">
        <p14:creationId xmlns:p14="http://schemas.microsoft.com/office/powerpoint/2010/main" val="1238248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Cognitive Management Strategies</a:t>
            </a:r>
            <a:endParaRPr lang="en-US" dirty="0"/>
          </a:p>
        </p:txBody>
      </p:sp>
      <p:sp>
        <p:nvSpPr>
          <p:cNvPr id="3" name="Content Placeholder 2"/>
          <p:cNvSpPr>
            <a:spLocks noGrp="1"/>
          </p:cNvSpPr>
          <p:nvPr>
            <p:ph idx="1"/>
          </p:nvPr>
        </p:nvSpPr>
        <p:spPr/>
        <p:txBody>
          <a:bodyPr/>
          <a:lstStyle/>
          <a:p>
            <a:r>
              <a:rPr lang="en-US" dirty="0" smtClean="0"/>
              <a:t>Learning and Memory</a:t>
            </a:r>
          </a:p>
          <a:p>
            <a:pPr lvl="1"/>
            <a:r>
              <a:rPr lang="en-US" dirty="0" smtClean="0"/>
              <a:t>Have individual repeat what was said, write notes </a:t>
            </a:r>
          </a:p>
          <a:p>
            <a:pPr lvl="1"/>
            <a:r>
              <a:rPr lang="en-US" dirty="0" smtClean="0"/>
              <a:t>Provide material in multiple formats (visual, verbal, hands on)</a:t>
            </a:r>
          </a:p>
          <a:p>
            <a:pPr lvl="1"/>
            <a:r>
              <a:rPr lang="en-US" dirty="0" smtClean="0"/>
              <a:t>Provide frequent reminders</a:t>
            </a:r>
          </a:p>
          <a:p>
            <a:pPr lvl="1"/>
            <a:r>
              <a:rPr lang="en-US" dirty="0" smtClean="0"/>
              <a:t>Have individual use external cues (planner, cell phone reminders, alarms)</a:t>
            </a:r>
          </a:p>
          <a:p>
            <a:pPr marL="82296" indent="0">
              <a:buNone/>
            </a:pPr>
            <a:endParaRPr lang="en-US" dirty="0" smtClean="0"/>
          </a:p>
          <a:p>
            <a:endParaRPr lang="en-US" dirty="0"/>
          </a:p>
        </p:txBody>
      </p:sp>
    </p:spTree>
    <p:extLst>
      <p:ext uri="{BB962C8B-B14F-4D97-AF65-F5344CB8AC3E}">
        <p14:creationId xmlns:p14="http://schemas.microsoft.com/office/powerpoint/2010/main" val="146566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Cognitive Management Strategies</a:t>
            </a:r>
            <a:endParaRPr lang="en-US" dirty="0"/>
          </a:p>
        </p:txBody>
      </p:sp>
      <p:sp>
        <p:nvSpPr>
          <p:cNvPr id="3" name="Content Placeholder 2"/>
          <p:cNvSpPr>
            <a:spLocks noGrp="1"/>
          </p:cNvSpPr>
          <p:nvPr>
            <p:ph idx="1"/>
          </p:nvPr>
        </p:nvSpPr>
        <p:spPr/>
        <p:txBody>
          <a:bodyPr/>
          <a:lstStyle/>
          <a:p>
            <a:r>
              <a:rPr lang="en-US" dirty="0" smtClean="0"/>
              <a:t>Organization and Problem Solving Skills</a:t>
            </a:r>
          </a:p>
          <a:p>
            <a:pPr lvl="1"/>
            <a:r>
              <a:rPr lang="en-US" dirty="0" smtClean="0"/>
              <a:t>Routinize daily activities</a:t>
            </a:r>
          </a:p>
          <a:p>
            <a:pPr lvl="1"/>
            <a:r>
              <a:rPr lang="en-US" dirty="0" smtClean="0"/>
              <a:t>Use checklists</a:t>
            </a:r>
          </a:p>
          <a:p>
            <a:pPr lvl="1"/>
            <a:r>
              <a:rPr lang="en-US" dirty="0" smtClean="0"/>
              <a:t>Implement structure</a:t>
            </a:r>
          </a:p>
          <a:p>
            <a:pPr lvl="1"/>
            <a:r>
              <a:rPr lang="en-US" dirty="0" smtClean="0"/>
              <a:t>Use external aids to enhance organization</a:t>
            </a:r>
          </a:p>
          <a:p>
            <a:pPr lvl="1"/>
            <a:r>
              <a:rPr lang="en-US" dirty="0" smtClean="0"/>
              <a:t>Help the individual plan ahead and problem solve difficulties that may occur </a:t>
            </a:r>
          </a:p>
          <a:p>
            <a:endParaRPr lang="en-US" dirty="0" smtClean="0"/>
          </a:p>
          <a:p>
            <a:endParaRPr lang="en-US" dirty="0"/>
          </a:p>
        </p:txBody>
      </p:sp>
    </p:spTree>
    <p:extLst>
      <p:ext uri="{BB962C8B-B14F-4D97-AF65-F5344CB8AC3E}">
        <p14:creationId xmlns:p14="http://schemas.microsoft.com/office/powerpoint/2010/main" val="1236091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Issues</a:t>
            </a:r>
            <a:endParaRPr lang="en-US" dirty="0"/>
          </a:p>
        </p:txBody>
      </p:sp>
      <p:sp>
        <p:nvSpPr>
          <p:cNvPr id="3" name="Content Placeholder 2"/>
          <p:cNvSpPr>
            <a:spLocks noGrp="1"/>
          </p:cNvSpPr>
          <p:nvPr>
            <p:ph idx="1"/>
          </p:nvPr>
        </p:nvSpPr>
        <p:spPr/>
        <p:txBody>
          <a:bodyPr/>
          <a:lstStyle/>
          <a:p>
            <a:r>
              <a:rPr lang="en-US" dirty="0"/>
              <a:t>Impulsivity</a:t>
            </a:r>
          </a:p>
          <a:p>
            <a:r>
              <a:rPr lang="en-US" dirty="0"/>
              <a:t>Disinhibition</a:t>
            </a:r>
          </a:p>
          <a:p>
            <a:r>
              <a:rPr lang="en-US" dirty="0"/>
              <a:t>Difficulty attending to social cues</a:t>
            </a:r>
          </a:p>
          <a:p>
            <a:r>
              <a:rPr lang="en-US" dirty="0"/>
              <a:t>Planning</a:t>
            </a:r>
          </a:p>
          <a:p>
            <a:r>
              <a:rPr lang="en-US" dirty="0" smtClean="0"/>
              <a:t>Judgment</a:t>
            </a:r>
            <a:endParaRPr lang="en-US" dirty="0"/>
          </a:p>
          <a:p>
            <a:endParaRPr lang="en-US" dirty="0"/>
          </a:p>
        </p:txBody>
      </p:sp>
    </p:spTree>
    <p:extLst>
      <p:ext uri="{BB962C8B-B14F-4D97-AF65-F5344CB8AC3E}">
        <p14:creationId xmlns:p14="http://schemas.microsoft.com/office/powerpoint/2010/main" val="3549884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Behavioral Management Strategies</a:t>
            </a:r>
            <a:endParaRPr lang="en-US" dirty="0"/>
          </a:p>
        </p:txBody>
      </p:sp>
      <p:sp>
        <p:nvSpPr>
          <p:cNvPr id="3" name="Content Placeholder 2"/>
          <p:cNvSpPr>
            <a:spLocks noGrp="1"/>
          </p:cNvSpPr>
          <p:nvPr>
            <p:ph idx="1"/>
          </p:nvPr>
        </p:nvSpPr>
        <p:spPr/>
        <p:txBody>
          <a:bodyPr/>
          <a:lstStyle/>
          <a:p>
            <a:r>
              <a:rPr lang="en-US" dirty="0" smtClean="0"/>
              <a:t>Reinforce desired behaviors, ignore undesired</a:t>
            </a:r>
          </a:p>
          <a:p>
            <a:r>
              <a:rPr lang="en-US" dirty="0" smtClean="0"/>
              <a:t>Remain calm</a:t>
            </a:r>
          </a:p>
          <a:p>
            <a:r>
              <a:rPr lang="en-US" dirty="0" smtClean="0"/>
              <a:t>Do not challenge person</a:t>
            </a:r>
          </a:p>
          <a:p>
            <a:r>
              <a:rPr lang="en-US" dirty="0" smtClean="0"/>
              <a:t>Validate emotions </a:t>
            </a:r>
          </a:p>
          <a:p>
            <a:r>
              <a:rPr lang="en-US" dirty="0" smtClean="0"/>
              <a:t>Be explicit </a:t>
            </a:r>
          </a:p>
          <a:p>
            <a:r>
              <a:rPr lang="en-US" dirty="0" smtClean="0"/>
              <a:t>Help individual learn from past mistakes </a:t>
            </a:r>
            <a:r>
              <a:rPr lang="en-US" smtClean="0"/>
              <a:t>in decision-making</a:t>
            </a:r>
            <a:endParaRPr lang="en-US" dirty="0" smtClean="0"/>
          </a:p>
        </p:txBody>
      </p:sp>
    </p:spTree>
    <p:extLst>
      <p:ext uri="{BB962C8B-B14F-4D97-AF65-F5344CB8AC3E}">
        <p14:creationId xmlns:p14="http://schemas.microsoft.com/office/powerpoint/2010/main" val="1729939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332</TotalTime>
  <Words>757</Words>
  <Application>Microsoft Office PowerPoint</Application>
  <PresentationFormat>On-screen Show (4:3)</PresentationFormat>
  <Paragraphs>98</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Responding to Traumatic Brain Injury     </vt:lpstr>
      <vt:lpstr>Outline</vt:lpstr>
      <vt:lpstr>Vignette</vt:lpstr>
      <vt:lpstr>Cognitive Issues</vt:lpstr>
      <vt:lpstr>Cognitive Management Strategies</vt:lpstr>
      <vt:lpstr>Cognitive Management Strategies</vt:lpstr>
      <vt:lpstr>Cognitive Management Strategies</vt:lpstr>
      <vt:lpstr>Behavioral Issues</vt:lpstr>
      <vt:lpstr>Behavioral Management Strategies</vt:lpstr>
      <vt:lpstr>Other Issues</vt:lpstr>
      <vt:lpstr>Other issues</vt:lpstr>
      <vt:lpstr>Other Issues</vt:lpstr>
      <vt:lpstr>Vignette Revisited</vt:lpstr>
      <vt:lpstr>Problem Solving</vt:lpstr>
      <vt:lpstr>Vignette #2</vt:lpstr>
      <vt:lpstr>Resources</vt:lpstr>
      <vt:lpstr>Additional Thought/Questions?</vt:lpstr>
      <vt:lpstr>Contact Information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Traumatic Brain Injury</dc:title>
  <dc:creator>Dyer, Brienne M. (Boise)</dc:creator>
  <cp:lastModifiedBy>Michael McLaughlin</cp:lastModifiedBy>
  <cp:revision>23</cp:revision>
  <dcterms:created xsi:type="dcterms:W3CDTF">2014-07-16T21:08:44Z</dcterms:created>
  <dcterms:modified xsi:type="dcterms:W3CDTF">2014-08-14T15:35:04Z</dcterms:modified>
</cp:coreProperties>
</file>