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60" r:id="rId4"/>
    <p:sldId id="261" r:id="rId5"/>
    <p:sldId id="262" r:id="rId6"/>
    <p:sldId id="263" r:id="rId7"/>
    <p:sldId id="264" r:id="rId8"/>
    <p:sldId id="265" r:id="rId9"/>
    <p:sldId id="267" r:id="rId10"/>
    <p:sldId id="269" r:id="rId11"/>
    <p:sldId id="273" r:id="rId12"/>
    <p:sldId id="274" r:id="rId13"/>
    <p:sldId id="275" r:id="rId14"/>
    <p:sldId id="276" r:id="rId15"/>
    <p:sldId id="277" r:id="rId16"/>
    <p:sldId id="278" r:id="rId17"/>
    <p:sldId id="279" r:id="rId18"/>
    <p:sldId id="280" r:id="rId19"/>
    <p:sldId id="281"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9BF0E-7FE0-47E4-815E-B5B811CB215A}" type="datetimeFigureOut">
              <a:rPr lang="en-US" smtClean="0"/>
              <a:t>8/14/2014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1CC642-A138-4189-BEA6-495B2988F94B}" type="slidenum">
              <a:rPr lang="en-US" smtClean="0"/>
              <a:t>‹#›</a:t>
            </a:fld>
            <a:endParaRPr lang="en-US"/>
          </a:p>
        </p:txBody>
      </p:sp>
    </p:spTree>
    <p:extLst>
      <p:ext uri="{BB962C8B-B14F-4D97-AF65-F5344CB8AC3E}">
        <p14:creationId xmlns:p14="http://schemas.microsoft.com/office/powerpoint/2010/main" val="394243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B6ADA5-C23C-48EF-ABB4-A0E0B2B86A8B}" type="slidenum">
              <a:rPr lang="en-US" smtClean="0"/>
              <a:t>1</a:t>
            </a:fld>
            <a:endParaRPr lang="en-US"/>
          </a:p>
        </p:txBody>
      </p:sp>
    </p:spTree>
    <p:extLst>
      <p:ext uri="{BB962C8B-B14F-4D97-AF65-F5344CB8AC3E}">
        <p14:creationId xmlns:p14="http://schemas.microsoft.com/office/powerpoint/2010/main" val="4282843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AB9433D-2B27-4D82-BA70-E0FFF97667D7}" type="datetimeFigureOut">
              <a:rPr lang="en-US" smtClean="0"/>
              <a:t>8/14/2014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D03223E-465F-4F68-BD29-E72AC5BE629C}"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B9433D-2B27-4D82-BA70-E0FFF97667D7}" type="datetimeFigureOut">
              <a:rPr lang="en-US" smtClean="0"/>
              <a:t>8/14/2014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3223E-465F-4F68-BD29-E72AC5BE629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D03223E-465F-4F68-BD29-E72AC5BE629C}"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B9433D-2B27-4D82-BA70-E0FFF97667D7}" type="datetimeFigureOut">
              <a:rPr lang="en-US" smtClean="0"/>
              <a:t>8/14/2014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AB9433D-2B27-4D82-BA70-E0FFF97667D7}" type="datetimeFigureOut">
              <a:rPr lang="en-US" smtClean="0"/>
              <a:t>8/14/2014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D03223E-465F-4F68-BD29-E72AC5BE629C}"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AB9433D-2B27-4D82-BA70-E0FFF97667D7}" type="datetimeFigureOut">
              <a:rPr lang="en-US" smtClean="0"/>
              <a:t>8/14/2014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D03223E-465F-4F68-BD29-E72AC5BE629C}"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AB9433D-2B27-4D82-BA70-E0FFF97667D7}" type="datetimeFigureOut">
              <a:rPr lang="en-US" smtClean="0"/>
              <a:t>8/14/2014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3223E-465F-4F68-BD29-E72AC5BE629C}"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AB9433D-2B27-4D82-BA70-E0FFF97667D7}" type="datetimeFigureOut">
              <a:rPr lang="en-US" smtClean="0"/>
              <a:t>8/14/2014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D03223E-465F-4F68-BD29-E72AC5BE629C}"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B9433D-2B27-4D82-BA70-E0FFF97667D7}" type="datetimeFigureOut">
              <a:rPr lang="en-US" smtClean="0"/>
              <a:t>8/14/2014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D03223E-465F-4F68-BD29-E72AC5BE62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AB9433D-2B27-4D82-BA70-E0FFF97667D7}" type="datetimeFigureOut">
              <a:rPr lang="en-US" smtClean="0"/>
              <a:t>8/14/2014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D03223E-465F-4F68-BD29-E72AC5BE62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D03223E-465F-4F68-BD29-E72AC5BE629C}"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AB9433D-2B27-4D82-BA70-E0FFF97667D7}" type="datetimeFigureOut">
              <a:rPr lang="en-US" smtClean="0"/>
              <a:t>8/14/2014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D03223E-465F-4F68-BD29-E72AC5BE629C}"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AB9433D-2B27-4D82-BA70-E0FFF97667D7}" type="datetimeFigureOut">
              <a:rPr lang="en-US" smtClean="0"/>
              <a:t>8/14/2014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AB9433D-2B27-4D82-BA70-E0FFF97667D7}" type="datetimeFigureOut">
              <a:rPr lang="en-US" smtClean="0"/>
              <a:t>8/14/2014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D03223E-465F-4F68-BD29-E72AC5BE629C}"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smtClean="0"/>
              <a:t>Presented by:</a:t>
            </a:r>
          </a:p>
          <a:p>
            <a:r>
              <a:rPr lang="en-US" dirty="0" smtClean="0"/>
              <a:t>Michael Armand</a:t>
            </a:r>
          </a:p>
          <a:p>
            <a:endParaRPr lang="en-US" dirty="0" smtClean="0"/>
          </a:p>
        </p:txBody>
      </p:sp>
      <p:sp>
        <p:nvSpPr>
          <p:cNvPr id="4" name="Title 3"/>
          <p:cNvSpPr>
            <a:spLocks noGrp="1"/>
          </p:cNvSpPr>
          <p:nvPr>
            <p:ph type="ctrTitle"/>
          </p:nvPr>
        </p:nvSpPr>
        <p:spPr/>
        <p:txBody>
          <a:bodyPr>
            <a:normAutofit/>
          </a:bodyPr>
          <a:lstStyle/>
          <a:p>
            <a:r>
              <a:rPr lang="en-US" dirty="0" smtClean="0"/>
              <a:t>Recovery Coaching Provider Orientation</a:t>
            </a:r>
            <a:endParaRPr lang="en-US" dirty="0"/>
          </a:p>
        </p:txBody>
      </p:sp>
    </p:spTree>
    <p:extLst>
      <p:ext uri="{BB962C8B-B14F-4D97-AF65-F5344CB8AC3E}">
        <p14:creationId xmlns:p14="http://schemas.microsoft.com/office/powerpoint/2010/main" val="198587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Coach Role:</a:t>
            </a:r>
            <a:endParaRPr lang="en-US" dirty="0"/>
          </a:p>
        </p:txBody>
      </p:sp>
      <p:sp>
        <p:nvSpPr>
          <p:cNvPr id="4" name="Text Placeholder 3"/>
          <p:cNvSpPr>
            <a:spLocks noGrp="1"/>
          </p:cNvSpPr>
          <p:nvPr>
            <p:ph type="body" idx="2"/>
          </p:nvPr>
        </p:nvSpPr>
        <p:spPr/>
        <p:txBody>
          <a:bodyPr>
            <a:noAutofit/>
          </a:bodyPr>
          <a:lstStyle/>
          <a:p>
            <a:r>
              <a:rPr lang="en-US" dirty="0" smtClean="0"/>
              <a:t>Provides linkages to recovery community, treatment, and other supports</a:t>
            </a:r>
          </a:p>
          <a:p>
            <a:pPr marL="285750" indent="-285750">
              <a:buFont typeface="Arial" panose="020B0604020202020204" pitchFamily="34" charset="0"/>
              <a:buChar char="•"/>
            </a:pPr>
            <a:endParaRPr lang="en-US" dirty="0" smtClean="0"/>
          </a:p>
          <a:p>
            <a:r>
              <a:rPr lang="en-US" dirty="0" smtClean="0"/>
              <a:t>Knows system of care and how to navigate the system</a:t>
            </a:r>
          </a:p>
          <a:p>
            <a:pPr marL="285750" indent="-285750">
              <a:buFont typeface="Arial" panose="020B0604020202020204" pitchFamily="34" charset="0"/>
              <a:buChar char="•"/>
            </a:pPr>
            <a:endParaRPr lang="en-US" dirty="0" smtClean="0"/>
          </a:p>
          <a:p>
            <a:r>
              <a:rPr lang="en-US" dirty="0" smtClean="0"/>
              <a:t>Has established contacts and recovery partnerships in the </a:t>
            </a:r>
            <a:r>
              <a:rPr lang="en-US" sz="1600" dirty="0" smtClean="0"/>
              <a:t>community</a:t>
            </a:r>
            <a:endParaRPr lang="en-US" sz="1600" dirty="0"/>
          </a:p>
        </p:txBody>
      </p:sp>
      <p:sp>
        <p:nvSpPr>
          <p:cNvPr id="3" name="Content Placeholder 2"/>
          <p:cNvSpPr>
            <a:spLocks noGrp="1"/>
          </p:cNvSpPr>
          <p:nvPr>
            <p:ph sz="quarter" idx="1"/>
          </p:nvPr>
        </p:nvSpPr>
        <p:spPr/>
        <p:txBody>
          <a:bodyPr/>
          <a:lstStyle/>
          <a:p>
            <a:r>
              <a:rPr lang="en-US" dirty="0" smtClean="0"/>
              <a:t>Resource Broker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752600"/>
            <a:ext cx="5772150" cy="3989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7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Friend &amp; Companion</a:t>
            </a:r>
            <a:endParaRPr lang="en-US" dirty="0"/>
          </a:p>
        </p:txBody>
      </p:sp>
      <p:sp>
        <p:nvSpPr>
          <p:cNvPr id="4" name="Text Placeholder 3"/>
          <p:cNvSpPr>
            <a:spLocks noGrp="1"/>
          </p:cNvSpPr>
          <p:nvPr>
            <p:ph type="body" sz="half" idx="2"/>
          </p:nvPr>
        </p:nvSpPr>
        <p:spPr>
          <a:xfrm>
            <a:off x="7159752" y="2130552"/>
            <a:ext cx="1673352" cy="4422648"/>
          </a:xfrm>
        </p:spPr>
        <p:txBody>
          <a:bodyPr/>
          <a:lstStyle/>
          <a:p>
            <a:r>
              <a:rPr lang="en-US" sz="1600" dirty="0" smtClean="0"/>
              <a:t>An equal</a:t>
            </a:r>
          </a:p>
          <a:p>
            <a:pPr marL="285750" indent="-285750">
              <a:buFont typeface="Arial" panose="020B0604020202020204" pitchFamily="34" charset="0"/>
              <a:buChar char="•"/>
            </a:pPr>
            <a:endParaRPr lang="en-US" sz="1600" dirty="0" smtClean="0"/>
          </a:p>
          <a:p>
            <a:r>
              <a:rPr lang="en-US" sz="1600" dirty="0" smtClean="0"/>
              <a:t>Peer to peer</a:t>
            </a:r>
          </a:p>
          <a:p>
            <a:pPr marL="285750" indent="-285750">
              <a:buFont typeface="Arial" panose="020B0604020202020204" pitchFamily="34" charset="0"/>
              <a:buChar char="•"/>
            </a:pPr>
            <a:endParaRPr lang="en-US" sz="1600" dirty="0" smtClean="0"/>
          </a:p>
          <a:p>
            <a:r>
              <a:rPr lang="en-US" sz="1600" dirty="0" smtClean="0"/>
              <a:t>Reduced power differential</a:t>
            </a:r>
          </a:p>
          <a:p>
            <a:pPr marL="285750" indent="-285750">
              <a:buFont typeface="Arial" panose="020B0604020202020204" pitchFamily="34" charset="0"/>
              <a:buChar char="•"/>
            </a:pPr>
            <a:endParaRPr lang="en-US" sz="1600" dirty="0" smtClean="0"/>
          </a:p>
          <a:p>
            <a:r>
              <a:rPr lang="en-US" sz="1600" dirty="0" smtClean="0"/>
              <a:t>A recovery coach considers their </a:t>
            </a:r>
            <a:r>
              <a:rPr lang="en-US" sz="1600" dirty="0" err="1" smtClean="0"/>
              <a:t>recoveree</a:t>
            </a:r>
            <a:endParaRPr lang="en-US" dirty="0"/>
          </a:p>
        </p:txBody>
      </p:sp>
      <p:sp>
        <p:nvSpPr>
          <p:cNvPr id="2" name="Title 1"/>
          <p:cNvSpPr>
            <a:spLocks noGrp="1"/>
          </p:cNvSpPr>
          <p:nvPr>
            <p:ph type="title"/>
          </p:nvPr>
        </p:nvSpPr>
        <p:spPr/>
        <p:txBody>
          <a:bodyPr/>
          <a:lstStyle/>
          <a:p>
            <a:r>
              <a:rPr lang="en-US" dirty="0" smtClean="0"/>
              <a:t>Recovery Coach Role: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362222"/>
            <a:ext cx="3962400"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69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normAutofit fontScale="92500"/>
          </a:bodyPr>
          <a:lstStyle/>
          <a:p>
            <a:r>
              <a:rPr lang="en-US" dirty="0" smtClean="0"/>
              <a:t>CCAR Ethical Considerations for Recovery Coaches</a:t>
            </a:r>
            <a:endParaRPr lang="en-US" dirty="0"/>
          </a:p>
        </p:txBody>
      </p:sp>
      <p:sp>
        <p:nvSpPr>
          <p:cNvPr id="8" name="Content Placeholder 7"/>
          <p:cNvSpPr>
            <a:spLocks noGrp="1"/>
          </p:cNvSpPr>
          <p:nvPr>
            <p:ph sz="half" idx="2"/>
          </p:nvPr>
        </p:nvSpPr>
        <p:spPr/>
        <p:txBody>
          <a:bodyPr/>
          <a:lstStyle/>
          <a:p>
            <a:r>
              <a:rPr lang="en-US" dirty="0" smtClean="0"/>
              <a:t>Roles and functions of a recovery coach</a:t>
            </a:r>
          </a:p>
          <a:p>
            <a:r>
              <a:rPr lang="en-US" dirty="0" smtClean="0"/>
              <a:t>Peer-based model for ethical decision making</a:t>
            </a:r>
          </a:p>
          <a:p>
            <a:r>
              <a:rPr lang="en-US" dirty="0" smtClean="0"/>
              <a:t>Examines ethical questions</a:t>
            </a:r>
          </a:p>
          <a:p>
            <a:r>
              <a:rPr lang="en-US" dirty="0" smtClean="0"/>
              <a:t>Develops a personal action plan</a:t>
            </a:r>
          </a:p>
          <a:p>
            <a:endParaRPr lang="en-US" dirty="0"/>
          </a:p>
        </p:txBody>
      </p:sp>
      <p:sp>
        <p:nvSpPr>
          <p:cNvPr id="9" name="Text Placeholder 8"/>
          <p:cNvSpPr>
            <a:spLocks noGrp="1"/>
          </p:cNvSpPr>
          <p:nvPr>
            <p:ph type="body" sz="quarter" idx="3"/>
          </p:nvPr>
        </p:nvSpPr>
        <p:spPr/>
        <p:txBody>
          <a:bodyPr>
            <a:noAutofit/>
          </a:bodyPr>
          <a:lstStyle/>
          <a:p>
            <a:r>
              <a:rPr lang="en-US" sz="2000" dirty="0" smtClean="0"/>
              <a:t>Idaho Ethical Considerations for Recovery Coaches</a:t>
            </a:r>
            <a:endParaRPr lang="en-US" sz="2000" dirty="0"/>
          </a:p>
        </p:txBody>
      </p:sp>
      <p:sp>
        <p:nvSpPr>
          <p:cNvPr id="10" name="Content Placeholder 9"/>
          <p:cNvSpPr>
            <a:spLocks noGrp="1"/>
          </p:cNvSpPr>
          <p:nvPr>
            <p:ph sz="quarter" idx="4"/>
          </p:nvPr>
        </p:nvSpPr>
        <p:spPr/>
        <p:txBody>
          <a:bodyPr/>
          <a:lstStyle/>
          <a:p>
            <a:r>
              <a:rPr lang="en-US" dirty="0" smtClean="0"/>
              <a:t>Idaho recovery coach code of ethics</a:t>
            </a:r>
          </a:p>
          <a:p>
            <a:r>
              <a:rPr lang="en-US" dirty="0" smtClean="0"/>
              <a:t>Self-care</a:t>
            </a:r>
          </a:p>
          <a:p>
            <a:r>
              <a:rPr lang="en-US" dirty="0" smtClean="0"/>
              <a:t>Supervision</a:t>
            </a:r>
          </a:p>
          <a:p>
            <a:r>
              <a:rPr lang="en-US" dirty="0" smtClean="0"/>
              <a:t>Laws around confidentiality</a:t>
            </a:r>
            <a:endParaRPr lang="en-US" dirty="0"/>
          </a:p>
        </p:txBody>
      </p:sp>
      <p:sp>
        <p:nvSpPr>
          <p:cNvPr id="5" name="Title 4"/>
          <p:cNvSpPr>
            <a:spLocks noGrp="1"/>
          </p:cNvSpPr>
          <p:nvPr>
            <p:ph type="title"/>
          </p:nvPr>
        </p:nvSpPr>
        <p:spPr/>
        <p:txBody>
          <a:bodyPr/>
          <a:lstStyle/>
          <a:p>
            <a:r>
              <a:rPr lang="en-US" dirty="0" smtClean="0"/>
              <a:t>Ethical considerations</a:t>
            </a:r>
            <a:endParaRPr lang="en-US" dirty="0"/>
          </a:p>
        </p:txBody>
      </p:sp>
    </p:spTree>
    <p:extLst>
      <p:ext uri="{BB962C8B-B14F-4D97-AF65-F5344CB8AC3E}">
        <p14:creationId xmlns:p14="http://schemas.microsoft.com/office/powerpoint/2010/main" val="60626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dirty="0"/>
          </a:p>
        </p:txBody>
      </p:sp>
      <p:sp>
        <p:nvSpPr>
          <p:cNvPr id="5" name="Title 4"/>
          <p:cNvSpPr>
            <a:spLocks noGrp="1"/>
          </p:cNvSpPr>
          <p:nvPr>
            <p:ph type="title"/>
          </p:nvPr>
        </p:nvSpPr>
        <p:spPr/>
        <p:txBody>
          <a:bodyPr>
            <a:noAutofit/>
          </a:bodyPr>
          <a:lstStyle/>
          <a:p>
            <a:r>
              <a:rPr lang="en-US" sz="2400" dirty="0" smtClean="0"/>
              <a:t>A Recovery Coach is responsible for staying in their lane</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1060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27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The sharing of personal stories.</a:t>
            </a:r>
          </a:p>
          <a:p>
            <a:r>
              <a:rPr lang="en-US" sz="2400" dirty="0" smtClean="0"/>
              <a:t>Collective problem solving.</a:t>
            </a:r>
          </a:p>
          <a:p>
            <a:r>
              <a:rPr lang="en-US" sz="2400" dirty="0" smtClean="0"/>
              <a:t>Gender specific.</a:t>
            </a:r>
          </a:p>
          <a:p>
            <a:r>
              <a:rPr lang="en-US" sz="2400" dirty="0" smtClean="0"/>
              <a:t>Faith specific. </a:t>
            </a:r>
          </a:p>
          <a:p>
            <a:r>
              <a:rPr lang="en-US" sz="2400" dirty="0" smtClean="0"/>
              <a:t>Job club.</a:t>
            </a:r>
          </a:p>
          <a:p>
            <a:r>
              <a:rPr lang="en-US" sz="2400" dirty="0" smtClean="0"/>
              <a:t>Conflict resolution.</a:t>
            </a:r>
          </a:p>
          <a:p>
            <a:r>
              <a:rPr lang="en-US" sz="2400" dirty="0" smtClean="0"/>
              <a:t>Being physically fit.</a:t>
            </a:r>
          </a:p>
          <a:p>
            <a:r>
              <a:rPr lang="en-US" sz="2400" dirty="0" smtClean="0"/>
              <a:t>Relapse prevention.</a:t>
            </a:r>
            <a:r>
              <a:rPr lang="en-US" dirty="0" smtClean="0"/>
              <a:t> </a:t>
            </a:r>
          </a:p>
          <a:p>
            <a:endParaRPr lang="en-US" dirty="0"/>
          </a:p>
        </p:txBody>
      </p:sp>
      <p:sp>
        <p:nvSpPr>
          <p:cNvPr id="3" name="Title 2"/>
          <p:cNvSpPr>
            <a:spLocks noGrp="1"/>
          </p:cNvSpPr>
          <p:nvPr>
            <p:ph type="title"/>
          </p:nvPr>
        </p:nvSpPr>
        <p:spPr/>
        <p:txBody>
          <a:bodyPr/>
          <a:lstStyle/>
          <a:p>
            <a:r>
              <a:rPr lang="en-US" dirty="0" smtClean="0"/>
              <a:t>Recovery Coach Support groups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372" y="2057400"/>
            <a:ext cx="3733800" cy="385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89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77500" lnSpcReduction="20000"/>
          </a:bodyPr>
          <a:lstStyle/>
          <a:p>
            <a:pPr marL="0" indent="0">
              <a:spcBef>
                <a:spcPts val="1800"/>
              </a:spcBef>
              <a:buClr>
                <a:srgbClr val="FF9801"/>
              </a:buClr>
              <a:buNone/>
            </a:pPr>
            <a:r>
              <a:rPr lang="en-US" sz="3600" b="1" dirty="0">
                <a:solidFill>
                  <a:srgbClr val="545C68"/>
                </a:solidFill>
              </a:rPr>
              <a:t>Reciprocal Benefit (Win-Win): </a:t>
            </a:r>
          </a:p>
          <a:p>
            <a:pPr marL="395288" indent="-395288">
              <a:spcBef>
                <a:spcPts val="1800"/>
              </a:spcBef>
              <a:buClr>
                <a:srgbClr val="FF9801"/>
              </a:buClr>
              <a:buFont typeface="Courier New" pitchFamily="49" charset="0"/>
              <a:buChar char="o"/>
            </a:pPr>
            <a:r>
              <a:rPr lang="en-US" sz="3600" dirty="0">
                <a:solidFill>
                  <a:srgbClr val="545C68"/>
                </a:solidFill>
              </a:rPr>
              <a:t>Peer recovery coaches, particularly those serving in this capacity as volunteers, are also quite explicit in what they get out of this service process. </a:t>
            </a:r>
          </a:p>
          <a:p>
            <a:pPr marL="395288" indent="-395288">
              <a:spcBef>
                <a:spcPts val="1800"/>
              </a:spcBef>
              <a:buClr>
                <a:srgbClr val="FF9801"/>
              </a:buClr>
              <a:buFont typeface="Courier New" pitchFamily="49" charset="0"/>
              <a:buChar char="o"/>
            </a:pPr>
            <a:r>
              <a:rPr lang="en-US" i="1" dirty="0">
                <a:solidFill>
                  <a:srgbClr val="545C68"/>
                </a:solidFill>
                <a:latin typeface="Calibri" pitchFamily="34" charset="0"/>
              </a:rPr>
              <a:t>“I feel I am giving back by helping assist others in their recovery process. By practicing what I preach, I am able to build and nurture areas of spiritual growth in my life. I am able to maintain a sense of integrity and character. Working as a [peer] recovery coach has helped me evaluate strengths and weaknesses and improve my listening skills. I feel trusted and valued as a mentor when people allow me to help them reach their goals. I feel special.”</a:t>
            </a:r>
          </a:p>
          <a:p>
            <a:endParaRPr lang="en-US" dirty="0"/>
          </a:p>
        </p:txBody>
      </p:sp>
      <p:sp>
        <p:nvSpPr>
          <p:cNvPr id="2" name="Title 1"/>
          <p:cNvSpPr>
            <a:spLocks noGrp="1"/>
          </p:cNvSpPr>
          <p:nvPr>
            <p:ph type="title"/>
          </p:nvPr>
        </p:nvSpPr>
        <p:spPr/>
        <p:txBody>
          <a:bodyPr/>
          <a:lstStyle/>
          <a:p>
            <a:r>
              <a:rPr lang="en-US" dirty="0" smtClean="0"/>
              <a:t>Volunteers</a:t>
            </a:r>
            <a:endParaRPr lang="en-US" dirty="0"/>
          </a:p>
        </p:txBody>
      </p:sp>
    </p:spTree>
    <p:extLst>
      <p:ext uri="{BB962C8B-B14F-4D97-AF65-F5344CB8AC3E}">
        <p14:creationId xmlns:p14="http://schemas.microsoft.com/office/powerpoint/2010/main" val="239829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gn="ctr">
              <a:spcBef>
                <a:spcPts val="3000"/>
              </a:spcBef>
              <a:buClr>
                <a:srgbClr val="FF9801"/>
              </a:buClr>
              <a:buNone/>
            </a:pPr>
            <a:r>
              <a:rPr lang="en-US" sz="3000" b="1" dirty="0">
                <a:solidFill>
                  <a:schemeClr val="accent1">
                    <a:lumMod val="75000"/>
                  </a:schemeClr>
                </a:solidFill>
              </a:rPr>
              <a:t>Peer Recovery Coaching can be delivered wherever individuals obtain services including:</a:t>
            </a:r>
          </a:p>
          <a:p>
            <a:pPr marL="457200" indent="-457200">
              <a:spcBef>
                <a:spcPts val="2400"/>
              </a:spcBef>
              <a:buClr>
                <a:srgbClr val="FF9801"/>
              </a:buClr>
              <a:buFont typeface="Courier New"/>
              <a:buChar char="o"/>
            </a:pPr>
            <a:r>
              <a:rPr lang="en-US" sz="2600" dirty="0">
                <a:solidFill>
                  <a:schemeClr val="tx1"/>
                </a:solidFill>
              </a:rPr>
              <a:t>Primary care settings as well as emergency rooms, health </a:t>
            </a:r>
            <a:r>
              <a:rPr lang="en-US" sz="2600" dirty="0" smtClean="0">
                <a:solidFill>
                  <a:schemeClr val="tx1"/>
                </a:solidFill>
              </a:rPr>
              <a:t>homes.</a:t>
            </a:r>
            <a:endParaRPr lang="en-US" sz="2600" dirty="0">
              <a:solidFill>
                <a:schemeClr val="tx1"/>
              </a:solidFill>
            </a:endParaRPr>
          </a:p>
          <a:p>
            <a:pPr marL="457200" indent="-457200">
              <a:spcBef>
                <a:spcPts val="2400"/>
              </a:spcBef>
              <a:buClr>
                <a:srgbClr val="FF9801"/>
              </a:buClr>
              <a:buFont typeface="Courier New"/>
              <a:buChar char="o"/>
            </a:pPr>
            <a:r>
              <a:rPr lang="en-US" sz="2600" dirty="0">
                <a:solidFill>
                  <a:schemeClr val="tx1"/>
                </a:solidFill>
              </a:rPr>
              <a:t>Natural community settings where mobile services may appropriately meet the individual, such as coffee shops or a person’s home, library, prison/jail, forensic facilities, college settings or job </a:t>
            </a:r>
            <a:r>
              <a:rPr lang="en-US" sz="2600" dirty="0" smtClean="0">
                <a:solidFill>
                  <a:schemeClr val="tx1"/>
                </a:solidFill>
              </a:rPr>
              <a:t>sites.</a:t>
            </a:r>
            <a:endParaRPr lang="en-US" sz="2600" dirty="0">
              <a:solidFill>
                <a:schemeClr val="tx1"/>
              </a:solidFill>
            </a:endParaRPr>
          </a:p>
          <a:p>
            <a:pPr marL="457200" indent="-457200">
              <a:spcBef>
                <a:spcPts val="2400"/>
              </a:spcBef>
              <a:buClr>
                <a:srgbClr val="FF9801"/>
              </a:buClr>
              <a:buFont typeface="Courier New"/>
              <a:buChar char="o"/>
            </a:pPr>
            <a:r>
              <a:rPr lang="en-US" sz="2600" dirty="0">
                <a:solidFill>
                  <a:schemeClr val="tx1"/>
                </a:solidFill>
              </a:rPr>
              <a:t>Other community and faith-based </a:t>
            </a:r>
            <a:r>
              <a:rPr lang="en-US" sz="2600" dirty="0" smtClean="0">
                <a:solidFill>
                  <a:schemeClr val="tx1"/>
                </a:solidFill>
              </a:rPr>
              <a:t>settings.</a:t>
            </a:r>
            <a:endParaRPr lang="en-US" sz="2600" dirty="0">
              <a:solidFill>
                <a:schemeClr val="tx1"/>
              </a:solidFill>
            </a:endParaRPr>
          </a:p>
          <a:p>
            <a:pPr marL="457200" indent="-457200">
              <a:spcBef>
                <a:spcPts val="2400"/>
              </a:spcBef>
              <a:buClr>
                <a:srgbClr val="FF9801"/>
              </a:buClr>
              <a:buFont typeface="Courier New"/>
              <a:buChar char="o"/>
            </a:pPr>
            <a:r>
              <a:rPr lang="en-US" sz="2600" dirty="0">
                <a:solidFill>
                  <a:schemeClr val="tx1"/>
                </a:solidFill>
              </a:rPr>
              <a:t>Telephonic and other electronic </a:t>
            </a:r>
            <a:r>
              <a:rPr lang="en-US" sz="2600" dirty="0" smtClean="0">
                <a:solidFill>
                  <a:schemeClr val="tx1"/>
                </a:solidFill>
              </a:rPr>
              <a:t>communication.</a:t>
            </a:r>
            <a:endParaRPr lang="en-US" sz="2600" dirty="0">
              <a:solidFill>
                <a:schemeClr val="tx1"/>
              </a:solidFill>
            </a:endParaRPr>
          </a:p>
          <a:p>
            <a:endParaRPr lang="en-US" dirty="0"/>
          </a:p>
        </p:txBody>
      </p:sp>
      <p:sp>
        <p:nvSpPr>
          <p:cNvPr id="2" name="Title 1"/>
          <p:cNvSpPr>
            <a:spLocks noGrp="1"/>
          </p:cNvSpPr>
          <p:nvPr>
            <p:ph type="title"/>
          </p:nvPr>
        </p:nvSpPr>
        <p:spPr/>
        <p:txBody>
          <a:bodyPr/>
          <a:lstStyle/>
          <a:p>
            <a:r>
              <a:rPr lang="en-US" dirty="0" smtClean="0"/>
              <a:t>Service Locations and Settings</a:t>
            </a:r>
            <a:endParaRPr lang="en-US" dirty="0"/>
          </a:p>
        </p:txBody>
      </p:sp>
    </p:spTree>
    <p:extLst>
      <p:ext uri="{BB962C8B-B14F-4D97-AF65-F5344CB8AC3E}">
        <p14:creationId xmlns:p14="http://schemas.microsoft.com/office/powerpoint/2010/main" val="63678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800" dirty="0" smtClean="0">
                <a:solidFill>
                  <a:schemeClr val="tx1"/>
                </a:solidFill>
              </a:rPr>
              <a:t>Peer work is distinct and separate from professionally delivered clinical treatment</a:t>
            </a:r>
          </a:p>
          <a:p>
            <a:r>
              <a:rPr lang="en-US" sz="2800" dirty="0">
                <a:solidFill>
                  <a:schemeClr val="tx1"/>
                </a:solidFill>
              </a:rPr>
              <a:t>Peer workers are viewed as a vital, unique, and autonomous component of the addictions service workforce, and the essential qualities that they bring are valued as transformative, rather than merely additive</a:t>
            </a:r>
            <a:r>
              <a:rPr lang="en-US" sz="2800" dirty="0" smtClean="0">
                <a:solidFill>
                  <a:schemeClr val="tx1"/>
                </a:solidFill>
              </a:rPr>
              <a:t>.</a:t>
            </a:r>
          </a:p>
          <a:p>
            <a:r>
              <a:rPr lang="en-US" sz="2800" dirty="0" smtClean="0">
                <a:solidFill>
                  <a:schemeClr val="tx1"/>
                </a:solidFill>
              </a:rPr>
              <a:t>Recovery </a:t>
            </a:r>
            <a:r>
              <a:rPr lang="en-US" sz="2800" dirty="0">
                <a:solidFill>
                  <a:schemeClr val="tx1"/>
                </a:solidFill>
              </a:rPr>
              <a:t>coaches respect and value the role of professional treatment in the recovery process and in a recovery-oriented system of care.</a:t>
            </a:r>
          </a:p>
          <a:p>
            <a:endParaRPr lang="en-US" dirty="0" smtClean="0">
              <a:solidFill>
                <a:srgbClr val="545C68"/>
              </a:solidFill>
              <a:latin typeface="Calibri" pitchFamily="34" charset="0"/>
            </a:endParaRPr>
          </a:p>
          <a:p>
            <a:endParaRPr lang="en-US" dirty="0">
              <a:solidFill>
                <a:srgbClr val="545C68"/>
              </a:solidFill>
              <a:latin typeface="Calibri" pitchFamily="34" charset="0"/>
            </a:endParaRPr>
          </a:p>
          <a:p>
            <a:pPr marL="45720" indent="0">
              <a:buNone/>
            </a:pPr>
            <a:endParaRPr lang="en-US" dirty="0" smtClean="0"/>
          </a:p>
        </p:txBody>
      </p:sp>
      <p:sp>
        <p:nvSpPr>
          <p:cNvPr id="4" name="Title 3"/>
          <p:cNvSpPr>
            <a:spLocks noGrp="1"/>
          </p:cNvSpPr>
          <p:nvPr>
            <p:ph type="title"/>
          </p:nvPr>
        </p:nvSpPr>
        <p:spPr/>
        <p:txBody>
          <a:bodyPr>
            <a:noAutofit/>
          </a:bodyPr>
          <a:lstStyle/>
          <a:p>
            <a:r>
              <a:rPr lang="en-US" sz="2400" dirty="0" smtClean="0"/>
              <a:t>Facts about recovery coaching as a peer and recovery support service</a:t>
            </a:r>
            <a:endParaRPr lang="en-US" sz="2400" dirty="0"/>
          </a:p>
        </p:txBody>
      </p:sp>
    </p:spTree>
    <p:extLst>
      <p:ext uri="{BB962C8B-B14F-4D97-AF65-F5344CB8AC3E}">
        <p14:creationId xmlns:p14="http://schemas.microsoft.com/office/powerpoint/2010/main" val="258948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r>
              <a:rPr lang="en-US" b="1" dirty="0">
                <a:solidFill>
                  <a:srgbClr val="545C68"/>
                </a:solidFill>
                <a:latin typeface="Calibri" pitchFamily="34" charset="0"/>
              </a:rPr>
              <a:t>Evidence suggests that peer support and peer recovery </a:t>
            </a:r>
            <a:r>
              <a:rPr lang="en-US" b="1" dirty="0" smtClean="0">
                <a:solidFill>
                  <a:srgbClr val="545C68"/>
                </a:solidFill>
                <a:latin typeface="Calibri" pitchFamily="34" charset="0"/>
              </a:rPr>
              <a:t>coaching:</a:t>
            </a:r>
          </a:p>
          <a:p>
            <a:pPr marL="685800" indent="-395288">
              <a:spcBef>
                <a:spcPts val="2400"/>
              </a:spcBef>
              <a:buClr>
                <a:srgbClr val="FF9801"/>
              </a:buClr>
              <a:buFont typeface="Courier New" pitchFamily="49" charset="0"/>
              <a:buChar char="o"/>
            </a:pPr>
            <a:r>
              <a:rPr lang="en-US" sz="2400" dirty="0">
                <a:solidFill>
                  <a:srgbClr val="545C68"/>
                </a:solidFill>
                <a:latin typeface="Calibri" pitchFamily="34" charset="0"/>
              </a:rPr>
              <a:t>Reduces use of acute services (e.g., emergency rooms, detoxification centers)</a:t>
            </a:r>
          </a:p>
          <a:p>
            <a:pPr marL="685800" indent="-395288">
              <a:spcBef>
                <a:spcPts val="2400"/>
              </a:spcBef>
              <a:buClr>
                <a:srgbClr val="FF9801"/>
              </a:buClr>
              <a:buFont typeface="Courier New" pitchFamily="49" charset="0"/>
              <a:buChar char="o"/>
            </a:pPr>
            <a:r>
              <a:rPr lang="en-US" sz="2400" dirty="0">
                <a:solidFill>
                  <a:srgbClr val="545C68"/>
                </a:solidFill>
                <a:latin typeface="Calibri" pitchFamily="34" charset="0"/>
              </a:rPr>
              <a:t>Increases engagement in outpatient treatment</a:t>
            </a:r>
          </a:p>
          <a:p>
            <a:pPr marL="685800" indent="-395288">
              <a:spcBef>
                <a:spcPts val="2400"/>
              </a:spcBef>
              <a:buClr>
                <a:srgbClr val="FF9801"/>
              </a:buClr>
              <a:buFont typeface="Courier New" pitchFamily="49" charset="0"/>
              <a:buChar char="o"/>
            </a:pPr>
            <a:r>
              <a:rPr lang="en-US" sz="2400" dirty="0">
                <a:solidFill>
                  <a:srgbClr val="545C68"/>
                </a:solidFill>
                <a:latin typeface="Calibri" pitchFamily="34" charset="0"/>
              </a:rPr>
              <a:t>Increases active involvement in care planning and self-care</a:t>
            </a:r>
          </a:p>
          <a:p>
            <a:pPr marL="45720" indent="0">
              <a:buNone/>
            </a:pPr>
            <a:endParaRPr lang="en-US" sz="2400" b="1" dirty="0">
              <a:solidFill>
                <a:srgbClr val="545C68"/>
              </a:solidFill>
              <a:latin typeface="Calibri" pitchFamily="34" charset="0"/>
            </a:endParaRPr>
          </a:p>
          <a:p>
            <a:endParaRPr lang="en-US" sz="2400" dirty="0"/>
          </a:p>
        </p:txBody>
      </p:sp>
      <p:sp>
        <p:nvSpPr>
          <p:cNvPr id="2" name="Title 1"/>
          <p:cNvSpPr>
            <a:spLocks noGrp="1"/>
          </p:cNvSpPr>
          <p:nvPr>
            <p:ph type="title"/>
          </p:nvPr>
        </p:nvSpPr>
        <p:spPr/>
        <p:txBody>
          <a:bodyPr/>
          <a:lstStyle/>
          <a:p>
            <a:r>
              <a:rPr lang="en-US" dirty="0" smtClean="0"/>
              <a:t>Facts continued</a:t>
            </a:r>
            <a:endParaRPr lang="en-US" dirty="0"/>
          </a:p>
        </p:txBody>
      </p:sp>
    </p:spTree>
    <p:extLst>
      <p:ext uri="{BB962C8B-B14F-4D97-AF65-F5344CB8AC3E}">
        <p14:creationId xmlns:p14="http://schemas.microsoft.com/office/powerpoint/2010/main" val="130954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95288" indent="-395288">
              <a:spcBef>
                <a:spcPts val="3600"/>
              </a:spcBef>
              <a:buClr>
                <a:srgbClr val="FF9801"/>
              </a:buClr>
              <a:buFont typeface="Courier New" pitchFamily="49" charset="0"/>
              <a:buChar char="o"/>
            </a:pPr>
            <a:r>
              <a:rPr lang="en-US" dirty="0">
                <a:solidFill>
                  <a:srgbClr val="545C68"/>
                </a:solidFill>
                <a:latin typeface="Calibri" pitchFamily="34" charset="0"/>
              </a:rPr>
              <a:t>Peer-based recovery support services can constitute an adjunct to addiction treatment </a:t>
            </a:r>
            <a:r>
              <a:rPr lang="en-US" dirty="0" smtClean="0">
                <a:solidFill>
                  <a:srgbClr val="545C68"/>
                </a:solidFill>
                <a:latin typeface="Calibri" pitchFamily="34" charset="0"/>
              </a:rPr>
              <a:t>for </a:t>
            </a:r>
            <a:r>
              <a:rPr lang="en-US" dirty="0">
                <a:solidFill>
                  <a:srgbClr val="545C68"/>
                </a:solidFill>
                <a:latin typeface="Calibri" pitchFamily="34" charset="0"/>
              </a:rPr>
              <a:t>those with high problem severity and low recovery </a:t>
            </a:r>
            <a:r>
              <a:rPr lang="en-US" dirty="0" smtClean="0">
                <a:solidFill>
                  <a:srgbClr val="545C68"/>
                </a:solidFill>
                <a:latin typeface="Calibri" pitchFamily="34" charset="0"/>
              </a:rPr>
              <a:t>capital.  For </a:t>
            </a:r>
            <a:r>
              <a:rPr lang="en-US" dirty="0">
                <a:solidFill>
                  <a:srgbClr val="545C68"/>
                </a:solidFill>
                <a:latin typeface="Calibri" pitchFamily="34" charset="0"/>
              </a:rPr>
              <a:t>those with low or moderate problem severity and moderate or high recovery </a:t>
            </a:r>
            <a:r>
              <a:rPr lang="en-US" dirty="0" smtClean="0">
                <a:solidFill>
                  <a:srgbClr val="545C68"/>
                </a:solidFill>
                <a:latin typeface="Calibri" pitchFamily="34" charset="0"/>
              </a:rPr>
              <a:t>capital, recovery coaches can be used within a “frontline of defense” model. </a:t>
            </a:r>
            <a:r>
              <a:rPr lang="en-US" b="1" dirty="0" smtClean="0">
                <a:solidFill>
                  <a:srgbClr val="545C68"/>
                </a:solidFill>
                <a:latin typeface="Calibri" pitchFamily="34" charset="0"/>
              </a:rPr>
              <a:t>Example</a:t>
            </a:r>
            <a:r>
              <a:rPr lang="en-US" dirty="0" smtClean="0">
                <a:solidFill>
                  <a:srgbClr val="545C68"/>
                </a:solidFill>
                <a:latin typeface="Calibri" pitchFamily="34" charset="0"/>
              </a:rPr>
              <a:t>: linking a </a:t>
            </a:r>
            <a:r>
              <a:rPr lang="en-US" dirty="0" err="1" smtClean="0">
                <a:solidFill>
                  <a:srgbClr val="545C68"/>
                </a:solidFill>
                <a:latin typeface="Calibri" pitchFamily="34" charset="0"/>
              </a:rPr>
              <a:t>recoveree</a:t>
            </a:r>
            <a:r>
              <a:rPr lang="en-US" dirty="0" smtClean="0">
                <a:solidFill>
                  <a:srgbClr val="545C68"/>
                </a:solidFill>
                <a:latin typeface="Calibri" pitchFamily="34" charset="0"/>
              </a:rPr>
              <a:t> to out-patient services or providing a ride to a meeting. </a:t>
            </a:r>
            <a:endParaRPr lang="en-US" dirty="0">
              <a:solidFill>
                <a:srgbClr val="545C68"/>
              </a:solidFill>
              <a:latin typeface="Calibri" pitchFamily="34" charset="0"/>
            </a:endParaRPr>
          </a:p>
          <a:p>
            <a:pPr marL="395288" indent="-395288">
              <a:spcBef>
                <a:spcPts val="3600"/>
              </a:spcBef>
              <a:buClr>
                <a:srgbClr val="FF9801"/>
              </a:buClr>
              <a:buFont typeface="Courier New" pitchFamily="49" charset="0"/>
              <a:buChar char="o"/>
            </a:pPr>
            <a:r>
              <a:rPr lang="en-US" dirty="0">
                <a:solidFill>
                  <a:srgbClr val="545C68"/>
                </a:solidFill>
                <a:latin typeface="Calibri" pitchFamily="34" charset="0"/>
              </a:rPr>
              <a:t>This requires considerable vigilance in determining service needs and providing services only within the boundaries of one’s competence, and skill in making necessary referrals in a timely manner.</a:t>
            </a:r>
          </a:p>
          <a:p>
            <a:pPr marL="0" indent="0">
              <a:buNone/>
            </a:pPr>
            <a:endParaRPr lang="en-US" dirty="0"/>
          </a:p>
        </p:txBody>
      </p:sp>
      <p:sp>
        <p:nvSpPr>
          <p:cNvPr id="2" name="Title 1"/>
          <p:cNvSpPr>
            <a:spLocks noGrp="1"/>
          </p:cNvSpPr>
          <p:nvPr>
            <p:ph type="title"/>
          </p:nvPr>
        </p:nvSpPr>
        <p:spPr>
          <a:xfrm>
            <a:off x="228600" y="228600"/>
            <a:ext cx="8534400" cy="758952"/>
          </a:xfrm>
        </p:spPr>
        <p:txBody>
          <a:bodyPr>
            <a:normAutofit/>
          </a:bodyPr>
          <a:lstStyle/>
          <a:p>
            <a:r>
              <a:rPr lang="en-US" sz="2400" dirty="0" smtClean="0"/>
              <a:t>Recovery Coaching is a support for full continuum of care</a:t>
            </a:r>
            <a:endParaRPr lang="en-US" sz="2400" dirty="0"/>
          </a:p>
        </p:txBody>
      </p:sp>
    </p:spTree>
    <p:extLst>
      <p:ext uri="{BB962C8B-B14F-4D97-AF65-F5344CB8AC3E}">
        <p14:creationId xmlns:p14="http://schemas.microsoft.com/office/powerpoint/2010/main" val="253562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Content of this presentation is Adapted from:</a:t>
            </a:r>
            <a:endParaRPr lang="en-US" dirty="0"/>
          </a:p>
        </p:txBody>
      </p:sp>
      <p:sp>
        <p:nvSpPr>
          <p:cNvPr id="7" name="Content Placeholder 6"/>
          <p:cNvSpPr>
            <a:spLocks noGrp="1"/>
          </p:cNvSpPr>
          <p:nvPr>
            <p:ph sz="quarter" idx="1"/>
          </p:nvPr>
        </p:nvSpPr>
        <p:spPr/>
        <p:txBody>
          <a:bodyPr>
            <a:normAutofit/>
          </a:bodyPr>
          <a:lstStyle/>
          <a:p>
            <a:r>
              <a:rPr lang="en-US" sz="4000" dirty="0" smtClean="0"/>
              <a:t>Connecticut Community for Addiction Recovery – Recovery Coach Academy</a:t>
            </a:r>
          </a:p>
          <a:p>
            <a:r>
              <a:rPr lang="en-US" sz="4000" dirty="0" smtClean="0"/>
              <a:t>William White</a:t>
            </a:r>
          </a:p>
          <a:p>
            <a:r>
              <a:rPr lang="en-US" sz="4000" dirty="0" smtClean="0"/>
              <a:t>Phil Valentine, CCAR Director</a:t>
            </a:r>
          </a:p>
          <a:p>
            <a:r>
              <a:rPr lang="en-US" sz="4000" dirty="0" smtClean="0"/>
              <a:t>Jim Wuelfing, CCAR Consultant</a:t>
            </a:r>
            <a:endParaRPr lang="en-US" sz="4000" dirty="0"/>
          </a:p>
          <a:p>
            <a:endParaRPr lang="en-US" sz="4000" dirty="0"/>
          </a:p>
        </p:txBody>
      </p:sp>
    </p:spTree>
    <p:extLst>
      <p:ext uri="{BB962C8B-B14F-4D97-AF65-F5344CB8AC3E}">
        <p14:creationId xmlns:p14="http://schemas.microsoft.com/office/powerpoint/2010/main" val="80144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95288" indent="-395288">
              <a:spcBef>
                <a:spcPts val="1800"/>
              </a:spcBef>
              <a:buClr>
                <a:srgbClr val="FF9801"/>
              </a:buClr>
              <a:buFont typeface="Courier New" pitchFamily="49" charset="0"/>
              <a:buChar char="o"/>
            </a:pPr>
            <a:r>
              <a:rPr lang="en-US" dirty="0">
                <a:solidFill>
                  <a:srgbClr val="545C68"/>
                </a:solidFill>
                <a:latin typeface="Calibri" pitchFamily="34" charset="0"/>
              </a:rPr>
              <a:t>Many see the implementation of peer support services and peer recovery coaching as viable alternatives to </a:t>
            </a:r>
            <a:r>
              <a:rPr lang="en-US" dirty="0" smtClean="0">
                <a:solidFill>
                  <a:srgbClr val="545C68"/>
                </a:solidFill>
                <a:latin typeface="Calibri" pitchFamily="34" charset="0"/>
              </a:rPr>
              <a:t>multiple and </a:t>
            </a:r>
            <a:r>
              <a:rPr lang="en-US" dirty="0">
                <a:solidFill>
                  <a:srgbClr val="545C68"/>
                </a:solidFill>
                <a:latin typeface="Calibri" pitchFamily="34" charset="0"/>
              </a:rPr>
              <a:t>expensive specialty addiction treatment. </a:t>
            </a:r>
          </a:p>
          <a:p>
            <a:pPr marL="395288" indent="-395288">
              <a:spcBef>
                <a:spcPts val="1800"/>
              </a:spcBef>
              <a:buClr>
                <a:srgbClr val="FF9801"/>
              </a:buClr>
              <a:buFont typeface="Courier New" pitchFamily="49" charset="0"/>
              <a:buChar char="o"/>
            </a:pPr>
            <a:r>
              <a:rPr lang="en-US" dirty="0">
                <a:solidFill>
                  <a:srgbClr val="545C68"/>
                </a:solidFill>
                <a:latin typeface="Calibri" pitchFamily="34" charset="0"/>
              </a:rPr>
              <a:t>The challenge is to ensure that decision makers are aware of and support a continuum of care which is holistic and accessible to individuals with substance use disorders, spanning from use to dependency and addiction. </a:t>
            </a:r>
            <a:endParaRPr lang="en-US" dirty="0" smtClean="0">
              <a:solidFill>
                <a:srgbClr val="545C68"/>
              </a:solidFill>
              <a:latin typeface="Calibri" pitchFamily="34" charset="0"/>
            </a:endParaRPr>
          </a:p>
          <a:p>
            <a:pPr marL="395288" indent="-395288">
              <a:spcBef>
                <a:spcPts val="1800"/>
              </a:spcBef>
              <a:buClr>
                <a:srgbClr val="FF9801"/>
              </a:buClr>
              <a:buFont typeface="Courier New" pitchFamily="49" charset="0"/>
              <a:buChar char="o"/>
            </a:pPr>
            <a:r>
              <a:rPr lang="en-US" dirty="0" smtClean="0">
                <a:solidFill>
                  <a:srgbClr val="545C68"/>
                </a:solidFill>
                <a:latin typeface="Calibri" pitchFamily="34" charset="0"/>
              </a:rPr>
              <a:t>There is often a gap between the time when a </a:t>
            </a:r>
            <a:r>
              <a:rPr lang="en-US" smtClean="0">
                <a:solidFill>
                  <a:srgbClr val="545C68"/>
                </a:solidFill>
                <a:latin typeface="Calibri" pitchFamily="34" charset="0"/>
              </a:rPr>
              <a:t>person is in </a:t>
            </a:r>
            <a:r>
              <a:rPr lang="en-US" dirty="0" smtClean="0">
                <a:solidFill>
                  <a:srgbClr val="545C68"/>
                </a:solidFill>
                <a:latin typeface="Calibri" pitchFamily="34" charset="0"/>
              </a:rPr>
              <a:t>need of recovery gets out of jail, hospital, or treatment, and when they successfully get connected to the recovery community. Recovery Coaches fill that gap.</a:t>
            </a:r>
            <a:endParaRPr lang="en-US" dirty="0">
              <a:solidFill>
                <a:srgbClr val="545C68"/>
              </a:solidFill>
              <a:latin typeface="Calibri" pitchFamily="34" charset="0"/>
            </a:endParaRPr>
          </a:p>
          <a:p>
            <a:pPr marL="0" indent="0">
              <a:buNone/>
            </a:pPr>
            <a:endParaRPr lang="en-US" dirty="0"/>
          </a:p>
        </p:txBody>
      </p:sp>
      <p:sp>
        <p:nvSpPr>
          <p:cNvPr id="2" name="Title 1"/>
          <p:cNvSpPr>
            <a:spLocks noGrp="1"/>
          </p:cNvSpPr>
          <p:nvPr>
            <p:ph type="title"/>
          </p:nvPr>
        </p:nvSpPr>
        <p:spPr/>
        <p:txBody>
          <a:bodyPr/>
          <a:lstStyle/>
          <a:p>
            <a:r>
              <a:rPr lang="en-US" dirty="0" smtClean="0"/>
              <a:t>Continuum of care</a:t>
            </a:r>
            <a:endParaRPr lang="en-US" dirty="0"/>
          </a:p>
        </p:txBody>
      </p:sp>
    </p:spTree>
    <p:extLst>
      <p:ext uri="{BB962C8B-B14F-4D97-AF65-F5344CB8AC3E}">
        <p14:creationId xmlns:p14="http://schemas.microsoft.com/office/powerpoint/2010/main" val="156629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752" y="76200"/>
            <a:ext cx="8534400" cy="911352"/>
          </a:xfrm>
        </p:spPr>
        <p:txBody>
          <a:bodyPr>
            <a:normAutofit/>
          </a:bodyPr>
          <a:lstStyle/>
          <a:p>
            <a:r>
              <a:rPr lang="en-US" sz="2800" dirty="0" smtClean="0"/>
              <a:t>SAMHSA Service Definition of Peer Recovery Coach</a:t>
            </a:r>
            <a:endParaRPr lang="en-US" sz="2800" dirty="0"/>
          </a:p>
        </p:txBody>
      </p:sp>
      <p:sp>
        <p:nvSpPr>
          <p:cNvPr id="4" name="Content Placeholder 3"/>
          <p:cNvSpPr>
            <a:spLocks noGrp="1"/>
          </p:cNvSpPr>
          <p:nvPr>
            <p:ph sz="quarter" idx="1"/>
          </p:nvPr>
        </p:nvSpPr>
        <p:spPr/>
        <p:txBody>
          <a:bodyPr>
            <a:normAutofit/>
          </a:bodyPr>
          <a:lstStyle/>
          <a:p>
            <a:pPr marL="0" indent="0">
              <a:buNone/>
            </a:pPr>
            <a:r>
              <a:rPr lang="en-US" sz="2800" dirty="0">
                <a:solidFill>
                  <a:srgbClr val="545C68"/>
                </a:solidFill>
              </a:rPr>
              <a:t>Peer Recovery Coaching is a set of nonclinical, activities, based on shared lived experience, that engage, educate and support an individual to successfully recover from mental and/or substance use disorders. Peer Recovery Coaches act as a recovery and empowerment catalyst: guiding the recovery process and supporting the individual’s recovery choices, goals, and decisions.</a:t>
            </a:r>
            <a:endParaRPr lang="en-US" sz="2800" dirty="0"/>
          </a:p>
        </p:txBody>
      </p:sp>
    </p:spTree>
    <p:extLst>
      <p:ext uri="{BB962C8B-B14F-4D97-AF65-F5344CB8AC3E}">
        <p14:creationId xmlns:p14="http://schemas.microsoft.com/office/powerpoint/2010/main" val="271754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Recovery Idaho Definition of Recovery Coaching adopted from: William White</a:t>
            </a:r>
            <a:endParaRPr lang="en-US" sz="2400" dirty="0"/>
          </a:p>
        </p:txBody>
      </p:sp>
      <p:sp>
        <p:nvSpPr>
          <p:cNvPr id="3" name="Content Placeholder 2"/>
          <p:cNvSpPr>
            <a:spLocks noGrp="1"/>
          </p:cNvSpPr>
          <p:nvPr>
            <p:ph sz="quarter" idx="1"/>
          </p:nvPr>
        </p:nvSpPr>
        <p:spPr/>
        <p:txBody>
          <a:bodyPr>
            <a:normAutofit/>
          </a:bodyPr>
          <a:lstStyle/>
          <a:p>
            <a:pPr marL="0" indent="0">
              <a:buNone/>
            </a:pPr>
            <a:r>
              <a:rPr lang="en-US" dirty="0"/>
              <a:t>A recovery coach is a person who helps remove personal and environmental obstacles to recovery, links the newly recovering person to the recovering community and serves as personal guide and mentor in the management of personal and family </a:t>
            </a:r>
            <a:r>
              <a:rPr lang="en-US" dirty="0" smtClean="0"/>
              <a:t>recovery.  Such supports are generated by mobilizing volunteer resources within the recovery community, or provided by the recovery coach where such natural support networks are lacking</a:t>
            </a:r>
            <a:r>
              <a:rPr lang="en-US" dirty="0"/>
              <a:t>.</a:t>
            </a:r>
          </a:p>
        </p:txBody>
      </p:sp>
    </p:spTree>
    <p:extLst>
      <p:ext uri="{BB962C8B-B14F-4D97-AF65-F5344CB8AC3E}">
        <p14:creationId xmlns:p14="http://schemas.microsoft.com/office/powerpoint/2010/main" val="215887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Idaho DBH standards of Peer Specialist Recovery Coach and Recovery Coach</a:t>
            </a:r>
            <a:endParaRPr lang="en-US" sz="2400" dirty="0"/>
          </a:p>
        </p:txBody>
      </p:sp>
      <p:sp>
        <p:nvSpPr>
          <p:cNvPr id="4" name="Content Placeholder 3"/>
          <p:cNvSpPr>
            <a:spLocks noGrp="1"/>
          </p:cNvSpPr>
          <p:nvPr>
            <p:ph sz="half" idx="1"/>
          </p:nvPr>
        </p:nvSpPr>
        <p:spPr/>
        <p:txBody>
          <a:bodyPr>
            <a:normAutofit/>
          </a:bodyPr>
          <a:lstStyle/>
          <a:p>
            <a:r>
              <a:rPr lang="en-US" dirty="0" smtClean="0"/>
              <a:t>Idaho Peer Specialist Recovery Coach:  </a:t>
            </a:r>
            <a:r>
              <a:rPr lang="en-US" i="1" dirty="0" smtClean="0"/>
              <a:t>A person trained to be a  recovery coach and has lived experience (is in recovery) and lends experiential service to the </a:t>
            </a:r>
            <a:r>
              <a:rPr lang="en-US" i="1" dirty="0" err="1" smtClean="0"/>
              <a:t>recoveree</a:t>
            </a:r>
            <a:endParaRPr lang="en-US" i="1" dirty="0" smtClean="0"/>
          </a:p>
          <a:p>
            <a:pPr marL="0" indent="0">
              <a:buNone/>
            </a:pPr>
            <a:r>
              <a:rPr lang="en-US" dirty="0" smtClean="0"/>
              <a:t> </a:t>
            </a:r>
          </a:p>
          <a:p>
            <a:pPr marL="0" indent="0">
              <a:buNone/>
            </a:pPr>
            <a:endParaRPr lang="en-US" dirty="0"/>
          </a:p>
        </p:txBody>
      </p:sp>
      <p:sp>
        <p:nvSpPr>
          <p:cNvPr id="5" name="Content Placeholder 4"/>
          <p:cNvSpPr>
            <a:spLocks noGrp="1"/>
          </p:cNvSpPr>
          <p:nvPr>
            <p:ph sz="half" idx="2"/>
          </p:nvPr>
        </p:nvSpPr>
        <p:spPr/>
        <p:txBody>
          <a:bodyPr>
            <a:normAutofit/>
          </a:bodyPr>
          <a:lstStyle/>
          <a:p>
            <a:r>
              <a:rPr lang="en-US" dirty="0" smtClean="0"/>
              <a:t>Idaho Recovery Coach:</a:t>
            </a:r>
          </a:p>
          <a:p>
            <a:pPr marL="0" indent="0">
              <a:buNone/>
            </a:pPr>
            <a:r>
              <a:rPr lang="en-US" i="1" dirty="0" smtClean="0"/>
              <a:t>‘A person trained to be a recovery coach and has 3</a:t>
            </a:r>
            <a:r>
              <a:rPr lang="en-US" i="1" baseline="30000" dirty="0" smtClean="0"/>
              <a:t>rd</a:t>
            </a:r>
            <a:r>
              <a:rPr lang="en-US" i="1" dirty="0" smtClean="0"/>
              <a:t> person lived experience.  This coach also lends experiential service but not from first hand knowledge such as a direct peer.</a:t>
            </a:r>
            <a:endParaRPr lang="en-US" i="1" dirty="0"/>
          </a:p>
        </p:txBody>
      </p:sp>
    </p:spTree>
    <p:extLst>
      <p:ext uri="{BB962C8B-B14F-4D97-AF65-F5344CB8AC3E}">
        <p14:creationId xmlns:p14="http://schemas.microsoft.com/office/powerpoint/2010/main" val="1244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7159752" y="2667000"/>
            <a:ext cx="1673352" cy="3886200"/>
          </a:xfrm>
        </p:spPr>
        <p:txBody>
          <a:bodyPr>
            <a:normAutofit/>
          </a:bodyPr>
          <a:lstStyle/>
          <a:p>
            <a:r>
              <a:rPr lang="en-US" sz="1800" dirty="0" smtClean="0"/>
              <a:t>Counselor</a:t>
            </a:r>
          </a:p>
          <a:p>
            <a:r>
              <a:rPr lang="en-US" sz="1800" dirty="0" smtClean="0"/>
              <a:t>Sponsor</a:t>
            </a:r>
          </a:p>
          <a:p>
            <a:r>
              <a:rPr lang="en-US" sz="1800" dirty="0" smtClean="0"/>
              <a:t>Case manager</a:t>
            </a:r>
          </a:p>
          <a:p>
            <a:r>
              <a:rPr lang="en-US" sz="1800" dirty="0" smtClean="0"/>
              <a:t>Clergy</a:t>
            </a:r>
          </a:p>
          <a:p>
            <a:r>
              <a:rPr lang="en-US" sz="1800" dirty="0" smtClean="0"/>
              <a:t>Nurse</a:t>
            </a:r>
          </a:p>
          <a:p>
            <a:r>
              <a:rPr lang="en-US" sz="1800" dirty="0" smtClean="0"/>
              <a:t>Doctor</a:t>
            </a:r>
          </a:p>
          <a:p>
            <a:endParaRPr lang="en-US" dirty="0" smtClean="0"/>
          </a:p>
          <a:p>
            <a:endParaRPr lang="en-US" dirty="0"/>
          </a:p>
        </p:txBody>
      </p:sp>
      <p:sp>
        <p:nvSpPr>
          <p:cNvPr id="2" name="Content Placeholder 1"/>
          <p:cNvSpPr>
            <a:spLocks noGrp="1"/>
          </p:cNvSpPr>
          <p:nvPr>
            <p:ph sz="quarter" idx="1"/>
          </p:nvPr>
        </p:nvSpPr>
        <p:spPr/>
        <p:txBody>
          <a:bodyPr/>
          <a:lstStyle/>
          <a:p>
            <a:pPr marL="0" indent="0">
              <a:buNone/>
            </a:pPr>
            <a:r>
              <a:rPr lang="en-US" dirty="0" smtClean="0"/>
              <a:t>Recovery Coach is not: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70892"/>
            <a:ext cx="396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20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Coach Role:</a:t>
            </a:r>
            <a:endParaRPr lang="en-US" dirty="0"/>
          </a:p>
        </p:txBody>
      </p:sp>
      <p:sp>
        <p:nvSpPr>
          <p:cNvPr id="4" name="Text Placeholder 3"/>
          <p:cNvSpPr>
            <a:spLocks noGrp="1"/>
          </p:cNvSpPr>
          <p:nvPr>
            <p:ph type="body" idx="2"/>
          </p:nvPr>
        </p:nvSpPr>
        <p:spPr/>
        <p:txBody>
          <a:bodyPr>
            <a:noAutofit/>
          </a:bodyPr>
          <a:lstStyle/>
          <a:p>
            <a:r>
              <a:rPr lang="en-US" sz="1600" dirty="0" smtClean="0"/>
              <a:t>Offers their own life as an example</a:t>
            </a:r>
          </a:p>
          <a:p>
            <a:endParaRPr lang="en-US" sz="1600" dirty="0" smtClean="0"/>
          </a:p>
          <a:p>
            <a:r>
              <a:rPr lang="en-US" sz="1600" dirty="0" smtClean="0"/>
              <a:t>Shows how….Walks the walk</a:t>
            </a:r>
          </a:p>
          <a:p>
            <a:endParaRPr lang="en-US" sz="1600" dirty="0" smtClean="0"/>
          </a:p>
          <a:p>
            <a:r>
              <a:rPr lang="en-US" sz="1600" dirty="0" smtClean="0"/>
              <a:t>Provides Stage appropriate  recovery information</a:t>
            </a:r>
            <a:endParaRPr lang="en-US" sz="1600" dirty="0"/>
          </a:p>
        </p:txBody>
      </p:sp>
      <p:sp>
        <p:nvSpPr>
          <p:cNvPr id="3" name="Content Placeholder 2"/>
          <p:cNvSpPr>
            <a:spLocks noGrp="1"/>
          </p:cNvSpPr>
          <p:nvPr>
            <p:ph sz="quarter" idx="1"/>
          </p:nvPr>
        </p:nvSpPr>
        <p:spPr/>
        <p:txBody>
          <a:bodyPr/>
          <a:lstStyle/>
          <a:p>
            <a:pPr marL="0" indent="0" algn="ctr">
              <a:buNone/>
            </a:pPr>
            <a:r>
              <a:rPr lang="en-US" dirty="0" smtClean="0"/>
              <a:t>Role Model &amp; Mentor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371600"/>
            <a:ext cx="536257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28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Coach Role:</a:t>
            </a:r>
            <a:endParaRPr lang="en-US" dirty="0"/>
          </a:p>
        </p:txBody>
      </p:sp>
      <p:sp>
        <p:nvSpPr>
          <p:cNvPr id="4" name="Text Placeholder 3"/>
          <p:cNvSpPr>
            <a:spLocks noGrp="1"/>
          </p:cNvSpPr>
          <p:nvPr>
            <p:ph type="body" idx="2"/>
          </p:nvPr>
        </p:nvSpPr>
        <p:spPr/>
        <p:txBody>
          <a:bodyPr>
            <a:normAutofit/>
          </a:bodyPr>
          <a:lstStyle/>
          <a:p>
            <a:r>
              <a:rPr lang="en-US" sz="1600" dirty="0" smtClean="0"/>
              <a:t>Believes in capacity for change</a:t>
            </a:r>
          </a:p>
          <a:p>
            <a:r>
              <a:rPr lang="en-US" sz="1600" dirty="0" smtClean="0"/>
              <a:t>Motivates</a:t>
            </a:r>
          </a:p>
          <a:p>
            <a:r>
              <a:rPr lang="en-US" sz="1600" dirty="0" smtClean="0"/>
              <a:t>Encourages</a:t>
            </a:r>
          </a:p>
          <a:p>
            <a:r>
              <a:rPr lang="en-US" sz="1600" dirty="0" smtClean="0"/>
              <a:t>Celebrates</a:t>
            </a:r>
            <a:endParaRPr lang="en-US" sz="1600" dirty="0"/>
          </a:p>
        </p:txBody>
      </p:sp>
      <p:sp>
        <p:nvSpPr>
          <p:cNvPr id="3" name="Content Placeholder 2"/>
          <p:cNvSpPr>
            <a:spLocks noGrp="1"/>
          </p:cNvSpPr>
          <p:nvPr>
            <p:ph sz="quarter" idx="1"/>
          </p:nvPr>
        </p:nvSpPr>
        <p:spPr/>
        <p:txBody>
          <a:bodyPr/>
          <a:lstStyle/>
          <a:p>
            <a:pPr marL="0" indent="0" algn="ctr">
              <a:buNone/>
            </a:pPr>
            <a:r>
              <a:rPr lang="en-US" dirty="0" smtClean="0"/>
              <a:t> Motivator &amp; Cheerleader</a:t>
            </a:r>
            <a:endParaRPr lang="en-US" dirty="0"/>
          </a:p>
        </p:txBody>
      </p:sp>
      <p:pic>
        <p:nvPicPr>
          <p:cNvPr id="2050" name="Picture 2" descr="\\DHW0008FIL02\BehavioralHealthDivision\TTI\Pictures for Michael\Cheerl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600200"/>
            <a:ext cx="5240338" cy="4206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73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Coach Role:</a:t>
            </a:r>
            <a:endParaRPr lang="en-US" dirty="0"/>
          </a:p>
        </p:txBody>
      </p:sp>
      <p:sp>
        <p:nvSpPr>
          <p:cNvPr id="4" name="Text Placeholder 3"/>
          <p:cNvSpPr>
            <a:spLocks noGrp="1"/>
          </p:cNvSpPr>
          <p:nvPr>
            <p:ph type="body" idx="2"/>
          </p:nvPr>
        </p:nvSpPr>
        <p:spPr/>
        <p:txBody>
          <a:bodyPr>
            <a:noAutofit/>
          </a:bodyPr>
          <a:lstStyle/>
          <a:p>
            <a:r>
              <a:rPr lang="en-US" sz="1600" dirty="0" smtClean="0"/>
              <a:t>Provides honest and helpful information</a:t>
            </a:r>
          </a:p>
          <a:p>
            <a:pPr marL="285750" indent="-285750">
              <a:buFont typeface="Arial" panose="020B0604020202020204" pitchFamily="34" charset="0"/>
              <a:buChar char="•"/>
            </a:pPr>
            <a:endParaRPr lang="en-US" sz="1600" dirty="0" smtClean="0"/>
          </a:p>
          <a:p>
            <a:r>
              <a:rPr lang="en-US" sz="1600" dirty="0" smtClean="0"/>
              <a:t>Offers suggestions</a:t>
            </a:r>
          </a:p>
          <a:p>
            <a:pPr marL="285750" indent="-285750">
              <a:buFont typeface="Arial" panose="020B0604020202020204" pitchFamily="34" charset="0"/>
              <a:buChar char="•"/>
            </a:pPr>
            <a:endParaRPr lang="en-US" sz="1600" dirty="0" smtClean="0"/>
          </a:p>
          <a:p>
            <a:r>
              <a:rPr lang="en-US" sz="1600" dirty="0" smtClean="0"/>
              <a:t>Helps to identify patterns of behavior</a:t>
            </a:r>
          </a:p>
          <a:p>
            <a:pPr marL="285750" indent="-285750">
              <a:buFont typeface="Arial" panose="020B0604020202020204" pitchFamily="34" charset="0"/>
              <a:buChar char="•"/>
            </a:pPr>
            <a:endParaRPr lang="en-US" sz="1600" dirty="0" smtClean="0"/>
          </a:p>
          <a:p>
            <a:r>
              <a:rPr lang="en-US" sz="1600" dirty="0" smtClean="0"/>
              <a:t>Does not sugar coat things</a:t>
            </a:r>
            <a:endParaRPr lang="en-US" sz="1600" dirty="0"/>
          </a:p>
        </p:txBody>
      </p:sp>
      <p:sp>
        <p:nvSpPr>
          <p:cNvPr id="3" name="Content Placeholder 2"/>
          <p:cNvSpPr>
            <a:spLocks noGrp="1"/>
          </p:cNvSpPr>
          <p:nvPr>
            <p:ph sz="quarter" idx="1"/>
          </p:nvPr>
        </p:nvSpPr>
        <p:spPr/>
        <p:txBody>
          <a:bodyPr/>
          <a:lstStyle/>
          <a:p>
            <a:pPr marL="0" indent="0" algn="ctr">
              <a:buNone/>
            </a:pPr>
            <a:r>
              <a:rPr lang="en-US" dirty="0" smtClean="0"/>
              <a:t>Truth Teller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76400"/>
            <a:ext cx="396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36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348</TotalTime>
  <Words>1023</Words>
  <Application>Microsoft Office PowerPoint</Application>
  <PresentationFormat>On-screen Show (4:3)</PresentationFormat>
  <Paragraphs>111</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Recovery Coaching Provider Orientation</vt:lpstr>
      <vt:lpstr>Content of this presentation is Adapted from:</vt:lpstr>
      <vt:lpstr>SAMHSA Service Definition of Peer Recovery Coach</vt:lpstr>
      <vt:lpstr>Recovery Idaho Definition of Recovery Coaching adopted from: William White</vt:lpstr>
      <vt:lpstr>Idaho DBH standards of Peer Specialist Recovery Coach and Recovery Coach</vt:lpstr>
      <vt:lpstr>PowerPoint Presentation</vt:lpstr>
      <vt:lpstr>Recovery Coach Role:</vt:lpstr>
      <vt:lpstr>Recovery Coach Role:</vt:lpstr>
      <vt:lpstr>Recovery Coach Role:</vt:lpstr>
      <vt:lpstr>Recovery Coach Role:</vt:lpstr>
      <vt:lpstr>Recovery Coach Role:</vt:lpstr>
      <vt:lpstr>Ethical considerations</vt:lpstr>
      <vt:lpstr>A Recovery Coach is responsible for staying in their lane</vt:lpstr>
      <vt:lpstr>Recovery Coach Support groups</vt:lpstr>
      <vt:lpstr>Volunteers</vt:lpstr>
      <vt:lpstr>Service Locations and Settings</vt:lpstr>
      <vt:lpstr>Facts about recovery coaching as a peer and recovery support service</vt:lpstr>
      <vt:lpstr>Facts continued</vt:lpstr>
      <vt:lpstr>Recovery Coaching is a support for full continuum of care</vt:lpstr>
      <vt:lpstr>Continuum of care</vt:lpstr>
    </vt:vector>
  </TitlesOfParts>
  <Company>DHW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Coaching Provider Orientation</dc:title>
  <dc:creator>Armand, Michael G. - CO 3rd</dc:creator>
  <cp:lastModifiedBy>Michael McLaughlin</cp:lastModifiedBy>
  <cp:revision>8</cp:revision>
  <dcterms:created xsi:type="dcterms:W3CDTF">2014-07-24T16:40:43Z</dcterms:created>
  <dcterms:modified xsi:type="dcterms:W3CDTF">2014-08-14T15:46:58Z</dcterms:modified>
</cp:coreProperties>
</file>