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9.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266" r:id="rId3"/>
    <p:sldId id="267" r:id="rId4"/>
    <p:sldId id="290" r:id="rId5"/>
    <p:sldId id="301" r:id="rId6"/>
    <p:sldId id="302" r:id="rId7"/>
    <p:sldId id="303" r:id="rId8"/>
    <p:sldId id="304" r:id="rId9"/>
    <p:sldId id="273" r:id="rId10"/>
    <p:sldId id="286" r:id="rId11"/>
    <p:sldId id="288" r:id="rId12"/>
    <p:sldId id="287" r:id="rId13"/>
    <p:sldId id="265" r:id="rId14"/>
    <p:sldId id="291" r:id="rId15"/>
    <p:sldId id="292" r:id="rId16"/>
    <p:sldId id="297" r:id="rId17"/>
    <p:sldId id="293" r:id="rId18"/>
    <p:sldId id="299" r:id="rId19"/>
    <p:sldId id="298" r:id="rId20"/>
    <p:sldId id="300" r:id="rId21"/>
    <p:sldId id="295" r:id="rId22"/>
    <p:sldId id="305" r:id="rId23"/>
    <p:sldId id="279"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86" autoAdjust="0"/>
    <p:restoredTop sz="73626" autoAdjust="0"/>
  </p:normalViewPr>
  <p:slideViewPr>
    <p:cSldViewPr>
      <p:cViewPr varScale="1">
        <p:scale>
          <a:sx n="85" d="100"/>
          <a:sy n="85" d="100"/>
        </p:scale>
        <p:origin x="-241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2162906319402381"/>
          <c:y val="3.1177590606052324E-2"/>
          <c:w val="0.84631965475469462"/>
          <c:h val="0.71944404510411863"/>
        </c:manualLayout>
      </c:layout>
      <c:bar3DChart>
        <c:barDir val="col"/>
        <c:grouping val="clustered"/>
        <c:varyColors val="0"/>
        <c:ser>
          <c:idx val="0"/>
          <c:order val="0"/>
          <c:tx>
            <c:strRef>
              <c:f>Sheet1!$B$1</c:f>
              <c:strCache>
                <c:ptCount val="1"/>
                <c:pt idx="0">
                  <c:v>Low ACE</c:v>
                </c:pt>
              </c:strCache>
            </c:strRef>
          </c:tx>
          <c:invertIfNegative val="0"/>
          <c:cat>
            <c:strRef>
              <c:f>Sheet1!$A$2:$A$3</c:f>
              <c:strCache>
                <c:ptCount val="2"/>
                <c:pt idx="0">
                  <c:v>% graduate</c:v>
                </c:pt>
                <c:pt idx="1">
                  <c:v>% fail</c:v>
                </c:pt>
              </c:strCache>
            </c:strRef>
          </c:cat>
          <c:val>
            <c:numRef>
              <c:f>Sheet1!$B$2:$B$3</c:f>
              <c:numCache>
                <c:formatCode>General</c:formatCode>
                <c:ptCount val="2"/>
                <c:pt idx="0">
                  <c:v>21</c:v>
                </c:pt>
                <c:pt idx="1">
                  <c:v>3</c:v>
                </c:pt>
              </c:numCache>
            </c:numRef>
          </c:val>
        </c:ser>
        <c:ser>
          <c:idx val="1"/>
          <c:order val="1"/>
          <c:tx>
            <c:strRef>
              <c:f>Sheet1!$C$1</c:f>
              <c:strCache>
                <c:ptCount val="1"/>
                <c:pt idx="0">
                  <c:v>Moderate</c:v>
                </c:pt>
              </c:strCache>
            </c:strRef>
          </c:tx>
          <c:invertIfNegative val="0"/>
          <c:cat>
            <c:strRef>
              <c:f>Sheet1!$A$2:$A$3</c:f>
              <c:strCache>
                <c:ptCount val="2"/>
                <c:pt idx="0">
                  <c:v>% graduate</c:v>
                </c:pt>
                <c:pt idx="1">
                  <c:v>% fail</c:v>
                </c:pt>
              </c:strCache>
            </c:strRef>
          </c:cat>
          <c:val>
            <c:numRef>
              <c:f>Sheet1!$C$2:$C$3</c:f>
              <c:numCache>
                <c:formatCode>General</c:formatCode>
                <c:ptCount val="2"/>
                <c:pt idx="0">
                  <c:v>17</c:v>
                </c:pt>
                <c:pt idx="1">
                  <c:v>0</c:v>
                </c:pt>
              </c:numCache>
            </c:numRef>
          </c:val>
        </c:ser>
        <c:ser>
          <c:idx val="2"/>
          <c:order val="2"/>
          <c:tx>
            <c:strRef>
              <c:f>Sheet1!$D$1</c:f>
              <c:strCache>
                <c:ptCount val="1"/>
                <c:pt idx="0">
                  <c:v>High</c:v>
                </c:pt>
              </c:strCache>
            </c:strRef>
          </c:tx>
          <c:invertIfNegative val="0"/>
          <c:cat>
            <c:strRef>
              <c:f>Sheet1!$A$2:$A$3</c:f>
              <c:strCache>
                <c:ptCount val="2"/>
                <c:pt idx="0">
                  <c:v>% graduate</c:v>
                </c:pt>
                <c:pt idx="1">
                  <c:v>% fail</c:v>
                </c:pt>
              </c:strCache>
            </c:strRef>
          </c:cat>
          <c:val>
            <c:numRef>
              <c:f>Sheet1!$D$2:$D$3</c:f>
              <c:numCache>
                <c:formatCode>General</c:formatCode>
                <c:ptCount val="2"/>
                <c:pt idx="0">
                  <c:v>17</c:v>
                </c:pt>
                <c:pt idx="1">
                  <c:v>11</c:v>
                </c:pt>
              </c:numCache>
            </c:numRef>
          </c:val>
        </c:ser>
        <c:dLbls>
          <c:showLegendKey val="0"/>
          <c:showVal val="0"/>
          <c:showCatName val="0"/>
          <c:showSerName val="0"/>
          <c:showPercent val="0"/>
          <c:showBubbleSize val="0"/>
        </c:dLbls>
        <c:gapWidth val="150"/>
        <c:shape val="box"/>
        <c:axId val="82427904"/>
        <c:axId val="82429440"/>
        <c:axId val="0"/>
      </c:bar3DChart>
      <c:catAx>
        <c:axId val="82427904"/>
        <c:scaling>
          <c:orientation val="minMax"/>
        </c:scaling>
        <c:delete val="0"/>
        <c:axPos val="b"/>
        <c:numFmt formatCode="General" sourceLinked="0"/>
        <c:majorTickMark val="out"/>
        <c:minorTickMark val="none"/>
        <c:tickLblPos val="nextTo"/>
        <c:crossAx val="82429440"/>
        <c:crosses val="autoZero"/>
        <c:auto val="1"/>
        <c:lblAlgn val="ctr"/>
        <c:lblOffset val="100"/>
        <c:noMultiLvlLbl val="0"/>
      </c:catAx>
      <c:valAx>
        <c:axId val="82429440"/>
        <c:scaling>
          <c:orientation val="minMax"/>
        </c:scaling>
        <c:delete val="0"/>
        <c:axPos val="l"/>
        <c:majorGridlines/>
        <c:numFmt formatCode="General" sourceLinked="1"/>
        <c:majorTickMark val="out"/>
        <c:minorTickMark val="none"/>
        <c:tickLblPos val="nextTo"/>
        <c:crossAx val="8242790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Low Symptoms</c:v>
                </c:pt>
              </c:strCache>
            </c:strRef>
          </c:tx>
          <c:invertIfNegative val="0"/>
          <c:cat>
            <c:strRef>
              <c:f>Sheet1!$A$2:$A$3</c:f>
              <c:strCache>
                <c:ptCount val="2"/>
                <c:pt idx="0">
                  <c:v>% graduate</c:v>
                </c:pt>
                <c:pt idx="1">
                  <c:v>% fail</c:v>
                </c:pt>
              </c:strCache>
            </c:strRef>
          </c:cat>
          <c:val>
            <c:numRef>
              <c:f>Sheet1!$B$2:$B$3</c:f>
              <c:numCache>
                <c:formatCode>General</c:formatCode>
                <c:ptCount val="2"/>
                <c:pt idx="0">
                  <c:v>23</c:v>
                </c:pt>
                <c:pt idx="1">
                  <c:v>3</c:v>
                </c:pt>
              </c:numCache>
            </c:numRef>
          </c:val>
        </c:ser>
        <c:ser>
          <c:idx val="1"/>
          <c:order val="1"/>
          <c:tx>
            <c:strRef>
              <c:f>Sheet1!$C$1</c:f>
              <c:strCache>
                <c:ptCount val="1"/>
                <c:pt idx="0">
                  <c:v>Moderate</c:v>
                </c:pt>
              </c:strCache>
            </c:strRef>
          </c:tx>
          <c:invertIfNegative val="0"/>
          <c:cat>
            <c:strRef>
              <c:f>Sheet1!$A$2:$A$3</c:f>
              <c:strCache>
                <c:ptCount val="2"/>
                <c:pt idx="0">
                  <c:v>% graduate</c:v>
                </c:pt>
                <c:pt idx="1">
                  <c:v>% fail</c:v>
                </c:pt>
              </c:strCache>
            </c:strRef>
          </c:cat>
          <c:val>
            <c:numRef>
              <c:f>Sheet1!$C$2:$C$3</c:f>
              <c:numCache>
                <c:formatCode>General</c:formatCode>
                <c:ptCount val="2"/>
                <c:pt idx="0">
                  <c:v>15</c:v>
                </c:pt>
                <c:pt idx="1">
                  <c:v>2</c:v>
                </c:pt>
              </c:numCache>
            </c:numRef>
          </c:val>
        </c:ser>
        <c:ser>
          <c:idx val="2"/>
          <c:order val="2"/>
          <c:tx>
            <c:strRef>
              <c:f>Sheet1!$D$1</c:f>
              <c:strCache>
                <c:ptCount val="1"/>
                <c:pt idx="0">
                  <c:v>High</c:v>
                </c:pt>
              </c:strCache>
            </c:strRef>
          </c:tx>
          <c:invertIfNegative val="0"/>
          <c:cat>
            <c:strRef>
              <c:f>Sheet1!$A$2:$A$3</c:f>
              <c:strCache>
                <c:ptCount val="2"/>
                <c:pt idx="0">
                  <c:v>% graduate</c:v>
                </c:pt>
                <c:pt idx="1">
                  <c:v>% fail</c:v>
                </c:pt>
              </c:strCache>
            </c:strRef>
          </c:cat>
          <c:val>
            <c:numRef>
              <c:f>Sheet1!$D$2:$D$3</c:f>
              <c:numCache>
                <c:formatCode>General</c:formatCode>
                <c:ptCount val="2"/>
                <c:pt idx="0">
                  <c:v>12</c:v>
                </c:pt>
                <c:pt idx="1">
                  <c:v>5</c:v>
                </c:pt>
              </c:numCache>
            </c:numRef>
          </c:val>
        </c:ser>
        <c:dLbls>
          <c:showLegendKey val="0"/>
          <c:showVal val="0"/>
          <c:showCatName val="0"/>
          <c:showSerName val="0"/>
          <c:showPercent val="0"/>
          <c:showBubbleSize val="0"/>
        </c:dLbls>
        <c:gapWidth val="150"/>
        <c:shape val="box"/>
        <c:axId val="82979840"/>
        <c:axId val="82985728"/>
        <c:axId val="0"/>
      </c:bar3DChart>
      <c:catAx>
        <c:axId val="82979840"/>
        <c:scaling>
          <c:orientation val="minMax"/>
        </c:scaling>
        <c:delete val="0"/>
        <c:axPos val="b"/>
        <c:numFmt formatCode="General" sourceLinked="0"/>
        <c:majorTickMark val="out"/>
        <c:minorTickMark val="none"/>
        <c:tickLblPos val="nextTo"/>
        <c:crossAx val="82985728"/>
        <c:crosses val="autoZero"/>
        <c:auto val="1"/>
        <c:lblAlgn val="ctr"/>
        <c:lblOffset val="100"/>
        <c:noMultiLvlLbl val="0"/>
      </c:catAx>
      <c:valAx>
        <c:axId val="82985728"/>
        <c:scaling>
          <c:orientation val="minMax"/>
        </c:scaling>
        <c:delete val="0"/>
        <c:axPos val="l"/>
        <c:majorGridlines/>
        <c:numFmt formatCode="General" sourceLinked="1"/>
        <c:majorTickMark val="out"/>
        <c:minorTickMark val="none"/>
        <c:tickLblPos val="nextTo"/>
        <c:crossAx val="82979840"/>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2162906319402381"/>
          <c:y val="3.1177590606052321E-2"/>
          <c:w val="0.84631965475469462"/>
          <c:h val="0.71944404510411863"/>
        </c:manualLayout>
      </c:layout>
      <c:bar3DChart>
        <c:barDir val="col"/>
        <c:grouping val="clustered"/>
        <c:varyColors val="0"/>
        <c:ser>
          <c:idx val="0"/>
          <c:order val="0"/>
          <c:tx>
            <c:strRef>
              <c:f>Sheet1!$B$1</c:f>
              <c:strCache>
                <c:ptCount val="1"/>
                <c:pt idx="0">
                  <c:v>Low ACE</c:v>
                </c:pt>
              </c:strCache>
            </c:strRef>
          </c:tx>
          <c:invertIfNegative val="0"/>
          <c:cat>
            <c:strRef>
              <c:f>Sheet1!$A$2:$A$3</c:f>
              <c:strCache>
                <c:ptCount val="2"/>
                <c:pt idx="0">
                  <c:v>% new arrest</c:v>
                </c:pt>
                <c:pt idx="1">
                  <c:v>% warrant</c:v>
                </c:pt>
              </c:strCache>
            </c:strRef>
          </c:cat>
          <c:val>
            <c:numRef>
              <c:f>Sheet1!$B$2:$B$3</c:f>
              <c:numCache>
                <c:formatCode>General</c:formatCode>
                <c:ptCount val="2"/>
                <c:pt idx="0">
                  <c:v>5</c:v>
                </c:pt>
                <c:pt idx="1">
                  <c:v>13</c:v>
                </c:pt>
              </c:numCache>
            </c:numRef>
          </c:val>
        </c:ser>
        <c:ser>
          <c:idx val="1"/>
          <c:order val="1"/>
          <c:tx>
            <c:strRef>
              <c:f>Sheet1!$C$1</c:f>
              <c:strCache>
                <c:ptCount val="1"/>
                <c:pt idx="0">
                  <c:v>Moderate</c:v>
                </c:pt>
              </c:strCache>
            </c:strRef>
          </c:tx>
          <c:invertIfNegative val="0"/>
          <c:cat>
            <c:strRef>
              <c:f>Sheet1!$A$2:$A$3</c:f>
              <c:strCache>
                <c:ptCount val="2"/>
                <c:pt idx="0">
                  <c:v>% new arrest</c:v>
                </c:pt>
                <c:pt idx="1">
                  <c:v>% warrant</c:v>
                </c:pt>
              </c:strCache>
            </c:strRef>
          </c:cat>
          <c:val>
            <c:numRef>
              <c:f>Sheet1!$C$2:$C$3</c:f>
              <c:numCache>
                <c:formatCode>General</c:formatCode>
                <c:ptCount val="2"/>
                <c:pt idx="0">
                  <c:v>3</c:v>
                </c:pt>
                <c:pt idx="1">
                  <c:v>23</c:v>
                </c:pt>
              </c:numCache>
            </c:numRef>
          </c:val>
        </c:ser>
        <c:ser>
          <c:idx val="2"/>
          <c:order val="2"/>
          <c:tx>
            <c:strRef>
              <c:f>Sheet1!$D$1</c:f>
              <c:strCache>
                <c:ptCount val="1"/>
                <c:pt idx="0">
                  <c:v>High</c:v>
                </c:pt>
              </c:strCache>
            </c:strRef>
          </c:tx>
          <c:invertIfNegative val="0"/>
          <c:cat>
            <c:strRef>
              <c:f>Sheet1!$A$2:$A$3</c:f>
              <c:strCache>
                <c:ptCount val="2"/>
                <c:pt idx="0">
                  <c:v>% new arrest</c:v>
                </c:pt>
                <c:pt idx="1">
                  <c:v>% warrant</c:v>
                </c:pt>
              </c:strCache>
            </c:strRef>
          </c:cat>
          <c:val>
            <c:numRef>
              <c:f>Sheet1!$D$2:$D$3</c:f>
              <c:numCache>
                <c:formatCode>General</c:formatCode>
                <c:ptCount val="2"/>
                <c:pt idx="0">
                  <c:v>13</c:v>
                </c:pt>
                <c:pt idx="1">
                  <c:v>26</c:v>
                </c:pt>
              </c:numCache>
            </c:numRef>
          </c:val>
        </c:ser>
        <c:dLbls>
          <c:showLegendKey val="0"/>
          <c:showVal val="0"/>
          <c:showCatName val="0"/>
          <c:showSerName val="0"/>
          <c:showPercent val="0"/>
          <c:showBubbleSize val="0"/>
        </c:dLbls>
        <c:gapWidth val="150"/>
        <c:shape val="box"/>
        <c:axId val="83317120"/>
        <c:axId val="83318656"/>
        <c:axId val="0"/>
      </c:bar3DChart>
      <c:catAx>
        <c:axId val="83317120"/>
        <c:scaling>
          <c:orientation val="minMax"/>
        </c:scaling>
        <c:delete val="0"/>
        <c:axPos val="b"/>
        <c:numFmt formatCode="General" sourceLinked="0"/>
        <c:majorTickMark val="out"/>
        <c:minorTickMark val="none"/>
        <c:tickLblPos val="nextTo"/>
        <c:crossAx val="83318656"/>
        <c:crosses val="autoZero"/>
        <c:auto val="1"/>
        <c:lblAlgn val="ctr"/>
        <c:lblOffset val="100"/>
        <c:noMultiLvlLbl val="0"/>
      </c:catAx>
      <c:valAx>
        <c:axId val="83318656"/>
        <c:scaling>
          <c:orientation val="minMax"/>
        </c:scaling>
        <c:delete val="0"/>
        <c:axPos val="l"/>
        <c:majorGridlines/>
        <c:numFmt formatCode="General" sourceLinked="1"/>
        <c:majorTickMark val="out"/>
        <c:minorTickMark val="none"/>
        <c:tickLblPos val="nextTo"/>
        <c:crossAx val="83317120"/>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Low Symptoms</c:v>
                </c:pt>
              </c:strCache>
            </c:strRef>
          </c:tx>
          <c:invertIfNegative val="0"/>
          <c:cat>
            <c:strRef>
              <c:f>Sheet1!$A$2:$A$3</c:f>
              <c:strCache>
                <c:ptCount val="2"/>
                <c:pt idx="0">
                  <c:v>% new arrest</c:v>
                </c:pt>
                <c:pt idx="1">
                  <c:v>% warrant</c:v>
                </c:pt>
              </c:strCache>
            </c:strRef>
          </c:cat>
          <c:val>
            <c:numRef>
              <c:f>Sheet1!$B$2:$B$3</c:f>
              <c:numCache>
                <c:formatCode>General</c:formatCode>
                <c:ptCount val="2"/>
                <c:pt idx="0">
                  <c:v>7</c:v>
                </c:pt>
                <c:pt idx="1">
                  <c:v>13</c:v>
                </c:pt>
              </c:numCache>
            </c:numRef>
          </c:val>
        </c:ser>
        <c:ser>
          <c:idx val="1"/>
          <c:order val="1"/>
          <c:tx>
            <c:strRef>
              <c:f>Sheet1!$C$1</c:f>
              <c:strCache>
                <c:ptCount val="1"/>
                <c:pt idx="0">
                  <c:v>Moderate</c:v>
                </c:pt>
              </c:strCache>
            </c:strRef>
          </c:tx>
          <c:invertIfNegative val="0"/>
          <c:cat>
            <c:strRef>
              <c:f>Sheet1!$A$2:$A$3</c:f>
              <c:strCache>
                <c:ptCount val="2"/>
                <c:pt idx="0">
                  <c:v>% new arrest</c:v>
                </c:pt>
                <c:pt idx="1">
                  <c:v>% warrant</c:v>
                </c:pt>
              </c:strCache>
            </c:strRef>
          </c:cat>
          <c:val>
            <c:numRef>
              <c:f>Sheet1!$C$2:$C$3</c:f>
              <c:numCache>
                <c:formatCode>General</c:formatCode>
                <c:ptCount val="2"/>
                <c:pt idx="0">
                  <c:v>5</c:v>
                </c:pt>
                <c:pt idx="1">
                  <c:v>18</c:v>
                </c:pt>
              </c:numCache>
            </c:numRef>
          </c:val>
        </c:ser>
        <c:ser>
          <c:idx val="2"/>
          <c:order val="2"/>
          <c:tx>
            <c:strRef>
              <c:f>Sheet1!$D$1</c:f>
              <c:strCache>
                <c:ptCount val="1"/>
                <c:pt idx="0">
                  <c:v>High</c:v>
                </c:pt>
              </c:strCache>
            </c:strRef>
          </c:tx>
          <c:invertIfNegative val="0"/>
          <c:cat>
            <c:strRef>
              <c:f>Sheet1!$A$2:$A$3</c:f>
              <c:strCache>
                <c:ptCount val="2"/>
                <c:pt idx="0">
                  <c:v>% new arrest</c:v>
                </c:pt>
                <c:pt idx="1">
                  <c:v>% warrant</c:v>
                </c:pt>
              </c:strCache>
            </c:strRef>
          </c:cat>
          <c:val>
            <c:numRef>
              <c:f>Sheet1!$D$2:$D$3</c:f>
              <c:numCache>
                <c:formatCode>General</c:formatCode>
                <c:ptCount val="2"/>
                <c:pt idx="0">
                  <c:v>4</c:v>
                </c:pt>
                <c:pt idx="1">
                  <c:v>19</c:v>
                </c:pt>
              </c:numCache>
            </c:numRef>
          </c:val>
        </c:ser>
        <c:dLbls>
          <c:showLegendKey val="0"/>
          <c:showVal val="0"/>
          <c:showCatName val="0"/>
          <c:showSerName val="0"/>
          <c:showPercent val="0"/>
          <c:showBubbleSize val="0"/>
        </c:dLbls>
        <c:gapWidth val="150"/>
        <c:shape val="box"/>
        <c:axId val="83045760"/>
        <c:axId val="83055744"/>
        <c:axId val="0"/>
      </c:bar3DChart>
      <c:catAx>
        <c:axId val="83045760"/>
        <c:scaling>
          <c:orientation val="minMax"/>
        </c:scaling>
        <c:delete val="0"/>
        <c:axPos val="b"/>
        <c:numFmt formatCode="General" sourceLinked="0"/>
        <c:majorTickMark val="out"/>
        <c:minorTickMark val="none"/>
        <c:tickLblPos val="nextTo"/>
        <c:crossAx val="83055744"/>
        <c:crosses val="autoZero"/>
        <c:auto val="1"/>
        <c:lblAlgn val="ctr"/>
        <c:lblOffset val="100"/>
        <c:noMultiLvlLbl val="0"/>
      </c:catAx>
      <c:valAx>
        <c:axId val="83055744"/>
        <c:scaling>
          <c:orientation val="minMax"/>
        </c:scaling>
        <c:delete val="0"/>
        <c:axPos val="l"/>
        <c:majorGridlines/>
        <c:numFmt formatCode="General" sourceLinked="1"/>
        <c:majorTickMark val="out"/>
        <c:minorTickMark val="none"/>
        <c:tickLblPos val="nextTo"/>
        <c:crossAx val="83045760"/>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2162906319402381"/>
          <c:y val="3.1177590606052321E-2"/>
          <c:w val="0.84631965475469462"/>
          <c:h val="0.71944404510411863"/>
        </c:manualLayout>
      </c:layout>
      <c:bar3DChart>
        <c:barDir val="col"/>
        <c:grouping val="clustered"/>
        <c:varyColors val="0"/>
        <c:ser>
          <c:idx val="0"/>
          <c:order val="0"/>
          <c:tx>
            <c:strRef>
              <c:f>Sheet1!$B$1</c:f>
              <c:strCache>
                <c:ptCount val="1"/>
                <c:pt idx="0">
                  <c:v>Low ACE</c:v>
                </c:pt>
              </c:strCache>
            </c:strRef>
          </c:tx>
          <c:invertIfNegative val="0"/>
          <c:cat>
            <c:strRef>
              <c:f>Sheet1!$A$2:$A$3</c:f>
              <c:strCache>
                <c:ptCount val="2"/>
                <c:pt idx="0">
                  <c:v>Phase 1</c:v>
                </c:pt>
                <c:pt idx="1">
                  <c:v>Phase 2</c:v>
                </c:pt>
              </c:strCache>
            </c:strRef>
          </c:cat>
          <c:val>
            <c:numRef>
              <c:f>Sheet1!$B$2:$B$3</c:f>
              <c:numCache>
                <c:formatCode>General</c:formatCode>
                <c:ptCount val="2"/>
                <c:pt idx="0">
                  <c:v>129</c:v>
                </c:pt>
                <c:pt idx="1">
                  <c:v>122</c:v>
                </c:pt>
              </c:numCache>
            </c:numRef>
          </c:val>
        </c:ser>
        <c:ser>
          <c:idx val="1"/>
          <c:order val="1"/>
          <c:tx>
            <c:strRef>
              <c:f>Sheet1!$C$1</c:f>
              <c:strCache>
                <c:ptCount val="1"/>
                <c:pt idx="0">
                  <c:v>Moderate</c:v>
                </c:pt>
              </c:strCache>
            </c:strRef>
          </c:tx>
          <c:invertIfNegative val="0"/>
          <c:cat>
            <c:strRef>
              <c:f>Sheet1!$A$2:$A$3</c:f>
              <c:strCache>
                <c:ptCount val="2"/>
                <c:pt idx="0">
                  <c:v>Phase 1</c:v>
                </c:pt>
                <c:pt idx="1">
                  <c:v>Phase 2</c:v>
                </c:pt>
              </c:strCache>
            </c:strRef>
          </c:cat>
          <c:val>
            <c:numRef>
              <c:f>Sheet1!$C$2:$C$3</c:f>
              <c:numCache>
                <c:formatCode>General</c:formatCode>
                <c:ptCount val="2"/>
                <c:pt idx="0">
                  <c:v>136</c:v>
                </c:pt>
                <c:pt idx="1">
                  <c:v>122</c:v>
                </c:pt>
              </c:numCache>
            </c:numRef>
          </c:val>
        </c:ser>
        <c:ser>
          <c:idx val="2"/>
          <c:order val="2"/>
          <c:tx>
            <c:strRef>
              <c:f>Sheet1!$D$1</c:f>
              <c:strCache>
                <c:ptCount val="1"/>
                <c:pt idx="0">
                  <c:v>High</c:v>
                </c:pt>
              </c:strCache>
            </c:strRef>
          </c:tx>
          <c:invertIfNegative val="0"/>
          <c:cat>
            <c:strRef>
              <c:f>Sheet1!$A$2:$A$3</c:f>
              <c:strCache>
                <c:ptCount val="2"/>
                <c:pt idx="0">
                  <c:v>Phase 1</c:v>
                </c:pt>
                <c:pt idx="1">
                  <c:v>Phase 2</c:v>
                </c:pt>
              </c:strCache>
            </c:strRef>
          </c:cat>
          <c:val>
            <c:numRef>
              <c:f>Sheet1!$D$2:$D$3</c:f>
              <c:numCache>
                <c:formatCode>General</c:formatCode>
                <c:ptCount val="2"/>
                <c:pt idx="0">
                  <c:v>129</c:v>
                </c:pt>
                <c:pt idx="1">
                  <c:v>121</c:v>
                </c:pt>
              </c:numCache>
            </c:numRef>
          </c:val>
        </c:ser>
        <c:dLbls>
          <c:showLegendKey val="0"/>
          <c:showVal val="0"/>
          <c:showCatName val="0"/>
          <c:showSerName val="0"/>
          <c:showPercent val="0"/>
          <c:showBubbleSize val="0"/>
        </c:dLbls>
        <c:gapWidth val="150"/>
        <c:shape val="box"/>
        <c:axId val="83108608"/>
        <c:axId val="83110144"/>
        <c:axId val="0"/>
      </c:bar3DChart>
      <c:catAx>
        <c:axId val="83108608"/>
        <c:scaling>
          <c:orientation val="minMax"/>
        </c:scaling>
        <c:delete val="0"/>
        <c:axPos val="b"/>
        <c:numFmt formatCode="General" sourceLinked="0"/>
        <c:majorTickMark val="out"/>
        <c:minorTickMark val="none"/>
        <c:tickLblPos val="nextTo"/>
        <c:crossAx val="83110144"/>
        <c:crosses val="autoZero"/>
        <c:auto val="1"/>
        <c:lblAlgn val="ctr"/>
        <c:lblOffset val="100"/>
        <c:noMultiLvlLbl val="0"/>
      </c:catAx>
      <c:valAx>
        <c:axId val="83110144"/>
        <c:scaling>
          <c:orientation val="minMax"/>
        </c:scaling>
        <c:delete val="0"/>
        <c:axPos val="l"/>
        <c:majorGridlines/>
        <c:numFmt formatCode="General" sourceLinked="1"/>
        <c:majorTickMark val="out"/>
        <c:minorTickMark val="none"/>
        <c:tickLblPos val="nextTo"/>
        <c:crossAx val="83108608"/>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Low Symptoms</c:v>
                </c:pt>
              </c:strCache>
            </c:strRef>
          </c:tx>
          <c:invertIfNegative val="0"/>
          <c:cat>
            <c:strRef>
              <c:f>Sheet1!$A$2:$A$3</c:f>
              <c:strCache>
                <c:ptCount val="2"/>
                <c:pt idx="0">
                  <c:v>Phase 1</c:v>
                </c:pt>
                <c:pt idx="1">
                  <c:v>Phase 2</c:v>
                </c:pt>
              </c:strCache>
            </c:strRef>
          </c:cat>
          <c:val>
            <c:numRef>
              <c:f>Sheet1!$B$2:$B$3</c:f>
              <c:numCache>
                <c:formatCode>General</c:formatCode>
                <c:ptCount val="2"/>
                <c:pt idx="0">
                  <c:v>127</c:v>
                </c:pt>
                <c:pt idx="1">
                  <c:v>122</c:v>
                </c:pt>
              </c:numCache>
            </c:numRef>
          </c:val>
        </c:ser>
        <c:ser>
          <c:idx val="1"/>
          <c:order val="1"/>
          <c:tx>
            <c:strRef>
              <c:f>Sheet1!$C$1</c:f>
              <c:strCache>
                <c:ptCount val="1"/>
                <c:pt idx="0">
                  <c:v>Moderate</c:v>
                </c:pt>
              </c:strCache>
            </c:strRef>
          </c:tx>
          <c:invertIfNegative val="0"/>
          <c:cat>
            <c:strRef>
              <c:f>Sheet1!$A$2:$A$3</c:f>
              <c:strCache>
                <c:ptCount val="2"/>
                <c:pt idx="0">
                  <c:v>Phase 1</c:v>
                </c:pt>
                <c:pt idx="1">
                  <c:v>Phase 2</c:v>
                </c:pt>
              </c:strCache>
            </c:strRef>
          </c:cat>
          <c:val>
            <c:numRef>
              <c:f>Sheet1!$C$2:$C$3</c:f>
              <c:numCache>
                <c:formatCode>General</c:formatCode>
                <c:ptCount val="2"/>
                <c:pt idx="0">
                  <c:v>132</c:v>
                </c:pt>
                <c:pt idx="1">
                  <c:v>123</c:v>
                </c:pt>
              </c:numCache>
            </c:numRef>
          </c:val>
        </c:ser>
        <c:ser>
          <c:idx val="2"/>
          <c:order val="2"/>
          <c:tx>
            <c:strRef>
              <c:f>Sheet1!$D$1</c:f>
              <c:strCache>
                <c:ptCount val="1"/>
                <c:pt idx="0">
                  <c:v>High</c:v>
                </c:pt>
              </c:strCache>
            </c:strRef>
          </c:tx>
          <c:invertIfNegative val="0"/>
          <c:cat>
            <c:strRef>
              <c:f>Sheet1!$A$2:$A$3</c:f>
              <c:strCache>
                <c:ptCount val="2"/>
                <c:pt idx="0">
                  <c:v>Phase 1</c:v>
                </c:pt>
                <c:pt idx="1">
                  <c:v>Phase 2</c:v>
                </c:pt>
              </c:strCache>
            </c:strRef>
          </c:cat>
          <c:val>
            <c:numRef>
              <c:f>Sheet1!$D$2:$D$3</c:f>
              <c:numCache>
                <c:formatCode>General</c:formatCode>
                <c:ptCount val="2"/>
                <c:pt idx="0">
                  <c:v>129</c:v>
                </c:pt>
                <c:pt idx="1">
                  <c:v>122</c:v>
                </c:pt>
              </c:numCache>
            </c:numRef>
          </c:val>
        </c:ser>
        <c:dLbls>
          <c:showLegendKey val="0"/>
          <c:showVal val="0"/>
          <c:showCatName val="0"/>
          <c:showSerName val="0"/>
          <c:showPercent val="0"/>
          <c:showBubbleSize val="0"/>
        </c:dLbls>
        <c:gapWidth val="150"/>
        <c:shape val="box"/>
        <c:axId val="83169280"/>
        <c:axId val="83170816"/>
        <c:axId val="0"/>
      </c:bar3DChart>
      <c:catAx>
        <c:axId val="83169280"/>
        <c:scaling>
          <c:orientation val="minMax"/>
        </c:scaling>
        <c:delete val="0"/>
        <c:axPos val="b"/>
        <c:numFmt formatCode="General" sourceLinked="0"/>
        <c:majorTickMark val="out"/>
        <c:minorTickMark val="none"/>
        <c:tickLblPos val="nextTo"/>
        <c:crossAx val="83170816"/>
        <c:crosses val="autoZero"/>
        <c:auto val="1"/>
        <c:lblAlgn val="ctr"/>
        <c:lblOffset val="100"/>
        <c:noMultiLvlLbl val="0"/>
      </c:catAx>
      <c:valAx>
        <c:axId val="83170816"/>
        <c:scaling>
          <c:orientation val="minMax"/>
        </c:scaling>
        <c:delete val="0"/>
        <c:axPos val="l"/>
        <c:majorGridlines/>
        <c:numFmt formatCode="General" sourceLinked="1"/>
        <c:majorTickMark val="out"/>
        <c:minorTickMark val="none"/>
        <c:tickLblPos val="nextTo"/>
        <c:crossAx val="83169280"/>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37840" cy="464820"/>
          </a:xfrm>
          <a:prstGeom prst="rect">
            <a:avLst/>
          </a:prstGeom>
        </p:spPr>
        <p:txBody>
          <a:bodyPr vert="horz" lIns="92429" tIns="46215" rIns="92429" bIns="46215"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2429" tIns="46215" rIns="92429" bIns="46215" rtlCol="0"/>
          <a:lstStyle>
            <a:lvl1pPr algn="r">
              <a:defRPr sz="1200"/>
            </a:lvl1pPr>
          </a:lstStyle>
          <a:p>
            <a:fld id="{717661FB-978A-4916-81C4-CBCD8B4C472F}" type="datetimeFigureOut">
              <a:rPr lang="en-US" smtClean="0"/>
              <a:pPr/>
              <a:t>8/14/2014</a:t>
            </a:fld>
            <a:endParaRPr lang="en-US" dirty="0"/>
          </a:p>
        </p:txBody>
      </p:sp>
      <p:sp>
        <p:nvSpPr>
          <p:cNvPr id="4" name="Footer Placeholder 3"/>
          <p:cNvSpPr>
            <a:spLocks noGrp="1"/>
          </p:cNvSpPr>
          <p:nvPr>
            <p:ph type="ftr" sz="quarter" idx="2"/>
          </p:nvPr>
        </p:nvSpPr>
        <p:spPr>
          <a:xfrm>
            <a:off x="3" y="8829967"/>
            <a:ext cx="3037840" cy="464820"/>
          </a:xfrm>
          <a:prstGeom prst="rect">
            <a:avLst/>
          </a:prstGeom>
        </p:spPr>
        <p:txBody>
          <a:bodyPr vert="horz" lIns="92429" tIns="46215" rIns="92429" bIns="462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29" tIns="46215" rIns="92429" bIns="46215" rtlCol="0" anchor="b"/>
          <a:lstStyle>
            <a:lvl1pPr algn="r">
              <a:defRPr sz="1200"/>
            </a:lvl1pPr>
          </a:lstStyle>
          <a:p>
            <a:fld id="{AC58227A-E784-431A-9CA2-6612C15DEF94}" type="slidenum">
              <a:rPr lang="en-US" smtClean="0"/>
              <a:pPr/>
              <a:t>‹#›</a:t>
            </a:fld>
            <a:endParaRPr lang="en-US" dirty="0"/>
          </a:p>
        </p:txBody>
      </p:sp>
    </p:spTree>
    <p:extLst>
      <p:ext uri="{BB962C8B-B14F-4D97-AF65-F5344CB8AC3E}">
        <p14:creationId xmlns:p14="http://schemas.microsoft.com/office/powerpoint/2010/main" val="1453698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649" cy="465138"/>
          </a:xfrm>
          <a:prstGeom prst="rect">
            <a:avLst/>
          </a:prstGeom>
        </p:spPr>
        <p:txBody>
          <a:bodyPr vert="horz" lIns="91423" tIns="45712" rIns="91423" bIns="45712" rtlCol="0"/>
          <a:lstStyle>
            <a:lvl1pPr algn="l">
              <a:defRPr sz="1200"/>
            </a:lvl1pPr>
          </a:lstStyle>
          <a:p>
            <a:endParaRPr lang="en-US" dirty="0"/>
          </a:p>
        </p:txBody>
      </p:sp>
      <p:sp>
        <p:nvSpPr>
          <p:cNvPr id="3" name="Date Placeholder 2"/>
          <p:cNvSpPr>
            <a:spLocks noGrp="1"/>
          </p:cNvSpPr>
          <p:nvPr>
            <p:ph type="dt" idx="1"/>
          </p:nvPr>
        </p:nvSpPr>
        <p:spPr>
          <a:xfrm>
            <a:off x="3970134" y="0"/>
            <a:ext cx="3038648" cy="465138"/>
          </a:xfrm>
          <a:prstGeom prst="rect">
            <a:avLst/>
          </a:prstGeom>
        </p:spPr>
        <p:txBody>
          <a:bodyPr vert="horz" lIns="91423" tIns="45712" rIns="91423" bIns="45712" rtlCol="0"/>
          <a:lstStyle>
            <a:lvl1pPr algn="r">
              <a:defRPr sz="1200"/>
            </a:lvl1pPr>
          </a:lstStyle>
          <a:p>
            <a:fld id="{12D23AEC-D50A-467F-8306-58CEB43293C8}" type="datetimeFigureOut">
              <a:rPr lang="en-US" smtClean="0"/>
              <a:pPr/>
              <a:t>8/14/2014</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1423" tIns="45712" rIns="91423" bIns="45712" rtlCol="0" anchor="ctr"/>
          <a:lstStyle/>
          <a:p>
            <a:endParaRPr lang="en-US" dirty="0"/>
          </a:p>
        </p:txBody>
      </p:sp>
      <p:sp>
        <p:nvSpPr>
          <p:cNvPr id="5" name="Notes Placeholder 4"/>
          <p:cNvSpPr>
            <a:spLocks noGrp="1"/>
          </p:cNvSpPr>
          <p:nvPr>
            <p:ph type="body" sz="quarter" idx="3"/>
          </p:nvPr>
        </p:nvSpPr>
        <p:spPr>
          <a:xfrm>
            <a:off x="701848" y="4416428"/>
            <a:ext cx="5608320" cy="4183063"/>
          </a:xfrm>
          <a:prstGeom prst="rect">
            <a:avLst/>
          </a:prstGeom>
        </p:spPr>
        <p:txBody>
          <a:bodyPr vert="horz" lIns="91423" tIns="45712" rIns="91423" bIns="4571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675"/>
            <a:ext cx="3038649" cy="465138"/>
          </a:xfrm>
          <a:prstGeom prst="rect">
            <a:avLst/>
          </a:prstGeom>
        </p:spPr>
        <p:txBody>
          <a:bodyPr vert="horz" lIns="91423" tIns="45712" rIns="91423" bIns="4571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134" y="8829675"/>
            <a:ext cx="3038648" cy="465138"/>
          </a:xfrm>
          <a:prstGeom prst="rect">
            <a:avLst/>
          </a:prstGeom>
        </p:spPr>
        <p:txBody>
          <a:bodyPr vert="horz" lIns="91423" tIns="45712" rIns="91423" bIns="45712" rtlCol="0" anchor="b"/>
          <a:lstStyle>
            <a:lvl1pPr algn="r">
              <a:defRPr sz="1200"/>
            </a:lvl1pPr>
          </a:lstStyle>
          <a:p>
            <a:fld id="{7D7E1FA7-1DC0-4BDD-9320-A9D5D146DF1E}" type="slidenum">
              <a:rPr lang="en-US" smtClean="0"/>
              <a:pPr/>
              <a:t>‹#›</a:t>
            </a:fld>
            <a:endParaRPr lang="en-US" dirty="0"/>
          </a:p>
        </p:txBody>
      </p:sp>
    </p:spTree>
    <p:extLst>
      <p:ext uri="{BB962C8B-B14F-4D97-AF65-F5344CB8AC3E}">
        <p14:creationId xmlns:p14="http://schemas.microsoft.com/office/powerpoint/2010/main" val="3946702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presentation will discuss the process of screening and assessing defendants for the need for trauma-specific care in five felony treatment courts in Queens County. It will also discuss evidence-based group treatment and treatment outcomes based on longitudinal trauma symptom re-assessments. Multiple trauma assessment strategies will be compared and obstacles encountered in identifying trauma in this population will be discussed.</a:t>
            </a:r>
          </a:p>
          <a:p>
            <a:endParaRPr lang="en-US" baseline="0" dirty="0" smtClean="0"/>
          </a:p>
          <a:p>
            <a:r>
              <a:rPr lang="en-US" dirty="0" smtClean="0"/>
              <a:t/>
            </a:r>
            <a:br>
              <a:rPr lang="en-US" dirty="0" smtClean="0"/>
            </a:br>
            <a:endParaRPr lang="en-US" baseline="0" dirty="0" smtClean="0"/>
          </a:p>
        </p:txBody>
      </p:sp>
      <p:sp>
        <p:nvSpPr>
          <p:cNvPr id="4" name="Slide Number Placeholder 3"/>
          <p:cNvSpPr>
            <a:spLocks noGrp="1"/>
          </p:cNvSpPr>
          <p:nvPr>
            <p:ph type="sldNum" sz="quarter" idx="10"/>
          </p:nvPr>
        </p:nvSpPr>
        <p:spPr/>
        <p:txBody>
          <a:bodyPr/>
          <a:lstStyle/>
          <a:p>
            <a:fld id="{7D7E1FA7-1DC0-4BDD-9320-A9D5D146DF1E}" type="slidenum">
              <a:rPr lang="en-US" smtClean="0"/>
              <a:pPr/>
              <a:t>1</a:t>
            </a:fld>
            <a:endParaRPr lang="en-US" dirty="0"/>
          </a:p>
        </p:txBody>
      </p:sp>
    </p:spTree>
    <p:extLst>
      <p:ext uri="{BB962C8B-B14F-4D97-AF65-F5344CB8AC3E}">
        <p14:creationId xmlns:p14="http://schemas.microsoft.com/office/powerpoint/2010/main" val="17195399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 difference in time to phase advancement</a:t>
            </a:r>
            <a:r>
              <a:rPr lang="en-US" baseline="0" dirty="0" smtClean="0"/>
              <a:t> with differing levels of ACE or trauma symptoms</a:t>
            </a:r>
            <a:endParaRPr lang="en-US" b="0"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15</a:t>
            </a:fld>
            <a:endParaRPr lang="en-US" dirty="0"/>
          </a:p>
        </p:txBody>
      </p:sp>
    </p:spTree>
    <p:extLst>
      <p:ext uri="{BB962C8B-B14F-4D97-AF65-F5344CB8AC3E}">
        <p14:creationId xmlns:p14="http://schemas.microsoft.com/office/powerpoint/2010/main" val="8399199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16</a:t>
            </a:fld>
            <a:endParaRPr lang="en-US" dirty="0"/>
          </a:p>
        </p:txBody>
      </p:sp>
    </p:spTree>
    <p:extLst>
      <p:ext uri="{BB962C8B-B14F-4D97-AF65-F5344CB8AC3E}">
        <p14:creationId xmlns:p14="http://schemas.microsoft.com/office/powerpoint/2010/main" val="3780599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client</a:t>
            </a:r>
            <a:r>
              <a:rPr lang="en-US" baseline="0" dirty="0" smtClean="0"/>
              <a:t>s get GPRA and UTA assessments. </a:t>
            </a:r>
            <a:r>
              <a:rPr lang="en-US" dirty="0" smtClean="0"/>
              <a:t>Other services include individual</a:t>
            </a:r>
            <a:r>
              <a:rPr lang="en-US" baseline="0" dirty="0" smtClean="0"/>
              <a:t> treatment sessions, meditation, relaxation techniques</a:t>
            </a:r>
          </a:p>
          <a:p>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17</a:t>
            </a:fld>
            <a:endParaRPr lang="en-US" dirty="0"/>
          </a:p>
        </p:txBody>
      </p:sp>
    </p:spTree>
    <p:extLst>
      <p:ext uri="{BB962C8B-B14F-4D97-AF65-F5344CB8AC3E}">
        <p14:creationId xmlns:p14="http://schemas.microsoft.com/office/powerpoint/2010/main" val="35136214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200" b="0" i="0" kern="1200" dirty="0" smtClean="0">
                <a:solidFill>
                  <a:schemeClr val="tx1"/>
                </a:solidFill>
                <a:latin typeface="+mn-lt"/>
                <a:ea typeface="+mn-ea"/>
                <a:cs typeface="+mn-cs"/>
              </a:rPr>
              <a:t>Developed as part of the first phase of the SAMHSA Women, Co-Occurring Disorders and Violence Study, TAMAR Trauma Treatment Group Model is a structured, </a:t>
            </a:r>
            <a:r>
              <a:rPr lang="en-US" sz="1200" b="0" i="0" kern="1200" dirty="0" err="1" smtClean="0">
                <a:solidFill>
                  <a:schemeClr val="tx1"/>
                </a:solidFill>
                <a:latin typeface="+mn-lt"/>
                <a:ea typeface="+mn-ea"/>
                <a:cs typeface="+mn-cs"/>
              </a:rPr>
              <a:t>manualized</a:t>
            </a:r>
            <a:r>
              <a:rPr lang="en-US" sz="1200" b="0" i="0" kern="1200" dirty="0" smtClean="0">
                <a:solidFill>
                  <a:schemeClr val="tx1"/>
                </a:solidFill>
                <a:latin typeface="+mn-lt"/>
                <a:ea typeface="+mn-ea"/>
                <a:cs typeface="+mn-cs"/>
              </a:rPr>
              <a:t> 15-week intervention combining psycho-educational approaches with expressive therapies. It is designed for women and men with histories of trauma in correctional systems. Groups are run inside detention centers, in state psychiatric hospitals, and in the community.</a:t>
            </a:r>
            <a:br>
              <a:rPr lang="en-US" sz="1200" b="0" i="0" kern="1200" dirty="0" smtClean="0">
                <a:solidFill>
                  <a:schemeClr val="tx1"/>
                </a:solidFill>
                <a:latin typeface="+mn-lt"/>
                <a:ea typeface="+mn-ea"/>
                <a:cs typeface="+mn-cs"/>
              </a:rPr>
            </a:br>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The Trauma Addictions Mental Health and Recovery Treatment Manual provides basic education on </a:t>
            </a:r>
            <a:r>
              <a:rPr lang="en-US" sz="1200" b="1" i="0" kern="1200" dirty="0" smtClean="0">
                <a:solidFill>
                  <a:schemeClr val="tx1"/>
                </a:solidFill>
                <a:latin typeface="+mn-lt"/>
                <a:ea typeface="+mn-ea"/>
                <a:cs typeface="+mn-cs"/>
              </a:rPr>
              <a:t>trauma, its developmental effects on symptoms and current functioning, symptom appraisal and management, the impact of early chaotic relationships on healthcare needs, the development of coping skills, preventive education concerning pregnancy and sexually transmitted diseases, sexuality, and help in dealing with role loss and parenting issues.</a:t>
            </a:r>
          </a:p>
          <a:p>
            <a:endParaRPr lang="en-US" sz="1200" b="1" i="0" kern="1200" dirty="0" smtClean="0">
              <a:solidFill>
                <a:schemeClr val="tx1"/>
              </a:solidFill>
              <a:latin typeface="+mn-lt"/>
              <a:ea typeface="+mn-ea"/>
              <a:cs typeface="+mn-cs"/>
            </a:endParaRPr>
          </a:p>
          <a:p>
            <a:r>
              <a:rPr lang="en-US" dirty="0" smtClean="0"/>
              <a:t>TAMAR</a:t>
            </a:r>
            <a:r>
              <a:rPr lang="en-US" baseline="0" dirty="0" smtClean="0"/>
              <a:t> - </a:t>
            </a:r>
            <a:r>
              <a:rPr lang="en-US" dirty="0" smtClean="0"/>
              <a:t>Developed by Dr. Andrea </a:t>
            </a:r>
            <a:r>
              <a:rPr lang="en-US" dirty="0" err="1" smtClean="0"/>
              <a:t>Karfgih</a:t>
            </a:r>
            <a:r>
              <a:rPr lang="en-US" dirty="0" smtClean="0"/>
              <a:t> for women with trauma histories. </a:t>
            </a:r>
          </a:p>
          <a:p>
            <a:endParaRPr lang="en-US" dirty="0" smtClean="0"/>
          </a:p>
          <a:p>
            <a:endParaRPr lang="en-US" dirty="0" smtClean="0"/>
          </a:p>
          <a:p>
            <a:r>
              <a:rPr lang="en-US" b="1" u="sng" dirty="0" smtClean="0"/>
              <a:t>TAMAR Manual</a:t>
            </a:r>
          </a:p>
          <a:p>
            <a:r>
              <a:rPr lang="en-US" dirty="0" smtClean="0"/>
              <a:t>Table of Contents</a:t>
            </a:r>
          </a:p>
          <a:p>
            <a:r>
              <a:rPr lang="en-US" dirty="0" smtClean="0"/>
              <a:t>Who Cares, why bother, what's in it for me?</a:t>
            </a:r>
          </a:p>
          <a:p>
            <a:r>
              <a:rPr lang="en-US" dirty="0" smtClean="0"/>
              <a:t>What is abuse (physical and emotional)?</a:t>
            </a:r>
          </a:p>
          <a:p>
            <a:r>
              <a:rPr lang="en-US" dirty="0" smtClean="0"/>
              <a:t>What is abuse (sexual)?</a:t>
            </a:r>
          </a:p>
          <a:p>
            <a:r>
              <a:rPr lang="en-US" dirty="0" smtClean="0"/>
              <a:t>Trauma and Addiction</a:t>
            </a:r>
          </a:p>
          <a:p>
            <a:r>
              <a:rPr lang="en-US" dirty="0" smtClean="0"/>
              <a:t>HIV/AIDS Education and Condom Skills</a:t>
            </a:r>
          </a:p>
          <a:p>
            <a:r>
              <a:rPr lang="en-US" dirty="0" smtClean="0"/>
              <a:t>Communication and Negotiation Skills</a:t>
            </a:r>
          </a:p>
          <a:p>
            <a:r>
              <a:rPr lang="en-US" dirty="0" smtClean="0"/>
              <a:t>Containment I</a:t>
            </a:r>
          </a:p>
          <a:p>
            <a:r>
              <a:rPr lang="en-US" dirty="0" smtClean="0"/>
              <a:t>Containment II</a:t>
            </a:r>
          </a:p>
          <a:p>
            <a:r>
              <a:rPr lang="en-US" dirty="0" smtClean="0"/>
              <a:t>Tolerating Distress</a:t>
            </a:r>
          </a:p>
          <a:p>
            <a:r>
              <a:rPr lang="en-US" dirty="0" smtClean="0"/>
              <a:t>Self-soothing</a:t>
            </a:r>
          </a:p>
          <a:p>
            <a:r>
              <a:rPr lang="en-US" dirty="0" smtClean="0"/>
              <a:t>Boundaries and Safety</a:t>
            </a:r>
          </a:p>
          <a:p>
            <a:r>
              <a:rPr lang="en-US" dirty="0" smtClean="0"/>
              <a:t>Trust and Intimacy</a:t>
            </a:r>
          </a:p>
          <a:p>
            <a:r>
              <a:rPr lang="en-US" dirty="0" smtClean="0"/>
              <a:t>Parenting</a:t>
            </a:r>
          </a:p>
          <a:p>
            <a:r>
              <a:rPr lang="en-US" dirty="0" smtClean="0"/>
              <a:t>Life Story</a:t>
            </a:r>
          </a:p>
          <a:p>
            <a:r>
              <a:rPr lang="en-US" dirty="0" smtClean="0"/>
              <a:t>Closing Ritual</a:t>
            </a:r>
          </a:p>
          <a:p>
            <a:endParaRPr lang="en-US" sz="1200" b="1" i="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18</a:t>
            </a:fld>
            <a:endParaRPr lang="en-US" dirty="0"/>
          </a:p>
        </p:txBody>
      </p:sp>
    </p:spTree>
    <p:extLst>
      <p:ext uri="{BB962C8B-B14F-4D97-AF65-F5344CB8AC3E}">
        <p14:creationId xmlns:p14="http://schemas.microsoft.com/office/powerpoint/2010/main" val="2384865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smtClean="0"/>
              <a:t>Developed by Lisa M. </a:t>
            </a:r>
            <a:r>
              <a:rPr lang="en-US" dirty="0" err="1" smtClean="0"/>
              <a:t>Najavits</a:t>
            </a:r>
            <a:r>
              <a:rPr lang="en-US" dirty="0" smtClean="0"/>
              <a:t>, Ph.D., at Harvard Medical/McLean Hospital, Seeking Safety is a </a:t>
            </a:r>
            <a:r>
              <a:rPr lang="en-US" dirty="0" err="1" smtClean="0"/>
              <a:t>manualized</a:t>
            </a:r>
            <a:r>
              <a:rPr lang="en-US" dirty="0" smtClean="0"/>
              <a:t> model that offers coping skills to help </a:t>
            </a:r>
          </a:p>
          <a:p>
            <a:r>
              <a:rPr lang="en-US" dirty="0" smtClean="0"/>
              <a:t>clients attain greater safety in their lives. It is present focused and designed to be inspiring and hopeful. It is highly flexible and can be used for group or individual format; women, men, and adolescents; all levels of care (e.g., outpatient, inpatient, residential); all types of trauma and substances; and any clinician.  There are 25 treatment topics, each representing a safe coping skill relevant to both PTSD and SUD. All topics are </a:t>
            </a:r>
          </a:p>
          <a:p>
            <a:r>
              <a:rPr lang="en-US" dirty="0" smtClean="0"/>
              <a:t>independent, and thus can be done in any order, with as few or many sessions as there is time for (it is not required to do all 25 topics).  The model has been successfully implemented with a variety of populations including incarcerated, homeless, adolescents, veterans, substance abuse, mental health, and diverse ethnicity. Seeking Safety is used broadly with clients who need improved coping skills; they do not have to meet criteria for PTSD and substance abuse as the skills can be generalized.  It can be implemented by a very wide range of counselors, including those without </a:t>
            </a:r>
          </a:p>
          <a:p>
            <a:r>
              <a:rPr lang="en-US" dirty="0" smtClean="0"/>
              <a:t>a degree in mental health (e.g., substance abuse counselors, case managers).  The treatment manual, Seeking Safety:  A Treatment </a:t>
            </a:r>
          </a:p>
          <a:p>
            <a:r>
              <a:rPr lang="en-US" dirty="0" smtClean="0"/>
              <a:t>Manual for PTSD and Substance Abuse, (</a:t>
            </a:r>
            <a:r>
              <a:rPr lang="en-US" dirty="0" err="1" smtClean="0"/>
              <a:t>Najavits</a:t>
            </a:r>
            <a:r>
              <a:rPr lang="en-US" dirty="0" smtClean="0"/>
              <a:t>, 2002) includes clinician guidelines and client handouts. It offers up to 25 topics to address cognitive, behavioral, interpersonal, and case management domains. Each topic represents a safe coping skill relevant to trauma and substance abuse: Introduction/Case Management; Safety; PTSD; Taking Back Your Power; When Substances Control You; Honesty; Asking for Help; Setting Boundaries in Relationships; Getting Others to Support Your Recovery; Healthy Relationships; Community Resources; Compassion; Creating </a:t>
            </a:r>
          </a:p>
          <a:p>
            <a:r>
              <a:rPr lang="en-US" dirty="0" smtClean="0"/>
              <a:t>Meaning; Discovery; Integrating the Split Self; Recovery Thinking; Taking Good Care of Yourself; Commitment; Respecting Your Time; Coping with </a:t>
            </a:r>
          </a:p>
          <a:p>
            <a:r>
              <a:rPr lang="en-US" dirty="0" smtClean="0"/>
              <a:t>Triggers; Self-Nurturing; Red and Green Flags; Detaching from Emotional Pain (Grounding); Life Choices; and Termination.  </a:t>
            </a:r>
          </a:p>
          <a:p>
            <a:endParaRPr lang="en-US" dirty="0" smtClean="0"/>
          </a:p>
          <a:p>
            <a:r>
              <a:rPr lang="en-US" dirty="0" smtClean="0"/>
              <a:t>Implementation of the model is enhanced by various materials including a website with extensive downloadable materials (www.seekingsafety.org), the published manual in English,  Spanish, French, German, and Swedish; a poster and card deck of the Safe Coping Skills in the model; five hours of </a:t>
            </a:r>
            <a:r>
              <a:rPr lang="en-US" dirty="0" err="1" smtClean="0"/>
              <a:t>videobased</a:t>
            </a:r>
            <a:r>
              <a:rPr lang="en-US" dirty="0" smtClean="0"/>
              <a:t> training; and numerous national on-site trainings.  Information on all of these is available from www.seekingsafety.org. </a:t>
            </a:r>
          </a:p>
          <a:p>
            <a:r>
              <a:rPr lang="en-US" dirty="0" smtClean="0"/>
              <a:t>Status of Research:  Seeking Safety is the most empirically studied treatment thus far for trauma/PTSD and substance abuse, and was designed </a:t>
            </a:r>
          </a:p>
          <a:p>
            <a:r>
              <a:rPr lang="en-US" dirty="0" smtClean="0"/>
              <a:t>from the start as an integrated treatment for both domains. Thus far, it is the only model for PTSD and substance use disorder that meets standard criteria as an effective treatment (</a:t>
            </a:r>
            <a:r>
              <a:rPr lang="en-US" dirty="0" err="1" smtClean="0"/>
              <a:t>Chambless</a:t>
            </a:r>
            <a:r>
              <a:rPr lang="en-US" dirty="0" smtClean="0"/>
              <a:t> &amp; </a:t>
            </a:r>
            <a:r>
              <a:rPr lang="en-US" dirty="0" err="1" smtClean="0"/>
              <a:t>Hollon</a:t>
            </a:r>
            <a:r>
              <a:rPr lang="en-US" dirty="0" smtClean="0"/>
              <a:t>, 1998; </a:t>
            </a:r>
            <a:r>
              <a:rPr lang="en-US" dirty="0" err="1" smtClean="0"/>
              <a:t>Najavits</a:t>
            </a:r>
            <a:r>
              <a:rPr lang="en-US" dirty="0" smtClean="0"/>
              <a:t> et al., in press). The evidence base of 15 published studies represents a broad range of investigators and populations and includes seven pilot studies, four randomized controlled trials (RCTs), two multisite controlled trials, one controlled nonrandomized trial (a site from one of the multisite trials), and one dissemination study. The studies had samples of clients who were severe and chronic in both trauma/PTSD and substance abuse, and who represent broad diversity in ethnicity and range of settings (e.g., criminal justice, VA, adolescent treatment, homeless, public sector); see the Web site www.seekingsafety.org, section Outcomes. The model has consistently shown positive outcomes on trauma symptoms and substance abuse as well as other domains (e.g., </a:t>
            </a:r>
            <a:r>
              <a:rPr lang="en-US" dirty="0" err="1" smtClean="0"/>
              <a:t>suicidality</a:t>
            </a:r>
            <a:r>
              <a:rPr lang="en-US" dirty="0" smtClean="0"/>
              <a:t>, HIV risk, social functioning, problem solving, sense of meaning); has consistently outperformed treatment-as-usual; has shown comparable results to the gold-standard treatment, </a:t>
            </a:r>
          </a:p>
          <a:p>
            <a:r>
              <a:rPr lang="en-US" dirty="0" smtClean="0"/>
              <a:t>relapse prevention; and has shown consistent high satisfaction by both clients and clinicians. Seeking Safety is listed as a “strongly recommended” treatment in the Veterans Affairs Uniformed Services Package for Mental Health (Department of Veterans Affairs, 2008), pg. 17. It is also on the National Registry (www.nrepp.samhsa.gov), although the evidence base and ratings there are highly outdated at this point. </a:t>
            </a:r>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19</a:t>
            </a:fld>
            <a:endParaRPr lang="en-US" dirty="0"/>
          </a:p>
        </p:txBody>
      </p:sp>
    </p:spTree>
    <p:extLst>
      <p:ext uri="{BB962C8B-B14F-4D97-AF65-F5344CB8AC3E}">
        <p14:creationId xmlns:p14="http://schemas.microsoft.com/office/powerpoint/2010/main" val="3668759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r>
              <a:rPr lang="en-US" sz="1200" b="1" i="1" kern="1200" baseline="0" dirty="0" smtClean="0">
                <a:solidFill>
                  <a:schemeClr val="tx1"/>
                </a:solidFill>
                <a:latin typeface="+mn-lt"/>
                <a:ea typeface="+mn-ea"/>
                <a:cs typeface="+mn-cs"/>
              </a:rPr>
              <a:t>Helping Men Recover is grounded in research, theory, and clinical practice. The</a:t>
            </a:r>
          </a:p>
          <a:p>
            <a:r>
              <a:rPr lang="en-US" sz="1200" b="1" i="1" kern="1200" baseline="0" dirty="0" smtClean="0">
                <a:solidFill>
                  <a:schemeClr val="tx1"/>
                </a:solidFill>
                <a:latin typeface="+mn-lt"/>
                <a:ea typeface="+mn-ea"/>
                <a:cs typeface="+mn-cs"/>
              </a:rPr>
              <a:t>Facilitator’s Manual for the 18 session program is a step-by-step guide containing</a:t>
            </a:r>
          </a:p>
          <a:p>
            <a:r>
              <a:rPr lang="en-US" sz="1200" b="1" kern="1200" baseline="0" dirty="0" smtClean="0">
                <a:solidFill>
                  <a:schemeClr val="tx1"/>
                </a:solidFill>
                <a:latin typeface="+mn-lt"/>
                <a:ea typeface="+mn-ea"/>
                <a:cs typeface="+mn-cs"/>
              </a:rPr>
              <a:t>the theory, structure, and content needed for running groups. The participant’s</a:t>
            </a:r>
          </a:p>
          <a:p>
            <a:r>
              <a:rPr lang="en-US" sz="1200" b="1" kern="1200" baseline="0" dirty="0" smtClean="0">
                <a:solidFill>
                  <a:schemeClr val="tx1"/>
                </a:solidFill>
                <a:latin typeface="+mn-lt"/>
                <a:ea typeface="+mn-ea"/>
                <a:cs typeface="+mn-cs"/>
              </a:rPr>
              <a:t>workbook allows men to process and record the therapeutic experience. The</a:t>
            </a:r>
          </a:p>
          <a:p>
            <a:r>
              <a:rPr lang="en-US" sz="1200" b="1" kern="1200" baseline="0" dirty="0" smtClean="0">
                <a:solidFill>
                  <a:schemeClr val="tx1"/>
                </a:solidFill>
                <a:latin typeface="+mn-lt"/>
                <a:ea typeface="+mn-ea"/>
                <a:cs typeface="+mn-cs"/>
              </a:rPr>
              <a:t>program model is organized into four modules: self, relationships, sexuality, and</a:t>
            </a:r>
          </a:p>
          <a:p>
            <a:r>
              <a:rPr lang="en-US" sz="1200" b="1" kern="1200" baseline="0" dirty="0" smtClean="0">
                <a:solidFill>
                  <a:schemeClr val="tx1"/>
                </a:solidFill>
                <a:latin typeface="+mn-lt"/>
                <a:ea typeface="+mn-ea"/>
                <a:cs typeface="+mn-cs"/>
              </a:rPr>
              <a:t>spirituality. These are the four areas that recovering men have identified as</a:t>
            </a:r>
          </a:p>
          <a:p>
            <a:r>
              <a:rPr lang="en-US" sz="1200" b="1" kern="1200" baseline="0" dirty="0" smtClean="0">
                <a:solidFill>
                  <a:schemeClr val="tx1"/>
                </a:solidFill>
                <a:latin typeface="+mn-lt"/>
                <a:ea typeface="+mn-ea"/>
                <a:cs typeface="+mn-cs"/>
              </a:rPr>
              <a:t>triggers for relapse and as necessary for growth and healing. The materials are</a:t>
            </a:r>
          </a:p>
          <a:p>
            <a:r>
              <a:rPr lang="en-US" sz="1200" b="1" kern="1200" baseline="0" dirty="0" smtClean="0">
                <a:solidFill>
                  <a:schemeClr val="tx1"/>
                </a:solidFill>
                <a:latin typeface="+mn-lt"/>
                <a:ea typeface="+mn-ea"/>
                <a:cs typeface="+mn-cs"/>
              </a:rPr>
              <a:t>designed to be user-friendly and self-instructive. This allows the </a:t>
            </a:r>
            <a:r>
              <a:rPr lang="en-US" sz="1200" b="1" i="1" kern="1200" baseline="0" dirty="0" smtClean="0">
                <a:solidFill>
                  <a:schemeClr val="tx1"/>
                </a:solidFill>
                <a:latin typeface="+mn-lt"/>
                <a:ea typeface="+mn-ea"/>
                <a:cs typeface="+mn-cs"/>
              </a:rPr>
              <a:t>Helping Men</a:t>
            </a:r>
          </a:p>
          <a:p>
            <a:r>
              <a:rPr lang="en-US" sz="1200" b="1" i="1" kern="1200" baseline="0" dirty="0" smtClean="0">
                <a:solidFill>
                  <a:schemeClr val="tx1"/>
                </a:solidFill>
                <a:latin typeface="+mn-lt"/>
                <a:ea typeface="+mn-ea"/>
                <a:cs typeface="+mn-cs"/>
              </a:rPr>
              <a:t>Recover program to be implemented by clinicians with a wide range of training</a:t>
            </a:r>
          </a:p>
          <a:p>
            <a:r>
              <a:rPr lang="en-US" sz="1200" b="1" kern="1200" baseline="0" dirty="0" smtClean="0">
                <a:solidFill>
                  <a:schemeClr val="tx1"/>
                </a:solidFill>
                <a:latin typeface="+mn-lt"/>
                <a:ea typeface="+mn-ea"/>
                <a:cs typeface="+mn-cs"/>
              </a:rPr>
              <a:t>and experience. Helping Men Recover: A Program for Treating Addiction </a:t>
            </a:r>
          </a:p>
          <a:p>
            <a:r>
              <a:rPr lang="en-US" sz="1200" b="1" kern="1200" baseline="0" dirty="0" smtClean="0">
                <a:solidFill>
                  <a:schemeClr val="tx1"/>
                </a:solidFill>
                <a:latin typeface="+mn-lt"/>
                <a:ea typeface="+mn-ea"/>
                <a:cs typeface="+mn-cs"/>
              </a:rPr>
              <a:t>Chapter 1: What the Facilitator Needs to Know About Providing Gender- </a:t>
            </a:r>
          </a:p>
          <a:p>
            <a:r>
              <a:rPr lang="en-US" sz="1200" b="1" kern="1200" baseline="0" dirty="0" smtClean="0">
                <a:solidFill>
                  <a:schemeClr val="tx1"/>
                </a:solidFill>
                <a:latin typeface="+mn-lt"/>
                <a:ea typeface="+mn-ea"/>
                <a:cs typeface="+mn-cs"/>
              </a:rPr>
              <a:t>Responsive Services </a:t>
            </a:r>
          </a:p>
          <a:p>
            <a:r>
              <a:rPr lang="en-US" sz="1200" kern="1200" baseline="0" dirty="0" smtClean="0">
                <a:solidFill>
                  <a:schemeClr val="tx1"/>
                </a:solidFill>
                <a:latin typeface="+mn-lt"/>
                <a:ea typeface="+mn-ea"/>
                <a:cs typeface="+mn-cs"/>
              </a:rPr>
              <a:t>New Approaches to Men’s Treatment </a:t>
            </a:r>
          </a:p>
          <a:p>
            <a:r>
              <a:rPr lang="en-US" sz="1200" kern="1200" baseline="0" dirty="0" smtClean="0">
                <a:solidFill>
                  <a:schemeClr val="tx1"/>
                </a:solidFill>
                <a:latin typeface="+mn-lt"/>
                <a:ea typeface="+mn-ea"/>
                <a:cs typeface="+mn-cs"/>
              </a:rPr>
              <a:t>What We Have Learned </a:t>
            </a:r>
          </a:p>
          <a:p>
            <a:r>
              <a:rPr lang="en-US" sz="1200" kern="1200" baseline="0" dirty="0" smtClean="0">
                <a:solidFill>
                  <a:schemeClr val="tx1"/>
                </a:solidFill>
                <a:latin typeface="+mn-lt"/>
                <a:ea typeface="+mn-ea"/>
                <a:cs typeface="+mn-cs"/>
              </a:rPr>
              <a:t>Fundamentals of Gender-Responsive Services </a:t>
            </a:r>
          </a:p>
          <a:p>
            <a:r>
              <a:rPr lang="en-US" sz="1200" kern="1200" baseline="0" dirty="0" smtClean="0">
                <a:solidFill>
                  <a:schemeClr val="tx1"/>
                </a:solidFill>
                <a:latin typeface="+mn-lt"/>
                <a:ea typeface="+mn-ea"/>
                <a:cs typeface="+mn-cs"/>
              </a:rPr>
              <a:t>The Holistic Health Model of Addiction </a:t>
            </a:r>
          </a:p>
          <a:p>
            <a:r>
              <a:rPr lang="en-US" sz="1200" kern="1200" baseline="0" dirty="0" smtClean="0">
                <a:solidFill>
                  <a:schemeClr val="tx1"/>
                </a:solidFill>
                <a:latin typeface="+mn-lt"/>
                <a:ea typeface="+mn-ea"/>
                <a:cs typeface="+mn-cs"/>
              </a:rPr>
              <a:t>The Spiral of Addiction and Recovery </a:t>
            </a:r>
          </a:p>
          <a:p>
            <a:r>
              <a:rPr lang="en-US" sz="1200" kern="1200" baseline="0" dirty="0" smtClean="0">
                <a:solidFill>
                  <a:schemeClr val="tx1"/>
                </a:solidFill>
                <a:latin typeface="+mn-lt"/>
                <a:ea typeface="+mn-ea"/>
                <a:cs typeface="+mn-cs"/>
              </a:rPr>
              <a:t>A New Focus on Men’s Psychological Development </a:t>
            </a:r>
          </a:p>
          <a:p>
            <a:r>
              <a:rPr lang="en-US" sz="1200" kern="1200" baseline="0" dirty="0" smtClean="0">
                <a:solidFill>
                  <a:schemeClr val="tx1"/>
                </a:solidFill>
                <a:latin typeface="+mn-lt"/>
                <a:ea typeface="+mn-ea"/>
                <a:cs typeface="+mn-cs"/>
              </a:rPr>
              <a:t>Relational-Cultural Theory and Men </a:t>
            </a:r>
          </a:p>
          <a:p>
            <a:r>
              <a:rPr lang="en-US" sz="1200" kern="1200" baseline="0" dirty="0" smtClean="0">
                <a:solidFill>
                  <a:schemeClr val="tx1"/>
                </a:solidFill>
                <a:latin typeface="+mn-lt"/>
                <a:ea typeface="+mn-ea"/>
                <a:cs typeface="+mn-cs"/>
              </a:rPr>
              <a:t>The Theory of Trauma </a:t>
            </a:r>
          </a:p>
          <a:p>
            <a:r>
              <a:rPr lang="en-US" sz="1200" kern="1200" baseline="0" dirty="0" smtClean="0">
                <a:solidFill>
                  <a:schemeClr val="tx1"/>
                </a:solidFill>
                <a:latin typeface="+mn-lt"/>
                <a:ea typeface="+mn-ea"/>
                <a:cs typeface="+mn-cs"/>
              </a:rPr>
              <a:t>Triggers and Re-</a:t>
            </a:r>
            <a:r>
              <a:rPr lang="en-US" sz="1200" kern="1200" baseline="0" dirty="0" err="1" smtClean="0">
                <a:solidFill>
                  <a:schemeClr val="tx1"/>
                </a:solidFill>
                <a:latin typeface="+mn-lt"/>
                <a:ea typeface="+mn-ea"/>
                <a:cs typeface="+mn-cs"/>
              </a:rPr>
              <a:t>traumatization</a:t>
            </a:r>
            <a:r>
              <a:rPr lang="en-US" sz="1200" kern="1200" baseline="0" dirty="0" smtClean="0">
                <a:solidFill>
                  <a:schemeClr val="tx1"/>
                </a:solidFill>
                <a:latin typeface="+mn-lt"/>
                <a:ea typeface="+mn-ea"/>
                <a:cs typeface="+mn-cs"/>
              </a:rPr>
              <a:t> </a:t>
            </a:r>
          </a:p>
          <a:p>
            <a:r>
              <a:rPr lang="en-US" sz="1200" kern="1200" baseline="0" dirty="0" smtClean="0">
                <a:solidFill>
                  <a:schemeClr val="tx1"/>
                </a:solidFill>
                <a:latin typeface="+mn-lt"/>
                <a:ea typeface="+mn-ea"/>
                <a:cs typeface="+mn-cs"/>
              </a:rPr>
              <a:t>The Value of Twelve Step Programs and Other Mutual-Help Groups </a:t>
            </a:r>
          </a:p>
          <a:p>
            <a:r>
              <a:rPr lang="en-US" sz="1200" b="1" kern="1200" baseline="0" dirty="0" smtClean="0">
                <a:solidFill>
                  <a:schemeClr val="tx1"/>
                </a:solidFill>
                <a:latin typeface="+mn-lt"/>
                <a:ea typeface="+mn-ea"/>
                <a:cs typeface="+mn-cs"/>
              </a:rPr>
              <a:t>Chapter 2: Facilitating the Program </a:t>
            </a:r>
          </a:p>
          <a:p>
            <a:r>
              <a:rPr lang="en-US" sz="1200" kern="1200" baseline="0" dirty="0" smtClean="0">
                <a:solidFill>
                  <a:schemeClr val="tx1"/>
                </a:solidFill>
                <a:latin typeface="+mn-lt"/>
                <a:ea typeface="+mn-ea"/>
                <a:cs typeface="+mn-cs"/>
              </a:rPr>
              <a:t>Organization and Content of the Program </a:t>
            </a:r>
          </a:p>
          <a:p>
            <a:r>
              <a:rPr lang="en-US" sz="1200" kern="1200" baseline="0" dirty="0" smtClean="0">
                <a:solidFill>
                  <a:schemeClr val="tx1"/>
                </a:solidFill>
                <a:latin typeface="+mn-lt"/>
                <a:ea typeface="+mn-ea"/>
                <a:cs typeface="+mn-cs"/>
              </a:rPr>
              <a:t>Four Issues: Self, Relationships, Sexuality, and Spirituality </a:t>
            </a:r>
          </a:p>
          <a:p>
            <a:r>
              <a:rPr lang="en-US" sz="1200" kern="1200" baseline="0" dirty="0" smtClean="0">
                <a:solidFill>
                  <a:schemeClr val="tx1"/>
                </a:solidFill>
                <a:latin typeface="+mn-lt"/>
                <a:ea typeface="+mn-ea"/>
                <a:cs typeface="+mn-cs"/>
              </a:rPr>
              <a:t>The Sessions </a:t>
            </a:r>
          </a:p>
          <a:p>
            <a:r>
              <a:rPr lang="en-US" sz="1200" kern="1200" baseline="0" dirty="0" smtClean="0">
                <a:solidFill>
                  <a:schemeClr val="tx1"/>
                </a:solidFill>
                <a:latin typeface="+mn-lt"/>
                <a:ea typeface="+mn-ea"/>
                <a:cs typeface="+mn-cs"/>
              </a:rPr>
              <a:t>A Man’s Workbook </a:t>
            </a:r>
          </a:p>
          <a:p>
            <a:r>
              <a:rPr lang="en-US" sz="1200" kern="1200" baseline="0" dirty="0" smtClean="0">
                <a:solidFill>
                  <a:schemeClr val="tx1"/>
                </a:solidFill>
                <a:latin typeface="+mn-lt"/>
                <a:ea typeface="+mn-ea"/>
                <a:cs typeface="+mn-cs"/>
              </a:rPr>
              <a:t>Principles of an Effective Treatment Program </a:t>
            </a:r>
          </a:p>
          <a:p>
            <a:r>
              <a:rPr lang="en-US" sz="1200" kern="1200" baseline="0" dirty="0" smtClean="0">
                <a:solidFill>
                  <a:schemeClr val="tx1"/>
                </a:solidFill>
                <a:latin typeface="+mn-lt"/>
                <a:ea typeface="+mn-ea"/>
                <a:cs typeface="+mn-cs"/>
              </a:rPr>
              <a:t>A Supportive Environment </a:t>
            </a:r>
          </a:p>
          <a:p>
            <a:r>
              <a:rPr lang="en-US" sz="1200" kern="1200" baseline="0" dirty="0" smtClean="0">
                <a:solidFill>
                  <a:schemeClr val="tx1"/>
                </a:solidFill>
                <a:latin typeface="+mn-lt"/>
                <a:ea typeface="+mn-ea"/>
                <a:cs typeface="+mn-cs"/>
              </a:rPr>
              <a:t>Using a </a:t>
            </a:r>
            <a:r>
              <a:rPr lang="en-US" sz="1200" kern="1200" baseline="0" dirty="0" err="1" smtClean="0">
                <a:solidFill>
                  <a:schemeClr val="tx1"/>
                </a:solidFill>
                <a:latin typeface="+mn-lt"/>
                <a:ea typeface="+mn-ea"/>
                <a:cs typeface="+mn-cs"/>
              </a:rPr>
              <a:t>Psychoeducational</a:t>
            </a:r>
            <a:r>
              <a:rPr lang="en-US" sz="1200" kern="1200" baseline="0" dirty="0" smtClean="0">
                <a:solidFill>
                  <a:schemeClr val="tx1"/>
                </a:solidFill>
                <a:latin typeface="+mn-lt"/>
                <a:ea typeface="+mn-ea"/>
                <a:cs typeface="+mn-cs"/>
              </a:rPr>
              <a:t> Model: Three Levels of Intervention </a:t>
            </a:r>
          </a:p>
          <a:p>
            <a:r>
              <a:rPr lang="en-US" sz="1200" kern="1200" baseline="0" dirty="0" smtClean="0">
                <a:solidFill>
                  <a:schemeClr val="tx1"/>
                </a:solidFill>
                <a:latin typeface="+mn-lt"/>
                <a:ea typeface="+mn-ea"/>
                <a:cs typeface="+mn-cs"/>
              </a:rPr>
              <a:t>A Strength-based Model </a:t>
            </a:r>
          </a:p>
          <a:p>
            <a:r>
              <a:rPr lang="en-US" sz="1200" kern="1200" baseline="0" dirty="0" smtClean="0">
                <a:solidFill>
                  <a:schemeClr val="tx1"/>
                </a:solidFill>
                <a:latin typeface="+mn-lt"/>
                <a:ea typeface="+mn-ea"/>
                <a:cs typeface="+mn-cs"/>
              </a:rPr>
              <a:t>Cultural Context and Gender </a:t>
            </a:r>
          </a:p>
          <a:p>
            <a:r>
              <a:rPr lang="en-US" sz="1200" kern="1200" baseline="0" dirty="0" smtClean="0">
                <a:solidFill>
                  <a:schemeClr val="tx1"/>
                </a:solidFill>
                <a:latin typeface="+mn-lt"/>
                <a:ea typeface="+mn-ea"/>
                <a:cs typeface="+mn-cs"/>
              </a:rPr>
              <a:t>Open and Closed Groups </a:t>
            </a:r>
          </a:p>
          <a:p>
            <a:r>
              <a:rPr lang="en-US" sz="1200" kern="1200" baseline="0" dirty="0" smtClean="0">
                <a:solidFill>
                  <a:schemeClr val="tx1"/>
                </a:solidFill>
                <a:latin typeface="+mn-lt"/>
                <a:ea typeface="+mn-ea"/>
                <a:cs typeface="+mn-cs"/>
              </a:rPr>
              <a:t>Co-Facilitation </a:t>
            </a:r>
          </a:p>
          <a:p>
            <a:r>
              <a:rPr lang="en-US" sz="1200" kern="1200" baseline="0" dirty="0" smtClean="0">
                <a:solidFill>
                  <a:schemeClr val="tx1"/>
                </a:solidFill>
                <a:latin typeface="+mn-lt"/>
                <a:ea typeface="+mn-ea"/>
                <a:cs typeface="+mn-cs"/>
              </a:rPr>
              <a:t>Treatment Program Design </a:t>
            </a:r>
          </a:p>
          <a:p>
            <a:r>
              <a:rPr lang="en-US" sz="1200" kern="1200" baseline="0" dirty="0" smtClean="0">
                <a:solidFill>
                  <a:schemeClr val="tx1"/>
                </a:solidFill>
                <a:latin typeface="+mn-lt"/>
                <a:ea typeface="+mn-ea"/>
                <a:cs typeface="+mn-cs"/>
              </a:rPr>
              <a:t>Interfacing with Therapeutic Communities and Step Programs </a:t>
            </a:r>
          </a:p>
          <a:p>
            <a:r>
              <a:rPr lang="en-US" sz="1200" kern="1200" baseline="0" dirty="0" smtClean="0">
                <a:solidFill>
                  <a:schemeClr val="tx1"/>
                </a:solidFill>
                <a:latin typeface="+mn-lt"/>
                <a:ea typeface="+mn-ea"/>
                <a:cs typeface="+mn-cs"/>
              </a:rPr>
              <a:t>The Role of the Facilitator </a:t>
            </a:r>
          </a:p>
          <a:p>
            <a:r>
              <a:rPr lang="en-US" sz="1200" kern="1200" baseline="0" dirty="0" smtClean="0">
                <a:solidFill>
                  <a:schemeClr val="tx1"/>
                </a:solidFill>
                <a:latin typeface="+mn-lt"/>
                <a:ea typeface="+mn-ea"/>
                <a:cs typeface="+mn-cs"/>
              </a:rPr>
              <a:t>Guidelines for Facilitating This Program </a:t>
            </a:r>
          </a:p>
          <a:p>
            <a:r>
              <a:rPr lang="en-US" sz="1200" kern="1200" baseline="0" dirty="0" smtClean="0">
                <a:solidFill>
                  <a:schemeClr val="tx1"/>
                </a:solidFill>
                <a:latin typeface="+mn-lt"/>
                <a:ea typeface="+mn-ea"/>
                <a:cs typeface="+mn-cs"/>
              </a:rPr>
              <a:t>The Facilitator’s Journey </a:t>
            </a:r>
          </a:p>
          <a:p>
            <a:r>
              <a:rPr lang="en-US" sz="1200" b="1" kern="1200" baseline="0" dirty="0" smtClean="0">
                <a:solidFill>
                  <a:schemeClr val="tx1"/>
                </a:solidFill>
                <a:latin typeface="+mn-lt"/>
                <a:ea typeface="+mn-ea"/>
                <a:cs typeface="+mn-cs"/>
              </a:rPr>
              <a:t>Module A: Self </a:t>
            </a:r>
          </a:p>
          <a:p>
            <a:r>
              <a:rPr lang="en-US" sz="1200" kern="1200" baseline="0" dirty="0" smtClean="0">
                <a:solidFill>
                  <a:schemeClr val="tx1"/>
                </a:solidFill>
                <a:latin typeface="+mn-lt"/>
                <a:ea typeface="+mn-ea"/>
                <a:cs typeface="+mn-cs"/>
              </a:rPr>
              <a:t>Background and Rationale </a:t>
            </a:r>
          </a:p>
          <a:p>
            <a:r>
              <a:rPr lang="en-US" sz="1200" kern="1200" baseline="0" dirty="0" smtClean="0">
                <a:solidFill>
                  <a:schemeClr val="tx1"/>
                </a:solidFill>
                <a:latin typeface="+mn-lt"/>
                <a:ea typeface="+mn-ea"/>
                <a:cs typeface="+mn-cs"/>
              </a:rPr>
              <a:t>The Sessions </a:t>
            </a:r>
          </a:p>
          <a:p>
            <a:r>
              <a:rPr lang="en-US" sz="1200" kern="1200" baseline="0" dirty="0" smtClean="0">
                <a:solidFill>
                  <a:schemeClr val="tx1"/>
                </a:solidFill>
                <a:latin typeface="+mn-lt"/>
                <a:ea typeface="+mn-ea"/>
                <a:cs typeface="+mn-cs"/>
              </a:rPr>
              <a:t>Session 1: Defining Self Session 2: Men in Recovery Dan Griffin, MA dan@dangriffin.com www.dangriffin.com </a:t>
            </a:r>
          </a:p>
          <a:p>
            <a:r>
              <a:rPr lang="en-US" sz="1200" kern="1200" baseline="0" dirty="0" smtClean="0">
                <a:solidFill>
                  <a:schemeClr val="tx1"/>
                </a:solidFill>
                <a:latin typeface="+mn-lt"/>
                <a:ea typeface="+mn-ea"/>
                <a:cs typeface="+mn-cs"/>
              </a:rPr>
              <a:t>Session 2: Men in Recovery </a:t>
            </a:r>
          </a:p>
          <a:p>
            <a:r>
              <a:rPr lang="en-US" sz="1200" kern="1200" baseline="0" dirty="0" smtClean="0">
                <a:solidFill>
                  <a:schemeClr val="tx1"/>
                </a:solidFill>
                <a:latin typeface="+mn-lt"/>
                <a:ea typeface="+mn-ea"/>
                <a:cs typeface="+mn-cs"/>
              </a:rPr>
              <a:t>Session 3: Sense of Self </a:t>
            </a:r>
          </a:p>
          <a:p>
            <a:r>
              <a:rPr lang="en-US" sz="1200" kern="1200" baseline="0" dirty="0" smtClean="0">
                <a:solidFill>
                  <a:schemeClr val="tx1"/>
                </a:solidFill>
                <a:latin typeface="+mn-lt"/>
                <a:ea typeface="+mn-ea"/>
                <a:cs typeface="+mn-cs"/>
              </a:rPr>
              <a:t>Session 4: Men: Inside and Out </a:t>
            </a:r>
          </a:p>
          <a:p>
            <a:r>
              <a:rPr lang="en-US" sz="1200" kern="1200" baseline="0" dirty="0" smtClean="0">
                <a:solidFill>
                  <a:schemeClr val="tx1"/>
                </a:solidFill>
                <a:latin typeface="+mn-lt"/>
                <a:ea typeface="+mn-ea"/>
                <a:cs typeface="+mn-cs"/>
              </a:rPr>
              <a:t>Session 5: Men and Feelings </a:t>
            </a:r>
          </a:p>
          <a:p>
            <a:r>
              <a:rPr lang="en-US" sz="1200" b="1" kern="1200" baseline="0" dirty="0" smtClean="0">
                <a:solidFill>
                  <a:schemeClr val="tx1"/>
                </a:solidFill>
                <a:latin typeface="+mn-lt"/>
                <a:ea typeface="+mn-ea"/>
                <a:cs typeface="+mn-cs"/>
              </a:rPr>
              <a:t>Module B: Relationships </a:t>
            </a:r>
          </a:p>
          <a:p>
            <a:r>
              <a:rPr lang="en-US" sz="1200" kern="1200" baseline="0" dirty="0" smtClean="0">
                <a:solidFill>
                  <a:schemeClr val="tx1"/>
                </a:solidFill>
                <a:latin typeface="+mn-lt"/>
                <a:ea typeface="+mn-ea"/>
                <a:cs typeface="+mn-cs"/>
              </a:rPr>
              <a:t>Background and Rationale </a:t>
            </a:r>
          </a:p>
          <a:p>
            <a:r>
              <a:rPr lang="en-US" sz="1200" kern="1200" baseline="0" dirty="0" smtClean="0">
                <a:solidFill>
                  <a:schemeClr val="tx1"/>
                </a:solidFill>
                <a:latin typeface="+mn-lt"/>
                <a:ea typeface="+mn-ea"/>
                <a:cs typeface="+mn-cs"/>
              </a:rPr>
              <a:t>The Sessions </a:t>
            </a:r>
          </a:p>
          <a:p>
            <a:r>
              <a:rPr lang="en-US" sz="1200" kern="1200" baseline="0" dirty="0" smtClean="0">
                <a:solidFill>
                  <a:schemeClr val="tx1"/>
                </a:solidFill>
                <a:latin typeface="+mn-lt"/>
                <a:ea typeface="+mn-ea"/>
                <a:cs typeface="+mn-cs"/>
              </a:rPr>
              <a:t>Session 6: Family of Origin </a:t>
            </a:r>
          </a:p>
          <a:p>
            <a:r>
              <a:rPr lang="en-US" sz="1200" kern="1200" baseline="0" dirty="0" smtClean="0">
                <a:solidFill>
                  <a:schemeClr val="tx1"/>
                </a:solidFill>
                <a:latin typeface="+mn-lt"/>
                <a:ea typeface="+mn-ea"/>
                <a:cs typeface="+mn-cs"/>
              </a:rPr>
              <a:t>Session 7: Barriers to Relationships </a:t>
            </a:r>
          </a:p>
          <a:p>
            <a:r>
              <a:rPr lang="en-US" sz="1200" kern="1200" baseline="0" dirty="0" smtClean="0">
                <a:solidFill>
                  <a:schemeClr val="tx1"/>
                </a:solidFill>
                <a:latin typeface="+mn-lt"/>
                <a:ea typeface="+mn-ea"/>
                <a:cs typeface="+mn-cs"/>
              </a:rPr>
              <a:t>Session 8: Fathers </a:t>
            </a:r>
          </a:p>
          <a:p>
            <a:r>
              <a:rPr lang="en-US" sz="1200" kern="1200" baseline="0" dirty="0" smtClean="0">
                <a:solidFill>
                  <a:schemeClr val="tx1"/>
                </a:solidFill>
                <a:latin typeface="+mn-lt"/>
                <a:ea typeface="+mn-ea"/>
                <a:cs typeface="+mn-cs"/>
              </a:rPr>
              <a:t>Session 9: Mothers </a:t>
            </a:r>
          </a:p>
          <a:p>
            <a:r>
              <a:rPr lang="en-US" sz="1200" kern="1200" baseline="0" dirty="0" smtClean="0">
                <a:solidFill>
                  <a:schemeClr val="tx1"/>
                </a:solidFill>
                <a:latin typeface="+mn-lt"/>
                <a:ea typeface="+mn-ea"/>
                <a:cs typeface="+mn-cs"/>
              </a:rPr>
              <a:t>Session 10: Creating Healthy Relationships and Support Systems </a:t>
            </a:r>
          </a:p>
          <a:p>
            <a:r>
              <a:rPr lang="fr-FR" sz="1200" kern="1200" baseline="0" dirty="0" smtClean="0">
                <a:solidFill>
                  <a:schemeClr val="tx1"/>
                </a:solidFill>
                <a:latin typeface="+mn-lt"/>
                <a:ea typeface="+mn-ea"/>
                <a:cs typeface="+mn-cs"/>
              </a:rPr>
              <a:t>Session 11: Effective Communication &amp; </a:t>
            </a:r>
            <a:r>
              <a:rPr lang="fr-FR" sz="1200" kern="1200" baseline="0" dirty="0" err="1" smtClean="0">
                <a:solidFill>
                  <a:schemeClr val="tx1"/>
                </a:solidFill>
                <a:latin typeface="+mn-lt"/>
                <a:ea typeface="+mn-ea"/>
                <a:cs typeface="+mn-cs"/>
              </a:rPr>
              <a:t>Intimacy</a:t>
            </a:r>
            <a:r>
              <a:rPr lang="fr-FR" sz="1200" kern="1200" baseline="0" dirty="0" smtClean="0">
                <a:solidFill>
                  <a:schemeClr val="tx1"/>
                </a:solidFill>
                <a:latin typeface="+mn-lt"/>
                <a:ea typeface="+mn-ea"/>
                <a:cs typeface="+mn-cs"/>
              </a:rPr>
              <a:t> </a:t>
            </a:r>
          </a:p>
          <a:p>
            <a:r>
              <a:rPr lang="en-US" sz="1200" b="1" kern="1200" baseline="0" dirty="0" smtClean="0">
                <a:solidFill>
                  <a:schemeClr val="tx1"/>
                </a:solidFill>
                <a:latin typeface="+mn-lt"/>
                <a:ea typeface="+mn-ea"/>
                <a:cs typeface="+mn-cs"/>
              </a:rPr>
              <a:t>Module C: Sexuality </a:t>
            </a:r>
          </a:p>
          <a:p>
            <a:r>
              <a:rPr lang="en-US" sz="1200" kern="1200" baseline="0" dirty="0" smtClean="0">
                <a:solidFill>
                  <a:schemeClr val="tx1"/>
                </a:solidFill>
                <a:latin typeface="+mn-lt"/>
                <a:ea typeface="+mn-ea"/>
                <a:cs typeface="+mn-cs"/>
              </a:rPr>
              <a:t>Background and Rationale </a:t>
            </a:r>
          </a:p>
          <a:p>
            <a:r>
              <a:rPr lang="en-US" sz="1200" kern="1200" baseline="0" dirty="0" smtClean="0">
                <a:solidFill>
                  <a:schemeClr val="tx1"/>
                </a:solidFill>
                <a:latin typeface="+mn-lt"/>
                <a:ea typeface="+mn-ea"/>
                <a:cs typeface="+mn-cs"/>
              </a:rPr>
              <a:t>The Sessions </a:t>
            </a:r>
          </a:p>
          <a:p>
            <a:r>
              <a:rPr lang="en-US" sz="1200" kern="1200" baseline="0" dirty="0" smtClean="0">
                <a:solidFill>
                  <a:schemeClr val="tx1"/>
                </a:solidFill>
                <a:latin typeface="+mn-lt"/>
                <a:ea typeface="+mn-ea"/>
                <a:cs typeface="+mn-cs"/>
              </a:rPr>
              <a:t>Session 12: Sexuality and Addiction </a:t>
            </a:r>
          </a:p>
          <a:p>
            <a:r>
              <a:rPr lang="en-US" sz="1200" kern="1200" baseline="0" dirty="0" smtClean="0">
                <a:solidFill>
                  <a:schemeClr val="tx1"/>
                </a:solidFill>
                <a:latin typeface="+mn-lt"/>
                <a:ea typeface="+mn-ea"/>
                <a:cs typeface="+mn-cs"/>
              </a:rPr>
              <a:t>Session 13: Sexual Identity </a:t>
            </a:r>
          </a:p>
          <a:p>
            <a:r>
              <a:rPr lang="en-US" sz="1200" kern="1200" baseline="0" dirty="0" smtClean="0">
                <a:solidFill>
                  <a:schemeClr val="tx1"/>
                </a:solidFill>
                <a:latin typeface="+mn-lt"/>
                <a:ea typeface="+mn-ea"/>
                <a:cs typeface="+mn-cs"/>
              </a:rPr>
              <a:t>Session 14: Barriers to Sexual Health </a:t>
            </a:r>
          </a:p>
          <a:p>
            <a:r>
              <a:rPr lang="en-US" sz="1200" kern="1200" baseline="0" dirty="0" smtClean="0">
                <a:solidFill>
                  <a:schemeClr val="tx1"/>
                </a:solidFill>
                <a:latin typeface="+mn-lt"/>
                <a:ea typeface="+mn-ea"/>
                <a:cs typeface="+mn-cs"/>
              </a:rPr>
              <a:t>Session 15: Healthy Sexuality </a:t>
            </a:r>
          </a:p>
          <a:p>
            <a:r>
              <a:rPr lang="en-US" sz="1200" b="1" kern="1200" baseline="0" dirty="0" smtClean="0">
                <a:solidFill>
                  <a:schemeClr val="tx1"/>
                </a:solidFill>
                <a:latin typeface="+mn-lt"/>
                <a:ea typeface="+mn-ea"/>
                <a:cs typeface="+mn-cs"/>
              </a:rPr>
              <a:t>Module D: Spirituality </a:t>
            </a:r>
          </a:p>
          <a:p>
            <a:r>
              <a:rPr lang="en-US" sz="1200" kern="1200" baseline="0" dirty="0" smtClean="0">
                <a:solidFill>
                  <a:schemeClr val="tx1"/>
                </a:solidFill>
                <a:latin typeface="+mn-lt"/>
                <a:ea typeface="+mn-ea"/>
                <a:cs typeface="+mn-cs"/>
              </a:rPr>
              <a:t>Background and Rationale </a:t>
            </a:r>
          </a:p>
          <a:p>
            <a:r>
              <a:rPr lang="en-US" sz="1200" kern="1200" baseline="0" dirty="0" smtClean="0">
                <a:solidFill>
                  <a:schemeClr val="tx1"/>
                </a:solidFill>
                <a:latin typeface="+mn-lt"/>
                <a:ea typeface="+mn-ea"/>
                <a:cs typeface="+mn-cs"/>
              </a:rPr>
              <a:t>The Sessions </a:t>
            </a:r>
          </a:p>
          <a:p>
            <a:r>
              <a:rPr lang="en-US" sz="1200" kern="1200" baseline="0" dirty="0" smtClean="0">
                <a:solidFill>
                  <a:schemeClr val="tx1"/>
                </a:solidFill>
                <a:latin typeface="+mn-lt"/>
                <a:ea typeface="+mn-ea"/>
                <a:cs typeface="+mn-cs"/>
              </a:rPr>
              <a:t>Session 16: What Is Spirituality? </a:t>
            </a:r>
          </a:p>
          <a:p>
            <a:r>
              <a:rPr lang="en-US" sz="1200" kern="1200" baseline="0" dirty="0" smtClean="0">
                <a:solidFill>
                  <a:schemeClr val="tx1"/>
                </a:solidFill>
                <a:latin typeface="+mn-lt"/>
                <a:ea typeface="+mn-ea"/>
                <a:cs typeface="+mn-cs"/>
              </a:rPr>
              <a:t>Session 17: Real Men </a:t>
            </a:r>
          </a:p>
          <a:p>
            <a:r>
              <a:rPr lang="en-US" sz="1200" kern="1200" baseline="0" dirty="0" smtClean="0">
                <a:solidFill>
                  <a:schemeClr val="tx1"/>
                </a:solidFill>
                <a:latin typeface="+mn-lt"/>
                <a:ea typeface="+mn-ea"/>
                <a:cs typeface="+mn-cs"/>
              </a:rPr>
              <a:t>Session 18: Creating a Vision </a:t>
            </a:r>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20</a:t>
            </a:fld>
            <a:endParaRPr lang="en-US" dirty="0"/>
          </a:p>
        </p:txBody>
      </p:sp>
    </p:spTree>
    <p:extLst>
      <p:ext uri="{BB962C8B-B14F-4D97-AF65-F5344CB8AC3E}">
        <p14:creationId xmlns:p14="http://schemas.microsoft.com/office/powerpoint/2010/main" val="7453470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21</a:t>
            </a:fld>
            <a:endParaRPr lang="en-US" dirty="0"/>
          </a:p>
        </p:txBody>
      </p:sp>
    </p:spTree>
    <p:extLst>
      <p:ext uri="{BB962C8B-B14F-4D97-AF65-F5344CB8AC3E}">
        <p14:creationId xmlns:p14="http://schemas.microsoft.com/office/powerpoint/2010/main" val="3736678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23</a:t>
            </a:fld>
            <a:endParaRPr lang="en-US" dirty="0"/>
          </a:p>
        </p:txBody>
      </p:sp>
    </p:spTree>
    <p:extLst>
      <p:ext uri="{BB962C8B-B14F-4D97-AF65-F5344CB8AC3E}">
        <p14:creationId xmlns:p14="http://schemas.microsoft.com/office/powerpoint/2010/main" val="4294848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b="1" baseline="0" dirty="0" smtClean="0"/>
              <a:t>All courts are presided over by Judge Marcia Hirsch.  On October 1, 2012, there were 275 active participants in the five court programs</a:t>
            </a:r>
          </a:p>
          <a:p>
            <a:endParaRPr lang="en-US" baseline="0" dirty="0" smtClean="0"/>
          </a:p>
          <a:p>
            <a:r>
              <a:rPr lang="en-US" baseline="0" dirty="0" smtClean="0"/>
              <a:t>QTC-opened in May 1998-first-time, non-violent, felony charged defendants who have a substance abuse dependence and may have co-occurring disorders. Over 100 active participants at any one time.</a:t>
            </a:r>
          </a:p>
          <a:p>
            <a:endParaRPr lang="en-US" baseline="0" dirty="0" smtClean="0"/>
          </a:p>
          <a:p>
            <a:r>
              <a:rPr lang="en-US" baseline="0" dirty="0" smtClean="0"/>
              <a:t>QDWI-first DWI court in NYC, opened in 2006-to address increasing number of DWI felony arrests—means they have at least 1 or 2 prior DWI arrests.  Must be 18 years or older, have alcohol or other drug problems, no severe mental health issues, and no associated physical injuries to others.  About 60 active participants at any one time.</a:t>
            </a:r>
          </a:p>
          <a:p>
            <a:endParaRPr lang="en-US" baseline="0" dirty="0" smtClean="0"/>
          </a:p>
          <a:p>
            <a:r>
              <a:rPr lang="en-US" baseline="0" dirty="0" smtClean="0"/>
              <a:t>QMHC-opened in October 2005, defendants have diagnosed mental illness and co-occurring substance abuse disorder.  About 45 active participants at any one time.</a:t>
            </a:r>
          </a:p>
          <a:p>
            <a:endParaRPr lang="en-US" baseline="0" dirty="0" smtClean="0"/>
          </a:p>
          <a:p>
            <a:r>
              <a:rPr lang="en-US" baseline="0" dirty="0" smtClean="0"/>
              <a:t>QDDC-established in November 2009, All first time drug felony offenders and all 2</a:t>
            </a:r>
            <a:r>
              <a:rPr lang="en-US" baseline="30000" dirty="0" smtClean="0"/>
              <a:t>nd</a:t>
            </a:r>
            <a:r>
              <a:rPr lang="en-US" baseline="0" dirty="0" smtClean="0"/>
              <a:t> felony non-violent offenders are eligible. About 20 active participants at any one time.</a:t>
            </a:r>
          </a:p>
          <a:p>
            <a:endParaRPr lang="en-US" baseline="0" dirty="0" smtClean="0"/>
          </a:p>
          <a:p>
            <a:r>
              <a:rPr lang="en-US" baseline="0" dirty="0" smtClean="0"/>
              <a:t>QVC-opened in December 2011-to honor and support Veterans involved in criminal justice system. About 20 active participants at any one time.</a:t>
            </a:r>
          </a:p>
          <a:p>
            <a:endParaRPr lang="en-US" baseline="0" dirty="0" smtClean="0"/>
          </a:p>
          <a:p>
            <a:r>
              <a:rPr lang="en-US" b="1" baseline="0" dirty="0" smtClean="0"/>
              <a:t>All treatment providers have agreed to provide the trauma specific interventions and hire a Trauma Case Manager</a:t>
            </a:r>
          </a:p>
          <a:p>
            <a:r>
              <a:rPr lang="en-US" baseline="0" dirty="0" smtClean="0"/>
              <a:t>Samaritan Village- outpatient and residential treatment, and veteran’s services</a:t>
            </a:r>
          </a:p>
          <a:p>
            <a:r>
              <a:rPr lang="en-US" baseline="0" dirty="0" err="1" smtClean="0"/>
              <a:t>Elmor</a:t>
            </a:r>
            <a:r>
              <a:rPr lang="en-US" baseline="0" dirty="0" smtClean="0"/>
              <a:t>-outpatient and residential treatment (and can provide services for Spanish speaking population)</a:t>
            </a:r>
          </a:p>
          <a:p>
            <a:r>
              <a:rPr lang="en-US" dirty="0" smtClean="0"/>
              <a:t>CSEDNY-outpatient</a:t>
            </a:r>
            <a:r>
              <a:rPr lang="en-US" baseline="0" dirty="0" smtClean="0"/>
              <a:t> Chemical Dependency and mental Health Services</a:t>
            </a:r>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2</a:t>
            </a:fld>
            <a:endParaRPr lang="en-US" dirty="0"/>
          </a:p>
        </p:txBody>
      </p:sp>
    </p:spTree>
    <p:extLst>
      <p:ext uri="{BB962C8B-B14F-4D97-AF65-F5344CB8AC3E}">
        <p14:creationId xmlns:p14="http://schemas.microsoft.com/office/powerpoint/2010/main" val="3159762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sounds straight</a:t>
            </a:r>
            <a:r>
              <a:rPr lang="en-US" baseline="0" dirty="0" smtClean="0"/>
              <a:t> forward, doesn’t it?</a:t>
            </a:r>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3</a:t>
            </a:fld>
            <a:endParaRPr lang="en-US" dirty="0"/>
          </a:p>
        </p:txBody>
      </p:sp>
    </p:spTree>
    <p:extLst>
      <p:ext uri="{BB962C8B-B14F-4D97-AF65-F5344CB8AC3E}">
        <p14:creationId xmlns:p14="http://schemas.microsoft.com/office/powerpoint/2010/main" val="467443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QTC-young, never married, non-white,</a:t>
            </a:r>
            <a:r>
              <a:rPr lang="en-US" baseline="0" dirty="0" smtClean="0"/>
              <a:t> not employed, although almost half have private attorney.</a:t>
            </a:r>
          </a:p>
          <a:p>
            <a:r>
              <a:rPr lang="en-US" baseline="0" dirty="0" smtClean="0"/>
              <a:t>QDWI-older,  married, </a:t>
            </a:r>
            <a:r>
              <a:rPr lang="en-US" baseline="0" dirty="0" err="1" smtClean="0"/>
              <a:t>hispanic</a:t>
            </a:r>
            <a:r>
              <a:rPr lang="en-US" baseline="0" dirty="0" smtClean="0"/>
              <a:t>,  employed,  educated, more than half have private attorney, many not US citizen (although legal residents)</a:t>
            </a:r>
          </a:p>
          <a:p>
            <a:r>
              <a:rPr lang="en-US" baseline="0" dirty="0" smtClean="0"/>
              <a:t>QMHC- few </a:t>
            </a:r>
            <a:r>
              <a:rPr lang="en-US" baseline="0" dirty="0" err="1" smtClean="0"/>
              <a:t>hispanics</a:t>
            </a:r>
            <a:r>
              <a:rPr lang="en-US" baseline="0" dirty="0" smtClean="0"/>
              <a:t>, not employed, very few have private attorney, more often females (although none of the programs have many females)</a:t>
            </a:r>
          </a:p>
          <a:p>
            <a:r>
              <a:rPr lang="en-US" baseline="0" dirty="0" smtClean="0"/>
              <a:t>Veterans-older, black, educated but not employed, and more often divorced than other courts</a:t>
            </a:r>
          </a:p>
          <a:p>
            <a:r>
              <a:rPr lang="en-US" baseline="0" dirty="0" smtClean="0"/>
              <a:t>QDDC-unemployed, least educated, very few with private attorney, never married—only ones that have multiple felonies</a:t>
            </a:r>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9</a:t>
            </a:fld>
            <a:endParaRPr lang="en-US" dirty="0"/>
          </a:p>
        </p:txBody>
      </p:sp>
    </p:spTree>
    <p:extLst>
      <p:ext uri="{BB962C8B-B14F-4D97-AF65-F5344CB8AC3E}">
        <p14:creationId xmlns:p14="http://schemas.microsoft.com/office/powerpoint/2010/main" val="2274082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Other-theft, assault</a:t>
            </a:r>
          </a:p>
          <a:p>
            <a:r>
              <a:rPr lang="en-US" dirty="0" smtClean="0"/>
              <a:t>QTC-primary drug marijuana, primary charge drug possession</a:t>
            </a:r>
            <a:endParaRPr lang="en-US" baseline="0" dirty="0" smtClean="0"/>
          </a:p>
          <a:p>
            <a:r>
              <a:rPr lang="en-US" baseline="0" dirty="0" smtClean="0"/>
              <a:t>QDWI-alcoholics with multiple DWI charges, low CAGE scores</a:t>
            </a:r>
          </a:p>
          <a:p>
            <a:r>
              <a:rPr lang="en-US" baseline="0" dirty="0" smtClean="0"/>
              <a:t>QMHC- does not use UTA for intake assessment, but charges are not usually drug charges</a:t>
            </a:r>
          </a:p>
          <a:p>
            <a:r>
              <a:rPr lang="en-US" baseline="0" dirty="0" smtClean="0"/>
              <a:t>Veterans-alcohol and crack/cocaine, charges vary, highest frequency of past abuse and homelessness </a:t>
            </a:r>
          </a:p>
          <a:p>
            <a:r>
              <a:rPr lang="en-US" baseline="0" dirty="0" smtClean="0"/>
              <a:t>QDDC-highest heroin and CAGE scores, charges equally distributed</a:t>
            </a:r>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10</a:t>
            </a:fld>
            <a:endParaRPr lang="en-US" dirty="0"/>
          </a:p>
        </p:txBody>
      </p:sp>
    </p:spTree>
    <p:extLst>
      <p:ext uri="{BB962C8B-B14F-4D97-AF65-F5344CB8AC3E}">
        <p14:creationId xmlns:p14="http://schemas.microsoft.com/office/powerpoint/2010/main" val="2653086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smtClean="0"/>
              <a:t>Initially the ACE and the</a:t>
            </a:r>
            <a:r>
              <a:rPr lang="en-US" baseline="0" dirty="0" smtClean="0"/>
              <a:t> TSC-40 were used to assess childhood trauma and current trauma symptoms.</a:t>
            </a:r>
            <a:endParaRPr lang="en-US" dirty="0" smtClean="0"/>
          </a:p>
          <a:p>
            <a:r>
              <a:rPr lang="en-US" dirty="0" smtClean="0"/>
              <a:t>ACE:10 items referring</a:t>
            </a:r>
            <a:r>
              <a:rPr lang="en-US" baseline="0" dirty="0" smtClean="0"/>
              <a:t> to experiences before the age of 18</a:t>
            </a:r>
            <a:r>
              <a:rPr lang="en-US" dirty="0" smtClean="0"/>
              <a:t>, scored as yes or no; Scores range between 0 and 10; </a:t>
            </a:r>
          </a:p>
          <a:p>
            <a:r>
              <a:rPr lang="en-US" dirty="0" smtClean="0"/>
              <a:t>Original</a:t>
            </a:r>
            <a:r>
              <a:rPr lang="en-US" baseline="0" dirty="0" smtClean="0"/>
              <a:t> ACE study by </a:t>
            </a:r>
            <a:r>
              <a:rPr lang="en-US" baseline="0" dirty="0" err="1" smtClean="0"/>
              <a:t>Felitti</a:t>
            </a:r>
            <a:r>
              <a:rPr lang="en-US" baseline="0" dirty="0" smtClean="0"/>
              <a:t> conducted on adults visiting Kaiser-Permanente’s Health Clinic.  </a:t>
            </a:r>
            <a:endParaRPr lang="en-US" dirty="0" smtClean="0"/>
          </a:p>
          <a:p>
            <a:r>
              <a:rPr lang="en-US" sz="1200" kern="1200" dirty="0" smtClean="0">
                <a:solidFill>
                  <a:schemeClr val="tx1"/>
                </a:solidFill>
                <a:latin typeface="+mn-lt"/>
                <a:ea typeface="+mn-ea"/>
                <a:cs typeface="+mn-cs"/>
              </a:rPr>
              <a:t>Studies indicate substantial false negatives or under-reporting of ACE events, especially in males.</a:t>
            </a:r>
          </a:p>
          <a:p>
            <a:r>
              <a:rPr lang="en-US" sz="1200" kern="1200" dirty="0" smtClean="0">
                <a:solidFill>
                  <a:schemeClr val="tx1"/>
                </a:solidFill>
                <a:latin typeface="+mn-lt"/>
                <a:ea typeface="+mn-ea"/>
                <a:cs typeface="+mn-cs"/>
              </a:rPr>
              <a:t>Total ACE score had a strong relationship to drug use problems, age of drug use initiation, and drug addiction.  </a:t>
            </a:r>
          </a:p>
          <a:p>
            <a:r>
              <a:rPr lang="en-US" sz="1200" kern="1200" dirty="0" smtClean="0">
                <a:solidFill>
                  <a:schemeClr val="tx1"/>
                </a:solidFill>
                <a:latin typeface="+mn-lt"/>
                <a:ea typeface="+mn-ea"/>
                <a:cs typeface="+mn-cs"/>
              </a:rPr>
              <a:t>Compared to people with 0 ACE’s, people with 5 or more ACE’s were 7-10 fold more likely to report illicit drug use problems and addiction. </a:t>
            </a:r>
          </a:p>
          <a:p>
            <a:r>
              <a:rPr lang="en-US" sz="1200" kern="1200" dirty="0" smtClean="0">
                <a:solidFill>
                  <a:schemeClr val="tx1"/>
                </a:solidFill>
                <a:latin typeface="+mn-lt"/>
                <a:ea typeface="+mn-ea"/>
                <a:cs typeface="+mn-cs"/>
              </a:rPr>
              <a:t>Compared to people with 0 ACE’s, an ACE score of 4 or more is associated with a four-fold risk of self-reported alcoholism among adults with no history of parental alcoholism, and a three-fold risk of self-reported</a:t>
            </a:r>
            <a:r>
              <a:rPr lang="en-US" sz="1200" kern="1200" baseline="0" dirty="0" smtClean="0">
                <a:solidFill>
                  <a:schemeClr val="tx1"/>
                </a:solidFill>
                <a:latin typeface="+mn-lt"/>
                <a:ea typeface="+mn-ea"/>
                <a:cs typeface="+mn-cs"/>
              </a:rPr>
              <a:t> alcoholism among adults with at least one alcoholic parent.</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Thus, ACE scores showed a strong and graded relationships to each measure of alcohol misuse and abuse for persons with or without a parental history of alcoholism.  </a:t>
            </a:r>
          </a:p>
          <a:p>
            <a:r>
              <a:rPr lang="en-US" sz="1200" kern="1200" dirty="0" smtClean="0">
                <a:solidFill>
                  <a:schemeClr val="tx1"/>
                </a:solidFill>
                <a:latin typeface="+mn-lt"/>
                <a:ea typeface="+mn-ea"/>
                <a:cs typeface="+mn-cs"/>
              </a:rPr>
              <a:t>A male with an ACE of 6 has a 4,900% greater chance of IV drug use than a male with an ACE=0.</a:t>
            </a:r>
          </a:p>
          <a:p>
            <a:r>
              <a:rPr lang="en-US" sz="1200" kern="1200" dirty="0" smtClean="0">
                <a:solidFill>
                  <a:schemeClr val="tx1"/>
                </a:solidFill>
                <a:latin typeface="+mn-lt"/>
                <a:ea typeface="+mn-ea"/>
                <a:cs typeface="+mn-cs"/>
              </a:rPr>
              <a:t>ACE research shows the cumulative effect of multiple traumatic or chaotic childhood experiences.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TSC-40: 40</a:t>
            </a:r>
            <a:r>
              <a:rPr lang="en-US" sz="1200" kern="1200" baseline="0" dirty="0" smtClean="0">
                <a:solidFill>
                  <a:schemeClr val="tx1"/>
                </a:solidFill>
                <a:latin typeface="+mn-lt"/>
                <a:ea typeface="+mn-ea"/>
                <a:cs typeface="+mn-cs"/>
              </a:rPr>
              <a:t> item self-report measure of symptomatic distress in adults (aspects of post-traumatic stress as well as other symptoms found in traumatized individuals), asks how often they experience </a:t>
            </a:r>
            <a:r>
              <a:rPr lang="en-US" sz="1200" kern="1200" baseline="0" dirty="0" err="1" smtClean="0">
                <a:solidFill>
                  <a:schemeClr val="tx1"/>
                </a:solidFill>
                <a:latin typeface="+mn-lt"/>
                <a:ea typeface="+mn-ea"/>
                <a:cs typeface="+mn-cs"/>
              </a:rPr>
              <a:t>sympoms</a:t>
            </a:r>
            <a:r>
              <a:rPr lang="en-US" sz="1200" kern="1200" baseline="0" dirty="0" smtClean="0">
                <a:solidFill>
                  <a:schemeClr val="tx1"/>
                </a:solidFill>
                <a:latin typeface="+mn-lt"/>
                <a:ea typeface="+mn-ea"/>
                <a:cs typeface="+mn-cs"/>
              </a:rPr>
              <a:t> in past 2 months; s</a:t>
            </a:r>
            <a:r>
              <a:rPr lang="en-US" sz="1200" kern="1200" dirty="0" smtClean="0">
                <a:solidFill>
                  <a:schemeClr val="tx1"/>
                </a:solidFill>
                <a:latin typeface="+mn-lt"/>
                <a:ea typeface="+mn-ea"/>
                <a:cs typeface="+mn-cs"/>
              </a:rPr>
              <a:t>ix subscales (anxiety,</a:t>
            </a:r>
            <a:r>
              <a:rPr lang="en-US" sz="1200" kern="1200" baseline="0" dirty="0" smtClean="0">
                <a:solidFill>
                  <a:schemeClr val="tx1"/>
                </a:solidFill>
                <a:latin typeface="+mn-lt"/>
                <a:ea typeface="+mn-ea"/>
                <a:cs typeface="+mn-cs"/>
              </a:rPr>
              <a:t> depression, dissociation, sexual abuse trauma index, sexual problems, and sleep disturbance) </a:t>
            </a:r>
            <a:r>
              <a:rPr lang="en-US" sz="1200" kern="1200" dirty="0" smtClean="0">
                <a:solidFill>
                  <a:schemeClr val="tx1"/>
                </a:solidFill>
                <a:latin typeface="+mn-lt"/>
                <a:ea typeface="+mn-ea"/>
                <a:cs typeface="+mn-cs"/>
              </a:rPr>
              <a:t>plus</a:t>
            </a:r>
            <a:r>
              <a:rPr lang="en-US" sz="1200" kern="1200" baseline="0" dirty="0" smtClean="0">
                <a:solidFill>
                  <a:schemeClr val="tx1"/>
                </a:solidFill>
                <a:latin typeface="+mn-lt"/>
                <a:ea typeface="+mn-ea"/>
                <a:cs typeface="+mn-cs"/>
              </a:rPr>
              <a:t> total score (ranging from 0 -120). Not intended to be diagnostic.</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Staff felt that the above two instruments were not capturing the life experiences and symptoms that</a:t>
            </a:r>
            <a:r>
              <a:rPr lang="en-US" sz="1200" kern="1200" baseline="0" dirty="0" smtClean="0">
                <a:solidFill>
                  <a:schemeClr val="tx1"/>
                </a:solidFill>
                <a:latin typeface="+mn-lt"/>
                <a:ea typeface="+mn-ea"/>
                <a:cs typeface="+mn-cs"/>
              </a:rPr>
              <a:t> were impacting the participants recovery.  We contracted with PRA to improve assessment </a:t>
            </a:r>
            <a:r>
              <a:rPr lang="en-US" sz="1200" kern="1200" baseline="0" dirty="0" err="1" smtClean="0">
                <a:solidFill>
                  <a:schemeClr val="tx1"/>
                </a:solidFill>
                <a:latin typeface="+mn-lt"/>
                <a:ea typeface="+mn-ea"/>
                <a:cs typeface="+mn-cs"/>
              </a:rPr>
              <a:t>proces</a:t>
            </a:r>
            <a:r>
              <a:rPr lang="en-US" sz="120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PCL-very</a:t>
            </a:r>
            <a:r>
              <a:rPr lang="en-US" sz="1200" kern="1200" baseline="0" dirty="0" smtClean="0">
                <a:solidFill>
                  <a:schemeClr val="tx1"/>
                </a:solidFill>
                <a:latin typeface="+mn-lt"/>
                <a:ea typeface="+mn-ea"/>
                <a:cs typeface="+mn-cs"/>
              </a:rPr>
              <a:t> widely used tool to assess current PTSD symptoms, free of charge in English &amp; Spanish, takes 10 minutes to administer, </a:t>
            </a:r>
          </a:p>
          <a:p>
            <a:r>
              <a:rPr lang="en-US" sz="1200" kern="1200" baseline="0" dirty="0" smtClean="0">
                <a:solidFill>
                  <a:schemeClr val="tx1"/>
                </a:solidFill>
                <a:latin typeface="+mn-lt"/>
                <a:ea typeface="+mn-ea"/>
                <a:cs typeface="+mn-cs"/>
              </a:rPr>
              <a:t>17 item, self-administered and results in a severity score.</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IES: self-administered 22 –item measure that is free and available in multiple languages, subscale scores for Intrusion, Avoidance, and </a:t>
            </a:r>
            <a:r>
              <a:rPr lang="en-US" sz="1200" kern="1200" baseline="0" dirty="0" err="1" smtClean="0">
                <a:solidFill>
                  <a:schemeClr val="tx1"/>
                </a:solidFill>
                <a:latin typeface="+mn-lt"/>
                <a:ea typeface="+mn-ea"/>
                <a:cs typeface="+mn-cs"/>
              </a:rPr>
              <a:t>Hyperarousal</a:t>
            </a:r>
            <a:r>
              <a:rPr lang="en-US" sz="1200" kern="1200" baseline="0" dirty="0" smtClean="0">
                <a:solidFill>
                  <a:schemeClr val="tx1"/>
                </a:solidFill>
                <a:latin typeface="+mn-lt"/>
                <a:ea typeface="+mn-ea"/>
                <a:cs typeface="+mn-cs"/>
              </a:rPr>
              <a:t>.  Can be </a:t>
            </a:r>
            <a:r>
              <a:rPr lang="en-US" sz="1200" kern="1200" baseline="0" dirty="0" err="1" smtClean="0">
                <a:solidFill>
                  <a:schemeClr val="tx1"/>
                </a:solidFill>
                <a:latin typeface="+mn-lt"/>
                <a:ea typeface="+mn-ea"/>
                <a:cs typeface="+mn-cs"/>
              </a:rPr>
              <a:t>administrered</a:t>
            </a:r>
            <a:r>
              <a:rPr lang="en-US" sz="1200" kern="1200" baseline="0" dirty="0" smtClean="0">
                <a:solidFill>
                  <a:schemeClr val="tx1"/>
                </a:solidFill>
                <a:latin typeface="+mn-lt"/>
                <a:ea typeface="+mn-ea"/>
                <a:cs typeface="+mn-cs"/>
              </a:rPr>
              <a:t> at regular intervals to assess </a:t>
            </a:r>
            <a:r>
              <a:rPr lang="en-US" sz="1200" kern="1200" baseline="0" dirty="0" err="1" smtClean="0">
                <a:solidFill>
                  <a:schemeClr val="tx1"/>
                </a:solidFill>
                <a:latin typeface="+mn-lt"/>
                <a:ea typeface="+mn-ea"/>
                <a:cs typeface="+mn-cs"/>
              </a:rPr>
              <a:t>tx</a:t>
            </a:r>
            <a:r>
              <a:rPr lang="en-US" sz="1200" kern="1200" baseline="0" dirty="0" smtClean="0">
                <a:solidFill>
                  <a:schemeClr val="tx1"/>
                </a:solidFill>
                <a:latin typeface="+mn-lt"/>
                <a:ea typeface="+mn-ea"/>
                <a:cs typeface="+mn-cs"/>
              </a:rPr>
              <a:t> progress.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THS:13 item measure that asks about 11 events and one general event.  Low reading level and is free.  Modified for QTC to ask whether they are still bothered by the event, and whether this type of event has happened in the past month.</a:t>
            </a:r>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11</a:t>
            </a:fld>
            <a:endParaRPr lang="en-US" dirty="0"/>
          </a:p>
        </p:txBody>
      </p:sp>
    </p:spTree>
    <p:extLst>
      <p:ext uri="{BB962C8B-B14F-4D97-AF65-F5344CB8AC3E}">
        <p14:creationId xmlns:p14="http://schemas.microsoft.com/office/powerpoint/2010/main" val="3847393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*Combat exposure scale—</a:t>
            </a:r>
          </a:p>
          <a:p>
            <a:r>
              <a:rPr lang="en-US" dirty="0" smtClean="0"/>
              <a:t>Free, 7-item measure, available only in English;</a:t>
            </a:r>
          </a:p>
          <a:p>
            <a:r>
              <a:rPr lang="en-US" dirty="0" smtClean="0"/>
              <a:t> not sure how relevant this scale is to experiences of more recent veterans, so it was modified by adding two items and modifying a third. </a:t>
            </a:r>
          </a:p>
          <a:p>
            <a:r>
              <a:rPr lang="en-US" dirty="0" smtClean="0"/>
              <a:t>Designed</a:t>
            </a:r>
            <a:r>
              <a:rPr lang="en-US" baseline="0" dirty="0" smtClean="0"/>
              <a:t> to be self-administered, but interviewer administered in Queens.  </a:t>
            </a:r>
            <a:endParaRPr lang="en-US" dirty="0" smtClean="0"/>
          </a:p>
          <a:p>
            <a:r>
              <a:rPr lang="en-US" dirty="0" smtClean="0"/>
              <a:t> Sample contains –</a:t>
            </a:r>
          </a:p>
          <a:p>
            <a:r>
              <a:rPr lang="en-US" dirty="0" smtClean="0"/>
              <a:t>1-moderate-heavy</a:t>
            </a:r>
            <a:r>
              <a:rPr lang="en-US" baseline="0" dirty="0" smtClean="0"/>
              <a:t> 64 yr. old African American male</a:t>
            </a:r>
          </a:p>
          <a:p>
            <a:r>
              <a:rPr lang="en-US" dirty="0" smtClean="0"/>
              <a:t>6-light-moderate-26-60 yr</a:t>
            </a:r>
            <a:r>
              <a:rPr lang="en-US" baseline="0" dirty="0" smtClean="0"/>
              <a:t> old (1 female)</a:t>
            </a:r>
          </a:p>
          <a:p>
            <a:r>
              <a:rPr lang="en-US" baseline="0" dirty="0" smtClean="0"/>
              <a:t>4-light-none-30-50 yr old men</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After controlling for combat exposure, exposure to childhood trauma is associated with PTSD symptoms and depression in Iraq &amp; Afghanistan veterans and in Vietnam veterans.  </a:t>
            </a:r>
          </a:p>
          <a:p>
            <a:endParaRPr lang="en-US" baseline="0" dirty="0" smtClean="0"/>
          </a:p>
          <a:p>
            <a:r>
              <a:rPr lang="en-US" baseline="0" dirty="0" smtClean="0"/>
              <a:t>Veterans have been (especially women) exposed to more adverse childhood experiences than general population----before they serve and after!!!</a:t>
            </a:r>
          </a:p>
          <a:p>
            <a:endParaRPr lang="en-US" baseline="0" dirty="0" smtClean="0"/>
          </a:p>
          <a:p>
            <a:r>
              <a:rPr lang="en-US" baseline="0" dirty="0" smtClean="0"/>
              <a:t>36%  ACE score of 5+ compared to 13% total in all courts combined of ACE score of 5+</a:t>
            </a:r>
          </a:p>
          <a:p>
            <a:endParaRPr lang="en-US" baseline="0" dirty="0" smtClean="0"/>
          </a:p>
          <a:p>
            <a:pPr>
              <a:buFont typeface="Arial" charset="0"/>
              <a:buChar char="•"/>
            </a:pPr>
            <a:r>
              <a:rPr lang="en-US" baseline="0" dirty="0" smtClean="0"/>
              <a:t>100% indicate likely presence of PTSD on PCL-C as compared to  40%  overall in all courts </a:t>
            </a:r>
          </a:p>
          <a:p>
            <a:pPr>
              <a:buFont typeface="Arial" charset="0"/>
              <a:buNone/>
            </a:pPr>
            <a:endParaRPr lang="en-US" baseline="0" dirty="0" smtClean="0"/>
          </a:p>
          <a:p>
            <a:pPr>
              <a:buFont typeface="Arial" charset="0"/>
              <a:buChar char="•"/>
            </a:pPr>
            <a:r>
              <a:rPr lang="en-US" baseline="0" dirty="0" smtClean="0"/>
              <a:t> 50% score 31+ on TSC 40 compared to 18% overall in all courts</a:t>
            </a:r>
            <a:endParaRPr lang="en-US"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12</a:t>
            </a:fld>
            <a:endParaRPr lang="en-US" dirty="0"/>
          </a:p>
        </p:txBody>
      </p:sp>
    </p:spTree>
    <p:extLst>
      <p:ext uri="{BB962C8B-B14F-4D97-AF65-F5344CB8AC3E}">
        <p14:creationId xmlns:p14="http://schemas.microsoft.com/office/powerpoint/2010/main" val="2729150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ACE-N =270, low ACE</a:t>
            </a:r>
            <a:r>
              <a:rPr lang="en-US" baseline="0" dirty="0" smtClean="0"/>
              <a:t> more likely to graduate, high ace, more likely to fail;</a:t>
            </a:r>
            <a:endParaRPr lang="en-US" b="1" dirty="0" smtClean="0"/>
          </a:p>
          <a:p>
            <a:r>
              <a:rPr lang="en-US" b="0" baseline="0" dirty="0" smtClean="0"/>
              <a:t>Trauma Symptoms-N=273; greater effect on graduation, les   s on failure. </a:t>
            </a:r>
            <a:endParaRPr lang="en-US" b="0"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13</a:t>
            </a:fld>
            <a:endParaRPr lang="en-US" dirty="0"/>
          </a:p>
        </p:txBody>
      </p:sp>
    </p:spTree>
    <p:extLst>
      <p:ext uri="{BB962C8B-B14F-4D97-AF65-F5344CB8AC3E}">
        <p14:creationId xmlns:p14="http://schemas.microsoft.com/office/powerpoint/2010/main" val="2548236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Numbers</a:t>
            </a:r>
            <a:r>
              <a:rPr lang="en-US" b="0" baseline="0" dirty="0" smtClean="0"/>
              <a:t> too low at this point to draw any conclusions</a:t>
            </a:r>
            <a:endParaRPr lang="en-US" b="0" dirty="0"/>
          </a:p>
        </p:txBody>
      </p:sp>
      <p:sp>
        <p:nvSpPr>
          <p:cNvPr id="4" name="Slide Number Placeholder 3"/>
          <p:cNvSpPr>
            <a:spLocks noGrp="1"/>
          </p:cNvSpPr>
          <p:nvPr>
            <p:ph type="sldNum" sz="quarter" idx="10"/>
          </p:nvPr>
        </p:nvSpPr>
        <p:spPr/>
        <p:txBody>
          <a:bodyPr/>
          <a:lstStyle/>
          <a:p>
            <a:fld id="{7D7E1FA7-1DC0-4BDD-9320-A9D5D146DF1E}" type="slidenum">
              <a:rPr lang="en-US" smtClean="0"/>
              <a:pPr/>
              <a:t>14</a:t>
            </a:fld>
            <a:endParaRPr lang="en-US" dirty="0"/>
          </a:p>
        </p:txBody>
      </p:sp>
    </p:spTree>
    <p:extLst>
      <p:ext uri="{BB962C8B-B14F-4D97-AF65-F5344CB8AC3E}">
        <p14:creationId xmlns:p14="http://schemas.microsoft.com/office/powerpoint/2010/main" val="1098936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CD990971-D5EC-40CB-ACB9-87368C7F3C56}"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990971-D5EC-40CB-ACB9-87368C7F3C5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990971-D5EC-40CB-ACB9-87368C7F3C5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990971-D5EC-40CB-ACB9-87368C7F3C5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CD990971-D5EC-40CB-ACB9-87368C7F3C5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990971-D5EC-40CB-ACB9-87368C7F3C5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D990971-D5EC-40CB-ACB9-87368C7F3C5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D990971-D5EC-40CB-ACB9-87368C7F3C5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D990971-D5EC-40CB-ACB9-87368C7F3C5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990971-D5EC-40CB-ACB9-87368C7F3C5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D00D0CF-CE55-4D6D-92E4-47033D0F086B}" type="datetimeFigureOut">
              <a:rPr lang="en-US" smtClean="0"/>
              <a:pPr/>
              <a:t>8/14/2014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990971-D5EC-40CB-ACB9-87368C7F3C5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D00D0CF-CE55-4D6D-92E4-47033D0F086B}" type="datetimeFigureOut">
              <a:rPr lang="en-US" smtClean="0"/>
              <a:pPr/>
              <a:t>8/14/2014</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D990971-D5EC-40CB-ACB9-87368C7F3C56}"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2324100"/>
          </a:xfrm>
        </p:spPr>
        <p:txBody>
          <a:bodyPr>
            <a:noAutofit/>
          </a:bodyPr>
          <a:lstStyle/>
          <a:p>
            <a:r>
              <a:rPr lang="en-US" sz="3600" dirty="0" smtClean="0"/>
              <a:t>MANAGING A TRAUMA-INFORMED COURTROOM</a:t>
            </a:r>
            <a:endParaRPr lang="en-US" sz="3600" dirty="0"/>
          </a:p>
        </p:txBody>
      </p:sp>
      <p:sp>
        <p:nvSpPr>
          <p:cNvPr id="3" name="Subtitle 2"/>
          <p:cNvSpPr>
            <a:spLocks noGrp="1"/>
          </p:cNvSpPr>
          <p:nvPr>
            <p:ph type="subTitle" idx="1"/>
          </p:nvPr>
        </p:nvSpPr>
        <p:spPr>
          <a:xfrm>
            <a:off x="304800" y="4648200"/>
            <a:ext cx="8458200" cy="1447800"/>
          </a:xfrm>
        </p:spPr>
        <p:txBody>
          <a:bodyPr>
            <a:normAutofit fontScale="92500" lnSpcReduction="10000"/>
          </a:bodyPr>
          <a:lstStyle/>
          <a:p>
            <a:r>
              <a:rPr lang="en-US" sz="2400" dirty="0" smtClean="0"/>
              <a:t>Hon. Marcia Hirsch, Presiding Judge, Queens Treatment Courts</a:t>
            </a:r>
          </a:p>
          <a:p>
            <a:r>
              <a:rPr lang="en-US" sz="2400" dirty="0" smtClean="0"/>
              <a:t>Research Provided by; Dr. Pamela Linden, Assistant Professor, Stony Brook University  and</a:t>
            </a:r>
          </a:p>
          <a:p>
            <a:r>
              <a:rPr lang="en-US" sz="2400" dirty="0" smtClean="0"/>
              <a:t>Dr. Shelly Cohen, Stony Brook Research &amp; Evaluation Consulting</a:t>
            </a:r>
            <a:endParaRPr lang="en-US" sz="2400" dirty="0"/>
          </a:p>
        </p:txBody>
      </p:sp>
      <p:sp>
        <p:nvSpPr>
          <p:cNvPr id="4" name="TextBox 3"/>
          <p:cNvSpPr txBox="1"/>
          <p:nvPr/>
        </p:nvSpPr>
        <p:spPr>
          <a:xfrm>
            <a:off x="441960" y="2819400"/>
            <a:ext cx="8305800" cy="1384995"/>
          </a:xfrm>
          <a:prstGeom prst="rect">
            <a:avLst/>
          </a:prstGeom>
          <a:noFill/>
        </p:spPr>
        <p:txBody>
          <a:bodyPr wrap="square" rtlCol="0">
            <a:spAutoFit/>
          </a:bodyPr>
          <a:lstStyle/>
          <a:p>
            <a:pPr algn="ctr"/>
            <a:r>
              <a:rPr lang="en-US" sz="2800" dirty="0" smtClean="0"/>
              <a:t>2014 Drug Court Institute</a:t>
            </a:r>
          </a:p>
          <a:p>
            <a:pPr algn="ctr"/>
            <a:r>
              <a:rPr lang="en-US" sz="2800" dirty="0" smtClean="0"/>
              <a:t>Boise, Idaho</a:t>
            </a:r>
          </a:p>
          <a:p>
            <a:pPr algn="ctr"/>
            <a:r>
              <a:rPr lang="en-US" sz="2800" dirty="0" smtClean="0"/>
              <a:t>August </a:t>
            </a:r>
            <a:r>
              <a:rPr lang="en-US" sz="2800" dirty="0"/>
              <a:t>4</a:t>
            </a:r>
            <a:r>
              <a:rPr lang="en-US" sz="2800" baseline="30000" dirty="0" smtClean="0"/>
              <a:t>th</a:t>
            </a:r>
            <a:r>
              <a:rPr lang="en-US" sz="2800" dirty="0" smtClean="0"/>
              <a:t>, 2014</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rmAutofit/>
          </a:bodyPr>
          <a:lstStyle/>
          <a:p>
            <a:r>
              <a:rPr lang="en-US" sz="3100" dirty="0" smtClean="0"/>
              <a:t>Other Characteristics of Participants</a:t>
            </a:r>
            <a:br>
              <a:rPr lang="en-US" sz="3100" dirty="0" smtClean="0"/>
            </a:br>
            <a:r>
              <a:rPr lang="en-US" sz="3100" dirty="0" smtClean="0"/>
              <a:t>(N=440, plea dates 10/1/10 -- 9/30/12)</a:t>
            </a:r>
            <a:endParaRPr lang="en-US" sz="3100" dirty="0"/>
          </a:p>
        </p:txBody>
      </p:sp>
      <p:graphicFrame>
        <p:nvGraphicFramePr>
          <p:cNvPr id="4" name="Content Placeholder 3"/>
          <p:cNvGraphicFramePr>
            <a:graphicFrameLocks noGrp="1"/>
          </p:cNvGraphicFramePr>
          <p:nvPr>
            <p:ph idx="1"/>
          </p:nvPr>
        </p:nvGraphicFramePr>
        <p:xfrm>
          <a:off x="152400" y="1219201"/>
          <a:ext cx="8763000" cy="5728783"/>
        </p:xfrm>
        <a:graphic>
          <a:graphicData uri="http://schemas.openxmlformats.org/drawingml/2006/table">
            <a:tbl>
              <a:tblPr firstRow="1" bandRow="1">
                <a:tableStyleId>{5C22544A-7EE6-4342-B048-85BDC9FD1C3A}</a:tableStyleId>
              </a:tblPr>
              <a:tblGrid>
                <a:gridCol w="2743200"/>
                <a:gridCol w="1066800"/>
                <a:gridCol w="1219200"/>
                <a:gridCol w="1143000"/>
                <a:gridCol w="1371600"/>
                <a:gridCol w="1219200"/>
              </a:tblGrid>
              <a:tr h="761999">
                <a:tc>
                  <a:txBody>
                    <a:bodyPr/>
                    <a:lstStyle/>
                    <a:p>
                      <a:r>
                        <a:rPr lang="en-US" dirty="0" smtClean="0"/>
                        <a:t>Court</a:t>
                      </a:r>
                      <a:endParaRPr lang="en-US" dirty="0"/>
                    </a:p>
                  </a:txBody>
                  <a:tcPr/>
                </a:tc>
                <a:tc>
                  <a:txBody>
                    <a:bodyPr/>
                    <a:lstStyle/>
                    <a:p>
                      <a:pPr algn="ctr"/>
                      <a:r>
                        <a:rPr lang="en-US" dirty="0" smtClean="0"/>
                        <a:t>QTC</a:t>
                      </a:r>
                    </a:p>
                    <a:p>
                      <a:pPr algn="ctr"/>
                      <a:r>
                        <a:rPr lang="en-US" dirty="0" smtClean="0"/>
                        <a:t>(n=199)</a:t>
                      </a:r>
                      <a:endParaRPr lang="en-US" dirty="0"/>
                    </a:p>
                  </a:txBody>
                  <a:tcPr/>
                </a:tc>
                <a:tc>
                  <a:txBody>
                    <a:bodyPr/>
                    <a:lstStyle/>
                    <a:p>
                      <a:pPr algn="ctr"/>
                      <a:r>
                        <a:rPr lang="en-US" dirty="0" smtClean="0"/>
                        <a:t>QDWI</a:t>
                      </a:r>
                    </a:p>
                    <a:p>
                      <a:pPr algn="ctr"/>
                      <a:r>
                        <a:rPr lang="en-US" dirty="0" smtClean="0"/>
                        <a:t>(n=113)</a:t>
                      </a:r>
                      <a:endParaRPr lang="en-US" dirty="0"/>
                    </a:p>
                  </a:txBody>
                  <a:tcPr/>
                </a:tc>
                <a:tc>
                  <a:txBody>
                    <a:bodyPr/>
                    <a:lstStyle/>
                    <a:p>
                      <a:pPr algn="ctr"/>
                      <a:r>
                        <a:rPr lang="en-US" dirty="0" smtClean="0"/>
                        <a:t>QMHC</a:t>
                      </a:r>
                    </a:p>
                    <a:p>
                      <a:pPr algn="ctr"/>
                      <a:r>
                        <a:rPr lang="en-US" dirty="0" smtClean="0"/>
                        <a:t>(n=71)</a:t>
                      </a:r>
                      <a:endParaRPr lang="en-US" dirty="0"/>
                    </a:p>
                  </a:txBody>
                  <a:tcPr/>
                </a:tc>
                <a:tc>
                  <a:txBody>
                    <a:bodyPr/>
                    <a:lstStyle/>
                    <a:p>
                      <a:pPr algn="ctr"/>
                      <a:r>
                        <a:rPr lang="en-US" dirty="0" smtClean="0"/>
                        <a:t>QVTC</a:t>
                      </a:r>
                    </a:p>
                    <a:p>
                      <a:pPr algn="ctr"/>
                      <a:r>
                        <a:rPr lang="en-US" dirty="0" smtClean="0"/>
                        <a:t>(n=36)</a:t>
                      </a:r>
                      <a:endParaRPr lang="en-US" dirty="0"/>
                    </a:p>
                  </a:txBody>
                  <a:tcPr/>
                </a:tc>
                <a:tc>
                  <a:txBody>
                    <a:bodyPr/>
                    <a:lstStyle/>
                    <a:p>
                      <a:pPr algn="ctr"/>
                      <a:r>
                        <a:rPr lang="en-US" dirty="0" smtClean="0"/>
                        <a:t>QDDC</a:t>
                      </a:r>
                    </a:p>
                    <a:p>
                      <a:pPr algn="ctr"/>
                      <a:r>
                        <a:rPr lang="en-US" dirty="0" smtClean="0"/>
                        <a:t>(n=21)</a:t>
                      </a:r>
                      <a:endParaRPr lang="en-US" dirty="0"/>
                    </a:p>
                  </a:txBody>
                  <a:tcPr/>
                </a:tc>
              </a:tr>
              <a:tr h="382454">
                <a:tc>
                  <a:txBody>
                    <a:bodyPr/>
                    <a:lstStyle/>
                    <a:p>
                      <a:r>
                        <a:rPr lang="en-US" dirty="0" smtClean="0"/>
                        <a:t>Drug of Choice</a:t>
                      </a:r>
                    </a:p>
                    <a:p>
                      <a:r>
                        <a:rPr lang="en-US" dirty="0" smtClean="0"/>
                        <a:t>   Alcohol</a:t>
                      </a:r>
                    </a:p>
                    <a:p>
                      <a:r>
                        <a:rPr lang="en-US" dirty="0" smtClean="0"/>
                        <a:t>   Cocaine/Crack</a:t>
                      </a:r>
                    </a:p>
                    <a:p>
                      <a:r>
                        <a:rPr lang="en-US" dirty="0" smtClean="0"/>
                        <a:t>   Heroin</a:t>
                      </a:r>
                    </a:p>
                    <a:p>
                      <a:r>
                        <a:rPr lang="en-US" dirty="0" smtClean="0"/>
                        <a:t>   Marijuana</a:t>
                      </a:r>
                    </a:p>
                    <a:p>
                      <a:r>
                        <a:rPr lang="en-US" dirty="0" smtClean="0"/>
                        <a:t>   Other</a:t>
                      </a:r>
                      <a:endParaRPr lang="en-US" dirty="0"/>
                    </a:p>
                  </a:txBody>
                  <a:tcPr/>
                </a:tc>
                <a:tc>
                  <a:txBody>
                    <a:bodyPr/>
                    <a:lstStyle/>
                    <a:p>
                      <a:pPr algn="ctr"/>
                      <a:endParaRPr lang="en-US" dirty="0" smtClean="0"/>
                    </a:p>
                    <a:p>
                      <a:pPr algn="ctr"/>
                      <a:r>
                        <a:rPr lang="en-US" dirty="0" smtClean="0"/>
                        <a:t>2</a:t>
                      </a:r>
                    </a:p>
                    <a:p>
                      <a:pPr algn="ctr"/>
                      <a:r>
                        <a:rPr lang="en-US" dirty="0" smtClean="0"/>
                        <a:t>15</a:t>
                      </a:r>
                    </a:p>
                    <a:p>
                      <a:pPr algn="ctr"/>
                      <a:r>
                        <a:rPr lang="en-US" dirty="0" smtClean="0"/>
                        <a:t>11</a:t>
                      </a:r>
                    </a:p>
                    <a:p>
                      <a:pPr algn="ctr"/>
                      <a:r>
                        <a:rPr lang="en-US" dirty="0" smtClean="0"/>
                        <a:t>53</a:t>
                      </a:r>
                    </a:p>
                    <a:p>
                      <a:pPr algn="ctr"/>
                      <a:r>
                        <a:rPr lang="en-US" dirty="0" smtClean="0"/>
                        <a:t>19</a:t>
                      </a:r>
                      <a:endParaRPr lang="en-US" dirty="0"/>
                    </a:p>
                  </a:txBody>
                  <a:tcPr/>
                </a:tc>
                <a:tc>
                  <a:txBody>
                    <a:bodyPr/>
                    <a:lstStyle/>
                    <a:p>
                      <a:pPr algn="ctr"/>
                      <a:endParaRPr lang="en-US" dirty="0" smtClean="0"/>
                    </a:p>
                    <a:p>
                      <a:pPr algn="ctr"/>
                      <a:r>
                        <a:rPr lang="en-US" dirty="0" smtClean="0"/>
                        <a:t>92</a:t>
                      </a:r>
                    </a:p>
                    <a:p>
                      <a:pPr algn="ctr"/>
                      <a:r>
                        <a:rPr lang="en-US" dirty="0" smtClean="0"/>
                        <a:t>2</a:t>
                      </a:r>
                    </a:p>
                    <a:p>
                      <a:pPr algn="ctr"/>
                      <a:r>
                        <a:rPr lang="en-US" dirty="0" smtClean="0"/>
                        <a:t>0</a:t>
                      </a:r>
                    </a:p>
                    <a:p>
                      <a:pPr algn="ctr"/>
                      <a:r>
                        <a:rPr lang="en-US" dirty="0" smtClean="0"/>
                        <a:t>6</a:t>
                      </a:r>
                    </a:p>
                    <a:p>
                      <a:pPr algn="ctr"/>
                      <a:r>
                        <a:rPr lang="en-US" dirty="0" smtClean="0"/>
                        <a:t>0</a:t>
                      </a:r>
                      <a:endParaRPr lang="en-US" dirty="0"/>
                    </a:p>
                  </a:txBody>
                  <a:tcPr/>
                </a:tc>
                <a:tc>
                  <a:txBody>
                    <a:bodyPr/>
                    <a:lstStyle/>
                    <a:p>
                      <a:pPr algn="ctr"/>
                      <a:endParaRPr lang="en-US" dirty="0" smtClean="0"/>
                    </a:p>
                    <a:p>
                      <a:pPr algn="ctr"/>
                      <a:r>
                        <a:rPr lang="en-US" dirty="0" smtClean="0"/>
                        <a:t>Data not available</a:t>
                      </a:r>
                      <a:endParaRPr lang="en-US" dirty="0"/>
                    </a:p>
                  </a:txBody>
                  <a:tcPr/>
                </a:tc>
                <a:tc>
                  <a:txBody>
                    <a:bodyPr/>
                    <a:lstStyle/>
                    <a:p>
                      <a:pPr algn="ctr"/>
                      <a:endParaRPr lang="en-US" dirty="0" smtClean="0"/>
                    </a:p>
                    <a:p>
                      <a:pPr algn="ctr"/>
                      <a:r>
                        <a:rPr lang="en-US" dirty="0" smtClean="0"/>
                        <a:t>33</a:t>
                      </a:r>
                    </a:p>
                    <a:p>
                      <a:pPr algn="ctr"/>
                      <a:r>
                        <a:rPr lang="en-US" dirty="0" smtClean="0"/>
                        <a:t>25</a:t>
                      </a:r>
                    </a:p>
                    <a:p>
                      <a:pPr algn="ctr"/>
                      <a:r>
                        <a:rPr lang="en-US" dirty="0" smtClean="0"/>
                        <a:t>8</a:t>
                      </a:r>
                    </a:p>
                    <a:p>
                      <a:pPr algn="ctr"/>
                      <a:r>
                        <a:rPr lang="en-US" dirty="0" smtClean="0"/>
                        <a:t>21</a:t>
                      </a:r>
                    </a:p>
                    <a:p>
                      <a:pPr algn="ctr"/>
                      <a:r>
                        <a:rPr lang="en-US" dirty="0" smtClean="0"/>
                        <a:t>13</a:t>
                      </a:r>
                      <a:endParaRPr lang="en-US" dirty="0"/>
                    </a:p>
                  </a:txBody>
                  <a:tcPr/>
                </a:tc>
                <a:tc>
                  <a:txBody>
                    <a:bodyPr/>
                    <a:lstStyle/>
                    <a:p>
                      <a:pPr algn="ctr"/>
                      <a:endParaRPr lang="en-US" dirty="0" smtClean="0"/>
                    </a:p>
                    <a:p>
                      <a:pPr algn="ctr"/>
                      <a:r>
                        <a:rPr lang="en-US" dirty="0" smtClean="0"/>
                        <a:t>11</a:t>
                      </a:r>
                    </a:p>
                    <a:p>
                      <a:pPr algn="ctr"/>
                      <a:r>
                        <a:rPr lang="en-US" dirty="0" smtClean="0"/>
                        <a:t>27</a:t>
                      </a:r>
                    </a:p>
                    <a:p>
                      <a:pPr algn="ctr"/>
                      <a:r>
                        <a:rPr lang="en-US" dirty="0" smtClean="0"/>
                        <a:t>32</a:t>
                      </a:r>
                    </a:p>
                    <a:p>
                      <a:pPr algn="ctr"/>
                      <a:r>
                        <a:rPr lang="en-US" dirty="0" smtClean="0"/>
                        <a:t>11</a:t>
                      </a:r>
                    </a:p>
                    <a:p>
                      <a:pPr algn="ctr"/>
                      <a:r>
                        <a:rPr lang="en-US" dirty="0" smtClean="0"/>
                        <a:t>19</a:t>
                      </a:r>
                      <a:endParaRPr lang="en-US" dirty="0"/>
                    </a:p>
                  </a:txBody>
                  <a:tcPr/>
                </a:tc>
              </a:tr>
              <a:tr h="396239">
                <a:tc>
                  <a:txBody>
                    <a:bodyPr/>
                    <a:lstStyle/>
                    <a:p>
                      <a:r>
                        <a:rPr lang="en-US" dirty="0" smtClean="0"/>
                        <a:t>CAGE</a:t>
                      </a:r>
                      <a:r>
                        <a:rPr lang="en-US" baseline="0" dirty="0" smtClean="0"/>
                        <a:t> </a:t>
                      </a:r>
                      <a:r>
                        <a:rPr lang="en-US" dirty="0" smtClean="0"/>
                        <a:t> (% 2+)</a:t>
                      </a:r>
                      <a:endParaRPr lang="en-US" dirty="0"/>
                    </a:p>
                  </a:txBody>
                  <a:tcPr/>
                </a:tc>
                <a:tc>
                  <a:txBody>
                    <a:bodyPr/>
                    <a:lstStyle/>
                    <a:p>
                      <a:pPr algn="ctr"/>
                      <a:r>
                        <a:rPr lang="en-US" dirty="0" smtClean="0"/>
                        <a:t>13%</a:t>
                      </a:r>
                      <a:endParaRPr lang="en-US" dirty="0"/>
                    </a:p>
                  </a:txBody>
                  <a:tcPr/>
                </a:tc>
                <a:tc>
                  <a:txBody>
                    <a:bodyPr/>
                    <a:lstStyle/>
                    <a:p>
                      <a:pPr algn="ctr"/>
                      <a:r>
                        <a:rPr lang="en-US" dirty="0" smtClean="0"/>
                        <a:t>26%</a:t>
                      </a:r>
                      <a:endParaRPr lang="en-US" dirty="0"/>
                    </a:p>
                  </a:txBody>
                  <a:tcPr/>
                </a:tc>
                <a:tc>
                  <a:txBody>
                    <a:bodyPr/>
                    <a:lstStyle/>
                    <a:p>
                      <a:pPr algn="ctr"/>
                      <a:r>
                        <a:rPr lang="en-US" dirty="0" smtClean="0"/>
                        <a:t>“</a:t>
                      </a:r>
                      <a:endParaRPr lang="en-US" dirty="0"/>
                    </a:p>
                  </a:txBody>
                  <a:tcPr/>
                </a:tc>
                <a:tc>
                  <a:txBody>
                    <a:bodyPr/>
                    <a:lstStyle/>
                    <a:p>
                      <a:pPr algn="ctr"/>
                      <a:r>
                        <a:rPr lang="en-US" dirty="0" smtClean="0"/>
                        <a:t>38%</a:t>
                      </a:r>
                      <a:endParaRPr lang="en-US" dirty="0"/>
                    </a:p>
                  </a:txBody>
                  <a:tcPr/>
                </a:tc>
                <a:tc>
                  <a:txBody>
                    <a:bodyPr/>
                    <a:lstStyle/>
                    <a:p>
                      <a:pPr algn="ctr"/>
                      <a:r>
                        <a:rPr lang="en-US" dirty="0" smtClean="0"/>
                        <a:t>44%</a:t>
                      </a:r>
                      <a:endParaRPr lang="en-US" dirty="0"/>
                    </a:p>
                  </a:txBody>
                  <a:tcPr/>
                </a:tc>
              </a:tr>
              <a:tr h="457200">
                <a:tc>
                  <a:txBody>
                    <a:bodyPr/>
                    <a:lstStyle/>
                    <a:p>
                      <a:r>
                        <a:rPr lang="en-US" dirty="0" smtClean="0"/>
                        <a:t>% Prior</a:t>
                      </a:r>
                      <a:r>
                        <a:rPr lang="en-US" baseline="0" dirty="0" smtClean="0"/>
                        <a:t> AOD treatment</a:t>
                      </a:r>
                      <a:endParaRPr lang="en-US" dirty="0"/>
                    </a:p>
                  </a:txBody>
                  <a:tcPr/>
                </a:tc>
                <a:tc>
                  <a:txBody>
                    <a:bodyPr/>
                    <a:lstStyle/>
                    <a:p>
                      <a:pPr algn="ctr"/>
                      <a:r>
                        <a:rPr lang="en-US" dirty="0" smtClean="0"/>
                        <a:t>28%</a:t>
                      </a:r>
                      <a:endParaRPr lang="en-US" dirty="0"/>
                    </a:p>
                  </a:txBody>
                  <a:tcPr/>
                </a:tc>
                <a:tc>
                  <a:txBody>
                    <a:bodyPr/>
                    <a:lstStyle/>
                    <a:p>
                      <a:pPr algn="ctr"/>
                      <a:r>
                        <a:rPr lang="en-US" dirty="0" smtClean="0"/>
                        <a:t>27%</a:t>
                      </a:r>
                      <a:endParaRPr lang="en-US" dirty="0"/>
                    </a:p>
                  </a:txBody>
                  <a:tcPr/>
                </a:tc>
                <a:tc>
                  <a:txBody>
                    <a:bodyPr/>
                    <a:lstStyle/>
                    <a:p>
                      <a:pPr algn="ctr"/>
                      <a:r>
                        <a:rPr lang="en-US" dirty="0" smtClean="0"/>
                        <a:t>“</a:t>
                      </a:r>
                      <a:endParaRPr lang="en-US" dirty="0"/>
                    </a:p>
                  </a:txBody>
                  <a:tcPr/>
                </a:tc>
                <a:tc>
                  <a:txBody>
                    <a:bodyPr/>
                    <a:lstStyle/>
                    <a:p>
                      <a:pPr algn="ctr"/>
                      <a:r>
                        <a:rPr lang="en-US" dirty="0" smtClean="0"/>
                        <a:t>44%</a:t>
                      </a:r>
                      <a:endParaRPr lang="en-US" dirty="0"/>
                    </a:p>
                  </a:txBody>
                  <a:tcPr/>
                </a:tc>
                <a:tc>
                  <a:txBody>
                    <a:bodyPr/>
                    <a:lstStyle/>
                    <a:p>
                      <a:pPr algn="ctr"/>
                      <a:r>
                        <a:rPr lang="en-US" dirty="0" smtClean="0"/>
                        <a:t>76%</a:t>
                      </a:r>
                      <a:endParaRPr lang="en-US" dirty="0"/>
                    </a:p>
                  </a:txBody>
                  <a:tcPr/>
                </a:tc>
              </a:tr>
              <a:tr h="457200">
                <a:tc>
                  <a:txBody>
                    <a:bodyPr/>
                    <a:lstStyle/>
                    <a:p>
                      <a:r>
                        <a:rPr lang="en-US" dirty="0" smtClean="0"/>
                        <a:t>% Ever</a:t>
                      </a:r>
                      <a:r>
                        <a:rPr lang="en-US" baseline="0" dirty="0" smtClean="0"/>
                        <a:t> abused</a:t>
                      </a:r>
                      <a:endParaRPr lang="en-US" dirty="0"/>
                    </a:p>
                  </a:txBody>
                  <a:tcPr/>
                </a:tc>
                <a:tc>
                  <a:txBody>
                    <a:bodyPr/>
                    <a:lstStyle/>
                    <a:p>
                      <a:pPr algn="ctr"/>
                      <a:r>
                        <a:rPr lang="en-US" dirty="0" smtClean="0"/>
                        <a:t>9%</a:t>
                      </a:r>
                      <a:endParaRPr lang="en-US" dirty="0"/>
                    </a:p>
                  </a:txBody>
                  <a:tcPr/>
                </a:tc>
                <a:tc>
                  <a:txBody>
                    <a:bodyPr/>
                    <a:lstStyle/>
                    <a:p>
                      <a:pPr algn="ctr"/>
                      <a:r>
                        <a:rPr lang="en-US" dirty="0" smtClean="0"/>
                        <a:t>5%</a:t>
                      </a:r>
                      <a:endParaRPr lang="en-US" dirty="0"/>
                    </a:p>
                  </a:txBody>
                  <a:tcPr/>
                </a:tc>
                <a:tc>
                  <a:txBody>
                    <a:bodyPr/>
                    <a:lstStyle/>
                    <a:p>
                      <a:pPr algn="ctr"/>
                      <a:r>
                        <a:rPr lang="en-US" dirty="0" smtClean="0"/>
                        <a:t>“</a:t>
                      </a:r>
                      <a:endParaRPr lang="en-US" dirty="0"/>
                    </a:p>
                  </a:txBody>
                  <a:tcPr/>
                </a:tc>
                <a:tc>
                  <a:txBody>
                    <a:bodyPr/>
                    <a:lstStyle/>
                    <a:p>
                      <a:pPr algn="ctr"/>
                      <a:r>
                        <a:rPr lang="en-US" dirty="0" smtClean="0"/>
                        <a:t>40%</a:t>
                      </a:r>
                      <a:endParaRPr lang="en-US" dirty="0"/>
                    </a:p>
                  </a:txBody>
                  <a:tcPr/>
                </a:tc>
                <a:tc>
                  <a:txBody>
                    <a:bodyPr/>
                    <a:lstStyle/>
                    <a:p>
                      <a:pPr algn="ctr"/>
                      <a:r>
                        <a:rPr lang="en-US" dirty="0" smtClean="0"/>
                        <a:t>29%</a:t>
                      </a:r>
                      <a:endParaRPr lang="en-US" dirty="0"/>
                    </a:p>
                  </a:txBody>
                  <a:tcPr/>
                </a:tc>
              </a:tr>
              <a:tr h="455745">
                <a:tc>
                  <a:txBody>
                    <a:bodyPr/>
                    <a:lstStyle/>
                    <a:p>
                      <a:r>
                        <a:rPr lang="en-US" dirty="0" smtClean="0"/>
                        <a:t>% Ever homeless</a:t>
                      </a:r>
                      <a:endParaRPr lang="en-US" dirty="0"/>
                    </a:p>
                  </a:txBody>
                  <a:tcPr/>
                </a:tc>
                <a:tc>
                  <a:txBody>
                    <a:bodyPr/>
                    <a:lstStyle/>
                    <a:p>
                      <a:pPr algn="ctr"/>
                      <a:r>
                        <a:rPr lang="en-US" dirty="0" smtClean="0"/>
                        <a:t>10%</a:t>
                      </a:r>
                      <a:endParaRPr lang="en-US" dirty="0"/>
                    </a:p>
                  </a:txBody>
                  <a:tcPr/>
                </a:tc>
                <a:tc>
                  <a:txBody>
                    <a:bodyPr/>
                    <a:lstStyle/>
                    <a:p>
                      <a:pPr algn="ctr"/>
                      <a:r>
                        <a:rPr lang="en-US" dirty="0" smtClean="0"/>
                        <a:t>2%</a:t>
                      </a:r>
                      <a:endParaRPr lang="en-US" dirty="0"/>
                    </a:p>
                  </a:txBody>
                  <a:tcPr/>
                </a:tc>
                <a:tc>
                  <a:txBody>
                    <a:bodyPr/>
                    <a:lstStyle/>
                    <a:p>
                      <a:pPr algn="ctr"/>
                      <a:r>
                        <a:rPr lang="en-US" dirty="0" smtClean="0"/>
                        <a:t>“</a:t>
                      </a:r>
                      <a:endParaRPr lang="en-US" dirty="0"/>
                    </a:p>
                  </a:txBody>
                  <a:tcPr/>
                </a:tc>
                <a:tc>
                  <a:txBody>
                    <a:bodyPr/>
                    <a:lstStyle/>
                    <a:p>
                      <a:pPr algn="ctr"/>
                      <a:r>
                        <a:rPr lang="en-US" dirty="0" smtClean="0"/>
                        <a:t>43%</a:t>
                      </a:r>
                      <a:endParaRPr lang="en-US" dirty="0"/>
                    </a:p>
                  </a:txBody>
                  <a:tcPr/>
                </a:tc>
                <a:tc>
                  <a:txBody>
                    <a:bodyPr/>
                    <a:lstStyle/>
                    <a:p>
                      <a:pPr algn="ctr"/>
                      <a:r>
                        <a:rPr lang="en-US" dirty="0" smtClean="0"/>
                        <a:t>43%</a:t>
                      </a:r>
                    </a:p>
                  </a:txBody>
                  <a:tcPr/>
                </a:tc>
              </a:tr>
              <a:tr h="455745">
                <a:tc>
                  <a:txBody>
                    <a:bodyPr/>
                    <a:lstStyle/>
                    <a:p>
                      <a:r>
                        <a:rPr lang="en-US" dirty="0" smtClean="0"/>
                        <a:t>Criminal Charge</a:t>
                      </a:r>
                    </a:p>
                    <a:p>
                      <a:r>
                        <a:rPr lang="en-US" dirty="0" smtClean="0"/>
                        <a:t>   %</a:t>
                      </a:r>
                      <a:r>
                        <a:rPr lang="en-US" baseline="0" dirty="0" smtClean="0"/>
                        <a:t> Drug Sale</a:t>
                      </a:r>
                    </a:p>
                    <a:p>
                      <a:r>
                        <a:rPr lang="en-US" baseline="0" dirty="0" smtClean="0"/>
                        <a:t>   % Drug Possession</a:t>
                      </a:r>
                    </a:p>
                    <a:p>
                      <a:r>
                        <a:rPr lang="en-US" baseline="0" dirty="0" smtClean="0"/>
                        <a:t>   % DWI</a:t>
                      </a:r>
                    </a:p>
                    <a:p>
                      <a:r>
                        <a:rPr lang="en-US" baseline="0" dirty="0" smtClean="0"/>
                        <a:t>   % Other</a:t>
                      </a:r>
                      <a:endParaRPr lang="en-US" dirty="0"/>
                    </a:p>
                  </a:txBody>
                  <a:tcPr/>
                </a:tc>
                <a:tc>
                  <a:txBody>
                    <a:bodyPr/>
                    <a:lstStyle/>
                    <a:p>
                      <a:pPr algn="ctr"/>
                      <a:endParaRPr lang="en-US" dirty="0" smtClean="0"/>
                    </a:p>
                    <a:p>
                      <a:pPr algn="ctr"/>
                      <a:r>
                        <a:rPr lang="en-US" dirty="0" smtClean="0"/>
                        <a:t>30</a:t>
                      </a:r>
                    </a:p>
                    <a:p>
                      <a:pPr algn="ctr"/>
                      <a:r>
                        <a:rPr lang="en-US" dirty="0" smtClean="0"/>
                        <a:t>64</a:t>
                      </a:r>
                    </a:p>
                    <a:p>
                      <a:pPr algn="ctr"/>
                      <a:r>
                        <a:rPr lang="en-US" dirty="0" smtClean="0"/>
                        <a:t>0</a:t>
                      </a:r>
                    </a:p>
                    <a:p>
                      <a:pPr algn="ctr"/>
                      <a:r>
                        <a:rPr lang="en-US" dirty="0" smtClean="0"/>
                        <a:t>6</a:t>
                      </a:r>
                      <a:endParaRPr lang="en-US" dirty="0"/>
                    </a:p>
                  </a:txBody>
                  <a:tcPr/>
                </a:tc>
                <a:tc>
                  <a:txBody>
                    <a:bodyPr/>
                    <a:lstStyle/>
                    <a:p>
                      <a:pPr algn="ctr"/>
                      <a:endParaRPr lang="en-US" dirty="0" smtClean="0"/>
                    </a:p>
                    <a:p>
                      <a:pPr algn="ctr"/>
                      <a:r>
                        <a:rPr lang="en-US" dirty="0" smtClean="0"/>
                        <a:t>0</a:t>
                      </a:r>
                    </a:p>
                    <a:p>
                      <a:pPr algn="ctr"/>
                      <a:r>
                        <a:rPr lang="en-US" dirty="0" smtClean="0"/>
                        <a:t>2</a:t>
                      </a:r>
                    </a:p>
                    <a:p>
                      <a:pPr algn="ctr"/>
                      <a:r>
                        <a:rPr lang="en-US" dirty="0" smtClean="0"/>
                        <a:t>97</a:t>
                      </a:r>
                    </a:p>
                    <a:p>
                      <a:pPr algn="ctr"/>
                      <a:r>
                        <a:rPr lang="en-US" dirty="0" smtClean="0"/>
                        <a:t>2</a:t>
                      </a:r>
                      <a:endParaRPr lang="en-US" dirty="0"/>
                    </a:p>
                  </a:txBody>
                  <a:tcPr/>
                </a:tc>
                <a:tc>
                  <a:txBody>
                    <a:bodyPr/>
                    <a:lstStyle/>
                    <a:p>
                      <a:pPr algn="ctr"/>
                      <a:endParaRPr lang="en-US" dirty="0" smtClean="0"/>
                    </a:p>
                    <a:p>
                      <a:pPr algn="ctr"/>
                      <a:r>
                        <a:rPr lang="en-US" dirty="0" smtClean="0"/>
                        <a:t>13</a:t>
                      </a:r>
                    </a:p>
                    <a:p>
                      <a:pPr algn="ctr"/>
                      <a:r>
                        <a:rPr lang="en-US" dirty="0" smtClean="0"/>
                        <a:t>9</a:t>
                      </a:r>
                    </a:p>
                    <a:p>
                      <a:pPr algn="ctr"/>
                      <a:r>
                        <a:rPr lang="en-US" dirty="0" smtClean="0"/>
                        <a:t>1</a:t>
                      </a:r>
                    </a:p>
                    <a:p>
                      <a:pPr algn="ctr"/>
                      <a:r>
                        <a:rPr lang="en-US" dirty="0" smtClean="0"/>
                        <a:t>77</a:t>
                      </a:r>
                      <a:endParaRPr lang="en-US" dirty="0"/>
                    </a:p>
                  </a:txBody>
                  <a:tcPr/>
                </a:tc>
                <a:tc>
                  <a:txBody>
                    <a:bodyPr/>
                    <a:lstStyle/>
                    <a:p>
                      <a:pPr algn="ctr"/>
                      <a:endParaRPr lang="en-US" dirty="0" smtClean="0"/>
                    </a:p>
                    <a:p>
                      <a:pPr algn="ctr"/>
                      <a:r>
                        <a:rPr lang="en-US" dirty="0" smtClean="0"/>
                        <a:t>19</a:t>
                      </a:r>
                    </a:p>
                    <a:p>
                      <a:pPr algn="ctr"/>
                      <a:r>
                        <a:rPr lang="en-US" dirty="0" smtClean="0"/>
                        <a:t>17</a:t>
                      </a:r>
                    </a:p>
                    <a:p>
                      <a:pPr algn="ctr"/>
                      <a:r>
                        <a:rPr lang="en-US" dirty="0" smtClean="0"/>
                        <a:t>22</a:t>
                      </a:r>
                    </a:p>
                    <a:p>
                      <a:pPr algn="ctr"/>
                      <a:r>
                        <a:rPr lang="en-US" dirty="0" smtClean="0"/>
                        <a:t>42</a:t>
                      </a:r>
                      <a:endParaRPr lang="en-US" dirty="0"/>
                    </a:p>
                  </a:txBody>
                  <a:tcPr/>
                </a:tc>
                <a:tc>
                  <a:txBody>
                    <a:bodyPr/>
                    <a:lstStyle/>
                    <a:p>
                      <a:pPr algn="ctr"/>
                      <a:endParaRPr lang="en-US" dirty="0" smtClean="0"/>
                    </a:p>
                    <a:p>
                      <a:pPr algn="ctr"/>
                      <a:r>
                        <a:rPr lang="en-US" dirty="0" smtClean="0"/>
                        <a:t>29</a:t>
                      </a:r>
                    </a:p>
                    <a:p>
                      <a:pPr algn="ctr"/>
                      <a:r>
                        <a:rPr lang="en-US" dirty="0" smtClean="0"/>
                        <a:t>33</a:t>
                      </a:r>
                    </a:p>
                    <a:p>
                      <a:pPr algn="ctr"/>
                      <a:r>
                        <a:rPr lang="en-US" dirty="0" smtClean="0"/>
                        <a:t>0</a:t>
                      </a:r>
                    </a:p>
                    <a:p>
                      <a:pPr algn="ctr"/>
                      <a:r>
                        <a:rPr lang="en-US" dirty="0" smtClean="0"/>
                        <a:t>38</a:t>
                      </a: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5962"/>
          </a:xfrm>
        </p:spPr>
        <p:txBody>
          <a:bodyPr>
            <a:normAutofit fontScale="90000"/>
          </a:bodyPr>
          <a:lstStyle/>
          <a:p>
            <a:r>
              <a:rPr lang="en-US" dirty="0" smtClean="0"/>
              <a:t>Trauma Instruments</a:t>
            </a:r>
            <a:endParaRPr lang="en-US" dirty="0"/>
          </a:p>
        </p:txBody>
      </p:sp>
      <p:sp>
        <p:nvSpPr>
          <p:cNvPr id="3" name="Content Placeholder 2"/>
          <p:cNvSpPr>
            <a:spLocks noGrp="1"/>
          </p:cNvSpPr>
          <p:nvPr>
            <p:ph idx="1"/>
          </p:nvPr>
        </p:nvSpPr>
        <p:spPr>
          <a:xfrm>
            <a:off x="228600" y="914400"/>
            <a:ext cx="8686800" cy="5715000"/>
          </a:xfrm>
        </p:spPr>
        <p:txBody>
          <a:bodyPr>
            <a:normAutofit fontScale="77500" lnSpcReduction="20000"/>
          </a:bodyPr>
          <a:lstStyle/>
          <a:p>
            <a:r>
              <a:rPr lang="en-US" dirty="0" smtClean="0"/>
              <a:t>Adverse Childhood Experiences (ACE)  N=270</a:t>
            </a:r>
          </a:p>
          <a:p>
            <a:pPr lvl="2"/>
            <a:r>
              <a:rPr lang="en-US" dirty="0" smtClean="0"/>
              <a:t>74% reported score of 0-2</a:t>
            </a:r>
          </a:p>
          <a:p>
            <a:pPr lvl="2"/>
            <a:r>
              <a:rPr lang="en-US" dirty="0" smtClean="0"/>
              <a:t>13 % reported score of  3-4</a:t>
            </a:r>
          </a:p>
          <a:p>
            <a:pPr lvl="2"/>
            <a:r>
              <a:rPr lang="en-US" dirty="0" smtClean="0"/>
              <a:t>13% reported score of  5 or more</a:t>
            </a:r>
          </a:p>
          <a:p>
            <a:r>
              <a:rPr lang="en-US" dirty="0" smtClean="0"/>
              <a:t>Trauma Symptom Checklist-40 (TSC-40)  N=249</a:t>
            </a:r>
          </a:p>
          <a:p>
            <a:pPr lvl="2"/>
            <a:r>
              <a:rPr lang="en-US" dirty="0" smtClean="0"/>
              <a:t>63% reported score of 0-30</a:t>
            </a:r>
          </a:p>
          <a:p>
            <a:pPr lvl="2"/>
            <a:r>
              <a:rPr lang="en-US" dirty="0" smtClean="0"/>
              <a:t>20% reported score of 16-30</a:t>
            </a:r>
          </a:p>
          <a:p>
            <a:pPr lvl="2"/>
            <a:r>
              <a:rPr lang="en-US" dirty="0" smtClean="0"/>
              <a:t>18% reported score of 31-97 </a:t>
            </a:r>
          </a:p>
          <a:p>
            <a:r>
              <a:rPr lang="en-US" dirty="0" smtClean="0"/>
              <a:t>PTSD  Checklist-Civilian Version (PCL-C)  N=50</a:t>
            </a:r>
          </a:p>
          <a:p>
            <a:pPr lvl="2"/>
            <a:r>
              <a:rPr lang="en-US" dirty="0" smtClean="0"/>
              <a:t>32% reported score of 17-22 (no clinical concern)</a:t>
            </a:r>
          </a:p>
          <a:p>
            <a:pPr lvl="2"/>
            <a:r>
              <a:rPr lang="en-US" dirty="0" smtClean="0"/>
              <a:t>28% reported score of 23-31 (symptoms of some clinical concern)</a:t>
            </a:r>
          </a:p>
          <a:p>
            <a:pPr lvl="2"/>
            <a:r>
              <a:rPr lang="en-US" dirty="0" smtClean="0"/>
              <a:t>40% reported score of 32-57 (likely presence of PTSD)</a:t>
            </a:r>
          </a:p>
          <a:p>
            <a:r>
              <a:rPr lang="en-US" dirty="0" smtClean="0"/>
              <a:t>Impact of Events Scale (IES) N=45</a:t>
            </a:r>
          </a:p>
          <a:p>
            <a:pPr lvl="2"/>
            <a:r>
              <a:rPr lang="en-US" dirty="0" smtClean="0"/>
              <a:t>76% reported score of 0-23 (no clinical concern)</a:t>
            </a:r>
          </a:p>
          <a:p>
            <a:pPr lvl="2"/>
            <a:r>
              <a:rPr lang="en-US" dirty="0" smtClean="0"/>
              <a:t>13% reported score of 24-32 (symptoms of some clinical concern)</a:t>
            </a:r>
          </a:p>
          <a:p>
            <a:pPr lvl="2"/>
            <a:r>
              <a:rPr lang="en-US" dirty="0" smtClean="0"/>
              <a:t>11% reported score of 33-76 (likely presence  of PTSD)</a:t>
            </a:r>
          </a:p>
          <a:p>
            <a:r>
              <a:rPr lang="en-US" dirty="0" smtClean="0"/>
              <a:t>Trauma History Screen (THS</a:t>
            </a:r>
            <a:r>
              <a:rPr lang="en-US" smtClean="0"/>
              <a:t>)  </a:t>
            </a:r>
            <a:endParaRPr lang="en-US" dirty="0" smtClean="0"/>
          </a:p>
          <a:p>
            <a:pPr lvl="2"/>
            <a:r>
              <a:rPr lang="en-US" dirty="0" smtClean="0"/>
              <a:t>Not formally scored , but used to gather more details about traumatic events</a:t>
            </a:r>
          </a:p>
          <a:p>
            <a:r>
              <a:rPr lang="en-US" dirty="0" smtClean="0"/>
              <a:t>Combat Exposure Scale (CES) N=11</a:t>
            </a:r>
          </a:p>
          <a:p>
            <a:pPr lvl="2"/>
            <a:r>
              <a:rPr lang="en-US" dirty="0" smtClean="0"/>
              <a:t>Administered only to Veterans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Trauma in Veterans</a:t>
            </a:r>
            <a:br>
              <a:rPr lang="en-US" dirty="0" smtClean="0"/>
            </a:br>
            <a:r>
              <a:rPr lang="en-US" dirty="0" smtClean="0"/>
              <a:t>(N=36)</a:t>
            </a:r>
            <a:endParaRPr lang="en-US" dirty="0"/>
          </a:p>
        </p:txBody>
      </p:sp>
      <p:sp>
        <p:nvSpPr>
          <p:cNvPr id="3" name="Content Placeholder 2"/>
          <p:cNvSpPr>
            <a:spLocks noGrp="1"/>
          </p:cNvSpPr>
          <p:nvPr>
            <p:ph idx="1"/>
          </p:nvPr>
        </p:nvSpPr>
        <p:spPr>
          <a:xfrm>
            <a:off x="228600" y="1600200"/>
            <a:ext cx="8915400" cy="4709160"/>
          </a:xfrm>
        </p:spPr>
        <p:txBody>
          <a:bodyPr>
            <a:normAutofit lnSpcReduction="10000"/>
          </a:bodyPr>
          <a:lstStyle/>
          <a:p>
            <a:r>
              <a:rPr lang="en-US" dirty="0" smtClean="0"/>
              <a:t>Combat Exposure Scale (n=11)</a:t>
            </a:r>
          </a:p>
          <a:p>
            <a:pPr lvl="1"/>
            <a:r>
              <a:rPr lang="en-US" dirty="0" smtClean="0"/>
              <a:t>9% moderate-heavy</a:t>
            </a:r>
          </a:p>
          <a:p>
            <a:pPr lvl="1"/>
            <a:r>
              <a:rPr lang="en-US" dirty="0" smtClean="0"/>
              <a:t>55% light-moderate</a:t>
            </a:r>
          </a:p>
          <a:p>
            <a:pPr lvl="1"/>
            <a:r>
              <a:rPr lang="en-US" dirty="0" smtClean="0"/>
              <a:t>36% light-none</a:t>
            </a:r>
          </a:p>
          <a:p>
            <a:r>
              <a:rPr lang="en-US" dirty="0" smtClean="0"/>
              <a:t>Adverse Childhood Experiences (n=25)</a:t>
            </a:r>
          </a:p>
          <a:p>
            <a:pPr lvl="1"/>
            <a:r>
              <a:rPr lang="en-US" dirty="0" smtClean="0"/>
              <a:t>36% ACE score of 5 or more items endorsed</a:t>
            </a:r>
          </a:p>
          <a:p>
            <a:pPr lvl="1"/>
            <a:r>
              <a:rPr lang="en-US" dirty="0" smtClean="0"/>
              <a:t>20% ACE score of 3-4 items endorsed</a:t>
            </a:r>
          </a:p>
          <a:p>
            <a:pPr lvl="1"/>
            <a:r>
              <a:rPr lang="en-US" dirty="0" smtClean="0"/>
              <a:t>44% ACE score of 0-2 items endorsed</a:t>
            </a:r>
          </a:p>
          <a:p>
            <a:r>
              <a:rPr lang="en-US" dirty="0" smtClean="0"/>
              <a:t>Current Trauma Symptoms </a:t>
            </a:r>
          </a:p>
          <a:p>
            <a:pPr lvl="1"/>
            <a:r>
              <a:rPr lang="en-US" dirty="0" smtClean="0"/>
              <a:t>100% indicate likely presence of PTSD on PCL-C (n=5)</a:t>
            </a:r>
          </a:p>
          <a:p>
            <a:pPr lvl="1"/>
            <a:r>
              <a:rPr lang="en-US" dirty="0" smtClean="0"/>
              <a:t>50% score 31+ on TSC-40 (n=24) </a:t>
            </a:r>
          </a:p>
          <a:p>
            <a:pPr lvl="1"/>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Program Status and Trauma</a:t>
            </a:r>
            <a:endParaRPr lang="en-US" sz="3100" dirty="0"/>
          </a:p>
        </p:txBody>
      </p:sp>
      <p:graphicFrame>
        <p:nvGraphicFramePr>
          <p:cNvPr id="4" name="Content Placeholder 3"/>
          <p:cNvGraphicFramePr>
            <a:graphicFrameLocks noGrp="1"/>
          </p:cNvGraphicFramePr>
          <p:nvPr>
            <p:ph idx="1"/>
          </p:nvPr>
        </p:nvGraphicFramePr>
        <p:xfrm>
          <a:off x="0" y="1524000"/>
          <a:ext cx="3962400" cy="4953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3"/>
          <p:cNvGraphicFramePr>
            <a:graphicFrameLocks/>
          </p:cNvGraphicFramePr>
          <p:nvPr/>
        </p:nvGraphicFramePr>
        <p:xfrm>
          <a:off x="4648200" y="1371600"/>
          <a:ext cx="4495800" cy="4800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dirty="0" smtClean="0"/>
              <a:t>New Arrest or Warrant  and Trauma</a:t>
            </a:r>
            <a:endParaRPr lang="en-US" sz="3100" dirty="0"/>
          </a:p>
        </p:txBody>
      </p:sp>
      <p:graphicFrame>
        <p:nvGraphicFramePr>
          <p:cNvPr id="4" name="Content Placeholder 3"/>
          <p:cNvGraphicFramePr>
            <a:graphicFrameLocks noGrp="1"/>
          </p:cNvGraphicFramePr>
          <p:nvPr>
            <p:ph idx="1"/>
          </p:nvPr>
        </p:nvGraphicFramePr>
        <p:xfrm>
          <a:off x="0" y="1524000"/>
          <a:ext cx="3962400" cy="4953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3"/>
          <p:cNvGraphicFramePr>
            <a:graphicFrameLocks/>
          </p:cNvGraphicFramePr>
          <p:nvPr/>
        </p:nvGraphicFramePr>
        <p:xfrm>
          <a:off x="4648200" y="1371600"/>
          <a:ext cx="4495800" cy="4800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Phase Advancement and Trauma</a:t>
            </a:r>
            <a:br>
              <a:rPr lang="en-US" dirty="0" smtClean="0"/>
            </a:br>
            <a:r>
              <a:rPr lang="en-US" dirty="0" smtClean="0"/>
              <a:t>(median number of days)</a:t>
            </a:r>
            <a:endParaRPr lang="en-US" sz="3100" dirty="0"/>
          </a:p>
        </p:txBody>
      </p:sp>
      <p:graphicFrame>
        <p:nvGraphicFramePr>
          <p:cNvPr id="4" name="Content Placeholder 3"/>
          <p:cNvGraphicFramePr>
            <a:graphicFrameLocks noGrp="1"/>
          </p:cNvGraphicFramePr>
          <p:nvPr>
            <p:ph idx="1"/>
          </p:nvPr>
        </p:nvGraphicFramePr>
        <p:xfrm>
          <a:off x="0" y="1524000"/>
          <a:ext cx="3962400" cy="4953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3"/>
          <p:cNvGraphicFramePr>
            <a:graphicFrameLocks/>
          </p:cNvGraphicFramePr>
          <p:nvPr/>
        </p:nvGraphicFramePr>
        <p:xfrm>
          <a:off x="4648200" y="1371600"/>
          <a:ext cx="4495800" cy="4800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Reported Trauma</a:t>
            </a:r>
            <a:br>
              <a:rPr lang="en-US" dirty="0" smtClean="0"/>
            </a:br>
            <a:r>
              <a:rPr lang="en-US" dirty="0" smtClean="0"/>
              <a:t>(n = 39)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Loss of close family member through death (16) or separation (2)</a:t>
            </a:r>
          </a:p>
          <a:p>
            <a:r>
              <a:rPr lang="en-US" dirty="0" smtClean="0"/>
              <a:t>Military Combat  experience (3)</a:t>
            </a:r>
          </a:p>
          <a:p>
            <a:r>
              <a:rPr lang="en-US" dirty="0" smtClean="0"/>
              <a:t>Sexual abuse as a child or adult (5)</a:t>
            </a:r>
          </a:p>
          <a:p>
            <a:r>
              <a:rPr lang="en-US" dirty="0" smtClean="0"/>
              <a:t>Auto accident (4)</a:t>
            </a:r>
          </a:p>
          <a:p>
            <a:r>
              <a:rPr lang="en-US" dirty="0" smtClean="0"/>
              <a:t>Work accident with injury (1) </a:t>
            </a:r>
          </a:p>
          <a:p>
            <a:r>
              <a:rPr lang="en-US" dirty="0" smtClean="0"/>
              <a:t>Witness family violence (4) </a:t>
            </a:r>
          </a:p>
          <a:p>
            <a:r>
              <a:rPr lang="en-US" dirty="0" smtClean="0"/>
              <a:t>Natural Disaster/Hurricane (1) </a:t>
            </a:r>
          </a:p>
          <a:p>
            <a:r>
              <a:rPr lang="en-US" dirty="0" smtClean="0"/>
              <a:t>Witness stranger’s death (1)</a:t>
            </a:r>
          </a:p>
          <a:p>
            <a:r>
              <a:rPr lang="en-US" dirty="0" smtClean="0"/>
              <a:t>Assault (2)</a:t>
            </a:r>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Interventions</a:t>
            </a:r>
            <a:endParaRPr lang="en-US" dirty="0"/>
          </a:p>
        </p:txBody>
      </p:sp>
      <p:sp>
        <p:nvSpPr>
          <p:cNvPr id="3" name="Content Placeholder 2"/>
          <p:cNvSpPr>
            <a:spLocks noGrp="1"/>
          </p:cNvSpPr>
          <p:nvPr>
            <p:ph idx="1"/>
          </p:nvPr>
        </p:nvSpPr>
        <p:spPr/>
        <p:txBody>
          <a:bodyPr/>
          <a:lstStyle/>
          <a:p>
            <a:pPr>
              <a:buNone/>
            </a:pPr>
            <a:r>
              <a:rPr lang="en-US" dirty="0" smtClean="0"/>
              <a:t>	Three (3) Trauma Case Managers hired in three Queens County treatment agencies and trained in three trauma treatment group models:</a:t>
            </a:r>
          </a:p>
          <a:p>
            <a:endParaRPr lang="en-US" dirty="0" smtClean="0"/>
          </a:p>
          <a:p>
            <a:r>
              <a:rPr lang="en-US" dirty="0" smtClean="0"/>
              <a:t>Trauma, Addictions, Mental Health and Recovery (TAMAR) </a:t>
            </a:r>
          </a:p>
          <a:p>
            <a:r>
              <a:rPr lang="en-US" dirty="0" smtClean="0"/>
              <a:t>Seeking Safety</a:t>
            </a:r>
          </a:p>
          <a:p>
            <a:r>
              <a:rPr lang="en-US" dirty="0" smtClean="0"/>
              <a:t>Helping Men Recover</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TAMAR</a:t>
            </a:r>
            <a:endParaRPr lang="en-US" dirty="0"/>
          </a:p>
        </p:txBody>
      </p:sp>
      <p:sp>
        <p:nvSpPr>
          <p:cNvPr id="3" name="Content Placeholder 2"/>
          <p:cNvSpPr>
            <a:spLocks noGrp="1"/>
          </p:cNvSpPr>
          <p:nvPr>
            <p:ph idx="1"/>
          </p:nvPr>
        </p:nvSpPr>
        <p:spPr/>
        <p:txBody>
          <a:bodyPr/>
          <a:lstStyle/>
          <a:p>
            <a:r>
              <a:rPr lang="en-US" dirty="0" smtClean="0"/>
              <a:t>The TAMAR Program is designed to educate and treat those who have a history of physical and/or sexual abuse and a recent treatment history for a mental health condition as well as an alcohol or drug use or abuse disorder. </a:t>
            </a:r>
          </a:p>
          <a:p>
            <a:r>
              <a:rPr lang="en-US" dirty="0" smtClean="0"/>
              <a:t>Structured, </a:t>
            </a:r>
            <a:r>
              <a:rPr lang="en-US" dirty="0" err="1" smtClean="0"/>
              <a:t>manualized</a:t>
            </a:r>
            <a:r>
              <a:rPr lang="en-US" dirty="0" smtClean="0"/>
              <a:t> 15-week intervention combining psycho-educational approaches with expressive therapies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Safety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Offers coping skills to help clients attain greater safety in their lives</a:t>
            </a:r>
          </a:p>
          <a:p>
            <a:r>
              <a:rPr lang="en-US" dirty="0" smtClean="0"/>
              <a:t>Highly flexible and can be used for group or individual format; women, men, and adolescents; all levels of care (e.g., outpatient, inpatient, residential); all types of trauma and substances; and any clinician.</a:t>
            </a:r>
          </a:p>
          <a:p>
            <a:r>
              <a:rPr lang="en-US" dirty="0" smtClean="0"/>
              <a:t>25 treatment topics, each representing a safe coping skill relevant to both PTSD and SUD.</a:t>
            </a:r>
          </a:p>
          <a:p>
            <a:r>
              <a:rPr lang="en-US" dirty="0" smtClean="0"/>
              <a:t>Used broadly with clients who need improved coping skills; they do not have to meet criteria for PTSD and substance abuse as the skills can be generalized.</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6638"/>
          </a:xfrm>
        </p:spPr>
        <p:txBody>
          <a:bodyPr/>
          <a:lstStyle/>
          <a:p>
            <a:r>
              <a:rPr lang="en-US" dirty="0" smtClean="0"/>
              <a:t>Trauma Project Collaborators</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en-US" dirty="0" smtClean="0"/>
              <a:t>Treatment Court Teams</a:t>
            </a:r>
          </a:p>
          <a:p>
            <a:pPr lvl="1"/>
            <a:r>
              <a:rPr lang="en-US" dirty="0" smtClean="0"/>
              <a:t>Court staff from five felony treatment courts in Queens (QTC, QDWI, QMHC, QVTC, QDDC)</a:t>
            </a:r>
          </a:p>
          <a:p>
            <a:pPr lvl="1"/>
            <a:r>
              <a:rPr lang="en-US" dirty="0" smtClean="0"/>
              <a:t>Queens District Attorney’s Office</a:t>
            </a:r>
          </a:p>
          <a:p>
            <a:pPr lvl="1"/>
            <a:r>
              <a:rPr lang="en-US" dirty="0" smtClean="0"/>
              <a:t>Defense Bar (Legal Aid,  QLA, Private Attorneys)</a:t>
            </a:r>
          </a:p>
          <a:p>
            <a:pPr lvl="1"/>
            <a:r>
              <a:rPr lang="en-US" dirty="0" smtClean="0"/>
              <a:t>Queens TASC</a:t>
            </a:r>
          </a:p>
          <a:p>
            <a:pPr lvl="1"/>
            <a:r>
              <a:rPr lang="en-US" dirty="0" smtClean="0"/>
              <a:t>NYS Departments of Probation and Education &amp; US Department of Veterans Affairs</a:t>
            </a:r>
          </a:p>
          <a:p>
            <a:r>
              <a:rPr lang="en-US" dirty="0" smtClean="0"/>
              <a:t>Treatment Agencies</a:t>
            </a:r>
          </a:p>
          <a:p>
            <a:pPr lvl="1"/>
            <a:r>
              <a:rPr lang="en-US" dirty="0" smtClean="0"/>
              <a:t>Samaritan Village, Inc</a:t>
            </a:r>
          </a:p>
          <a:p>
            <a:pPr lvl="1"/>
            <a:r>
              <a:rPr lang="en-US" dirty="0" smtClean="0"/>
              <a:t>Counseling Services of the Eastern District of New York</a:t>
            </a:r>
          </a:p>
          <a:p>
            <a:pPr lvl="1"/>
            <a:r>
              <a:rPr lang="en-US" dirty="0" err="1" smtClean="0"/>
              <a:t>Elmcor</a:t>
            </a:r>
            <a:r>
              <a:rPr lang="en-US" dirty="0" smtClean="0"/>
              <a:t> Youth and Adult Activities</a:t>
            </a:r>
          </a:p>
          <a:p>
            <a:r>
              <a:rPr lang="en-US" dirty="0" smtClean="0"/>
              <a:t>Program Evaluators</a:t>
            </a:r>
          </a:p>
          <a:p>
            <a:pPr lvl="1"/>
            <a:r>
              <a:rPr lang="en-US" dirty="0" smtClean="0"/>
              <a:t>Stony Brook Research &amp; Evaluation Consulting, LLC</a:t>
            </a:r>
          </a:p>
          <a:p>
            <a:pPr lvl="1"/>
            <a:endParaRPr lang="en-US" dirty="0" smtClean="0"/>
          </a:p>
          <a:p>
            <a:pPr>
              <a:buNone/>
            </a:pPr>
            <a:r>
              <a:rPr lang="en-US" sz="2000" dirty="0" smtClean="0"/>
              <a:t>		*Special Thanks to Policy Research Associates</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Helping Men Recover</a:t>
            </a:r>
            <a:endParaRPr lang="en-US" dirty="0"/>
          </a:p>
        </p:txBody>
      </p:sp>
      <p:sp>
        <p:nvSpPr>
          <p:cNvPr id="3" name="Content Placeholder 2"/>
          <p:cNvSpPr>
            <a:spLocks noGrp="1"/>
          </p:cNvSpPr>
          <p:nvPr>
            <p:ph idx="1"/>
          </p:nvPr>
        </p:nvSpPr>
        <p:spPr/>
        <p:txBody>
          <a:bodyPr>
            <a:normAutofit lnSpcReduction="10000"/>
          </a:bodyPr>
          <a:lstStyle/>
          <a:p>
            <a:r>
              <a:rPr lang="en-US" dirty="0" smtClean="0"/>
              <a:t>Helping Men Recover integrates a theory of addiction, a theory of trauma, and a theory of male psychosocial development. </a:t>
            </a:r>
          </a:p>
          <a:p>
            <a:r>
              <a:rPr lang="en-US" dirty="0" smtClean="0"/>
              <a:t>Program materials consist of a facilitator manual and a participant workbook </a:t>
            </a:r>
          </a:p>
          <a:p>
            <a:r>
              <a:rPr lang="en-US" dirty="0" smtClean="0"/>
              <a:t>18 sessions in four modules: </a:t>
            </a:r>
          </a:p>
          <a:p>
            <a:pPr>
              <a:buNone/>
            </a:pPr>
            <a:r>
              <a:rPr lang="en-US" dirty="0" smtClean="0"/>
              <a:t>		Module A: Self</a:t>
            </a:r>
          </a:p>
          <a:p>
            <a:pPr>
              <a:buNone/>
            </a:pPr>
            <a:r>
              <a:rPr lang="en-US" dirty="0" smtClean="0"/>
              <a:t>		Module B: Relationships</a:t>
            </a:r>
          </a:p>
          <a:p>
            <a:pPr>
              <a:buNone/>
            </a:pPr>
            <a:r>
              <a:rPr lang="en-US" dirty="0" smtClean="0"/>
              <a:t>		Module C: Sexuality</a:t>
            </a:r>
          </a:p>
          <a:p>
            <a:pPr>
              <a:buNone/>
            </a:pPr>
            <a:r>
              <a:rPr lang="en-US" dirty="0" smtClean="0"/>
              <a:t>		Module D: Spirituality</a:t>
            </a:r>
          </a:p>
          <a:p>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 Feedback</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pPr>
              <a:buNone/>
            </a:pPr>
            <a:r>
              <a:rPr lang="en-US" sz="3200" i="1" dirty="0" smtClean="0"/>
              <a:t>“Trauma services saved my life.” </a:t>
            </a:r>
          </a:p>
          <a:p>
            <a:pPr>
              <a:buNone/>
            </a:pPr>
            <a:r>
              <a:rPr lang="en-US" sz="3200" i="1" dirty="0" smtClean="0"/>
              <a:t>“I am very grateful for this experience. Though it has been difficult at times, I know it will better my life and my future.” </a:t>
            </a:r>
          </a:p>
          <a:p>
            <a:pPr>
              <a:buNone/>
            </a:pPr>
            <a:r>
              <a:rPr lang="en-US" sz="3200" i="1" dirty="0" smtClean="0"/>
              <a:t>“I was lost before and all this experience helped me improve my life and emotional issues that has led me to the wrong paths.” </a:t>
            </a:r>
          </a:p>
          <a:p>
            <a:pPr>
              <a:buNone/>
            </a:pPr>
            <a:r>
              <a:rPr lang="en-US" sz="3200" i="1" dirty="0" smtClean="0"/>
              <a:t>“I recommend it to those who really need it and would benefit from it. I enjoyed it.” </a:t>
            </a:r>
          </a:p>
          <a:p>
            <a:pPr>
              <a:buNone/>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Recovery</a:t>
            </a:r>
            <a:endParaRPr lang="en-US" dirty="0"/>
          </a:p>
        </p:txBody>
      </p:sp>
      <p:sp>
        <p:nvSpPr>
          <p:cNvPr id="3" name="Content Placeholder 2"/>
          <p:cNvSpPr>
            <a:spLocks noGrp="1"/>
          </p:cNvSpPr>
          <p:nvPr>
            <p:ph idx="1"/>
          </p:nvPr>
        </p:nvSpPr>
        <p:spPr/>
        <p:txBody>
          <a:bodyPr/>
          <a:lstStyle/>
          <a:p>
            <a:r>
              <a:rPr lang="en-US" dirty="0" smtClean="0"/>
              <a:t>A process of change through which individuals improve their health and wellness, live a self-directed life and strive to reach their full potential.</a:t>
            </a:r>
            <a:endParaRPr lang="en-US" dirty="0"/>
          </a:p>
        </p:txBody>
      </p:sp>
    </p:spTree>
    <p:extLst>
      <p:ext uri="{BB962C8B-B14F-4D97-AF65-F5344CB8AC3E}">
        <p14:creationId xmlns:p14="http://schemas.microsoft.com/office/powerpoint/2010/main" val="3832010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a:t>
            </a:r>
            <a:br>
              <a:rPr lang="en-US" dirty="0" smtClean="0"/>
            </a:br>
            <a:r>
              <a:rPr lang="en-US" dirty="0" smtClean="0"/>
              <a:t>Please contact:</a:t>
            </a:r>
            <a:endParaRPr lang="en-US" dirty="0"/>
          </a:p>
        </p:txBody>
      </p:sp>
      <p:sp>
        <p:nvSpPr>
          <p:cNvPr id="3" name="Content Placeholder 2"/>
          <p:cNvSpPr>
            <a:spLocks noGrp="1"/>
          </p:cNvSpPr>
          <p:nvPr>
            <p:ph idx="1"/>
          </p:nvPr>
        </p:nvSpPr>
        <p:spPr>
          <a:xfrm>
            <a:off x="0" y="1600200"/>
            <a:ext cx="8915400" cy="5029200"/>
          </a:xfrm>
        </p:spPr>
        <p:txBody>
          <a:bodyPr>
            <a:normAutofit/>
          </a:bodyPr>
          <a:lstStyle/>
          <a:p>
            <a:r>
              <a:rPr lang="en-US" dirty="0" smtClean="0"/>
              <a:t>Hon. Marcia Hirsch, Presiding Judge</a:t>
            </a:r>
          </a:p>
          <a:p>
            <a:pPr lvl="1"/>
            <a:r>
              <a:rPr lang="en-US" dirty="0" smtClean="0"/>
              <a:t>mhirsch@nycourts.gov </a:t>
            </a:r>
          </a:p>
          <a:p>
            <a:pPr lvl="1">
              <a:buNone/>
            </a:pPr>
            <a:endParaRPr lang="en-US" dirty="0" smtClean="0"/>
          </a:p>
          <a:p>
            <a:r>
              <a:rPr lang="en-US" dirty="0" smtClean="0"/>
              <a:t>Dr. Shelly Cohen, Program Evaluator, </a:t>
            </a:r>
          </a:p>
          <a:p>
            <a:pPr>
              <a:buNone/>
            </a:pPr>
            <a:r>
              <a:rPr lang="en-US" dirty="0" smtClean="0"/>
              <a:t>Stony Brook Research &amp; Evaluation Consulting, LLC</a:t>
            </a:r>
          </a:p>
          <a:p>
            <a:pPr lvl="1"/>
            <a:r>
              <a:rPr lang="en-US" dirty="0" smtClean="0"/>
              <a:t>scohen@notes.cc.sunysb.edu</a:t>
            </a:r>
          </a:p>
          <a:p>
            <a:endParaRPr lang="en-US" dirty="0" smtClean="0"/>
          </a:p>
          <a:p>
            <a:r>
              <a:rPr lang="en-US" dirty="0" smtClean="0"/>
              <a:t>Dr. Pamela Linden,  Evaluation Consultant , </a:t>
            </a:r>
          </a:p>
          <a:p>
            <a:pPr>
              <a:buNone/>
            </a:pPr>
            <a:r>
              <a:rPr lang="en-US" dirty="0" smtClean="0"/>
              <a:t>Stony Brook Research &amp; Evaluation Consulting, LLC</a:t>
            </a:r>
          </a:p>
          <a:p>
            <a:pPr lvl="1"/>
            <a:r>
              <a:rPr lang="en-US" dirty="0" smtClean="0"/>
              <a:t>Pamela.Linden@stonybrook.edu</a:t>
            </a:r>
          </a:p>
          <a:p>
            <a:pPr>
              <a:buNone/>
            </a:pP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dirty="0" smtClean="0"/>
              <a:t>Queens Trauma Project (QTP)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Funded by grant from the Center for Substance Abuse Treatment (CSAT) for three years </a:t>
            </a:r>
          </a:p>
          <a:p>
            <a:pPr lvl="1"/>
            <a:r>
              <a:rPr lang="en-US" dirty="0" smtClean="0"/>
              <a:t>from  October 1, 2010 through September 30, 2013</a:t>
            </a:r>
          </a:p>
          <a:p>
            <a:r>
              <a:rPr lang="en-US" dirty="0" smtClean="0"/>
              <a:t>Goals of QTP</a:t>
            </a:r>
          </a:p>
          <a:p>
            <a:pPr lvl="1"/>
            <a:r>
              <a:rPr lang="en-US" dirty="0" smtClean="0"/>
              <a:t>Provide enhanced screening and assessment of  all participants in the five felony treatment courts in Queens County, NY (approximately 200/year)</a:t>
            </a:r>
          </a:p>
          <a:p>
            <a:pPr lvl="1"/>
            <a:r>
              <a:rPr lang="en-US" dirty="0" smtClean="0"/>
              <a:t>Provide trauma specific treatment services to participants that are identified as potentially benefitting from these services </a:t>
            </a:r>
            <a:r>
              <a:rPr lang="en-US" smtClean="0"/>
              <a:t>(approximately 40/year)</a:t>
            </a:r>
            <a:endParaRPr lang="en-US" dirty="0" smtClean="0"/>
          </a:p>
          <a:p>
            <a:pPr lvl="1"/>
            <a:r>
              <a:rPr lang="en-US" dirty="0" smtClean="0"/>
              <a:t>Conduct  evaluation of fidelity of implementation of program activities and success of activities in achieving intended outcomes</a:t>
            </a:r>
          </a:p>
          <a:p>
            <a:pPr lvl="1"/>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Trauma Informed Care</a:t>
            </a:r>
            <a:endParaRPr lang="en-US" dirty="0"/>
          </a:p>
        </p:txBody>
      </p:sp>
      <p:sp>
        <p:nvSpPr>
          <p:cNvPr id="3" name="Content Placeholder 2"/>
          <p:cNvSpPr>
            <a:spLocks noGrp="1"/>
          </p:cNvSpPr>
          <p:nvPr>
            <p:ph idx="1"/>
          </p:nvPr>
        </p:nvSpPr>
        <p:spPr/>
        <p:txBody>
          <a:bodyPr/>
          <a:lstStyle/>
          <a:p>
            <a:r>
              <a:rPr lang="en-US" dirty="0" smtClean="0"/>
              <a:t>WHY?</a:t>
            </a:r>
          </a:p>
          <a:p>
            <a:pPr>
              <a:buNone/>
            </a:pPr>
            <a:endParaRPr lang="en-US" dirty="0" smtClean="0"/>
          </a:p>
          <a:p>
            <a:pPr>
              <a:buNone/>
            </a:pPr>
            <a:endParaRPr lang="en-US" dirty="0" smtClean="0"/>
          </a:p>
          <a:p>
            <a:r>
              <a:rPr lang="en-US" dirty="0" smtClean="0"/>
              <a:t>WHO?</a:t>
            </a:r>
          </a:p>
          <a:p>
            <a:pPr>
              <a:buNone/>
            </a:pPr>
            <a:endParaRPr lang="en-US" dirty="0" smtClean="0"/>
          </a:p>
          <a:p>
            <a:endParaRPr lang="en-US" dirty="0" smtClean="0"/>
          </a:p>
          <a:p>
            <a:r>
              <a:rPr lang="en-US" dirty="0" smtClean="0"/>
              <a:t>WHAT?</a:t>
            </a:r>
          </a:p>
          <a:p>
            <a:endParaRPr lang="en-US" dirty="0" smtClean="0"/>
          </a:p>
          <a:p>
            <a:pPr>
              <a:buNone/>
            </a:pPr>
            <a:endParaRPr lang="en-US" dirty="0" smtClean="0"/>
          </a:p>
          <a:p>
            <a:endParaRPr lang="en-US" dirty="0"/>
          </a:p>
        </p:txBody>
      </p:sp>
      <p:pic>
        <p:nvPicPr>
          <p:cNvPr id="1027" name="Picture 3" descr="C:\Documents and Settings\scohen\Local Settings\Temporary Internet Files\Content.IE5\KY5T2F5Y\MC900056790[1].wmf"/>
          <p:cNvPicPr>
            <a:picLocks noChangeAspect="1" noChangeArrowheads="1"/>
          </p:cNvPicPr>
          <p:nvPr/>
        </p:nvPicPr>
        <p:blipFill>
          <a:blip r:embed="rId2" cstate="print"/>
          <a:srcRect/>
          <a:stretch>
            <a:fillRect/>
          </a:stretch>
        </p:blipFill>
        <p:spPr bwMode="auto">
          <a:xfrm>
            <a:off x="4495800" y="1676400"/>
            <a:ext cx="3121609" cy="369293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we learn about trauma?</a:t>
            </a:r>
            <a:endParaRPr lang="en-US" dirty="0"/>
          </a:p>
        </p:txBody>
      </p:sp>
      <p:sp>
        <p:nvSpPr>
          <p:cNvPr id="3" name="Content Placeholder 2"/>
          <p:cNvSpPr>
            <a:spLocks noGrp="1"/>
          </p:cNvSpPr>
          <p:nvPr>
            <p:ph idx="1"/>
          </p:nvPr>
        </p:nvSpPr>
        <p:spPr/>
        <p:txBody>
          <a:bodyPr/>
          <a:lstStyle/>
          <a:p>
            <a:r>
              <a:rPr lang="en-US" dirty="0" smtClean="0"/>
              <a:t>Develop understanding </a:t>
            </a:r>
          </a:p>
          <a:p>
            <a:r>
              <a:rPr lang="en-US" dirty="0" smtClean="0"/>
              <a:t>Increase awareness </a:t>
            </a:r>
          </a:p>
          <a:p>
            <a:r>
              <a:rPr lang="en-US" dirty="0" smtClean="0"/>
              <a:t>Recognize signs </a:t>
            </a:r>
          </a:p>
          <a:p>
            <a:r>
              <a:rPr lang="en-US" dirty="0" smtClean="0"/>
              <a:t>Learn how to respond</a:t>
            </a:r>
            <a:endParaRPr lang="en-US" dirty="0"/>
          </a:p>
        </p:txBody>
      </p:sp>
    </p:spTree>
    <p:extLst>
      <p:ext uri="{BB962C8B-B14F-4D97-AF65-F5344CB8AC3E}">
        <p14:creationId xmlns:p14="http://schemas.microsoft.com/office/powerpoint/2010/main" val="350286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Goal: Trauma Informed Responses</a:t>
            </a:r>
            <a:endParaRPr lang="en-US" dirty="0"/>
          </a:p>
        </p:txBody>
      </p:sp>
      <p:sp>
        <p:nvSpPr>
          <p:cNvPr id="3" name="Content Placeholder 2"/>
          <p:cNvSpPr>
            <a:spLocks noGrp="1"/>
          </p:cNvSpPr>
          <p:nvPr>
            <p:ph idx="1"/>
          </p:nvPr>
        </p:nvSpPr>
        <p:spPr/>
        <p:txBody>
          <a:bodyPr/>
          <a:lstStyle/>
          <a:p>
            <a:r>
              <a:rPr lang="en-US" dirty="0" smtClean="0"/>
              <a:t>Increase safety </a:t>
            </a:r>
          </a:p>
          <a:p>
            <a:r>
              <a:rPr lang="en-US" dirty="0" smtClean="0"/>
              <a:t>Reduce recidivism</a:t>
            </a:r>
          </a:p>
          <a:p>
            <a:r>
              <a:rPr lang="en-US" dirty="0" smtClean="0"/>
              <a:t>Promote recovery</a:t>
            </a:r>
          </a:p>
          <a:p>
            <a:endParaRPr lang="en-US" dirty="0"/>
          </a:p>
          <a:p>
            <a:endParaRPr lang="en-US" dirty="0" smtClean="0"/>
          </a:p>
          <a:p>
            <a:endParaRPr lang="en-US" dirty="0"/>
          </a:p>
          <a:p>
            <a:endParaRPr lang="en-US" dirty="0" smtClean="0"/>
          </a:p>
          <a:p>
            <a:endParaRPr lang="en-US" dirty="0"/>
          </a:p>
          <a:p>
            <a:r>
              <a:rPr lang="en-US" dirty="0" smtClean="0"/>
              <a:t>                                                             (SAMHSA) </a:t>
            </a:r>
            <a:endParaRPr lang="en-US" dirty="0"/>
          </a:p>
        </p:txBody>
      </p:sp>
    </p:spTree>
    <p:extLst>
      <p:ext uri="{BB962C8B-B14F-4D97-AF65-F5344CB8AC3E}">
        <p14:creationId xmlns:p14="http://schemas.microsoft.com/office/powerpoint/2010/main" val="885875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Traumatic Events: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Physical abuse</a:t>
            </a:r>
          </a:p>
          <a:p>
            <a:r>
              <a:rPr lang="en-US" dirty="0" smtClean="0"/>
              <a:t>Loss</a:t>
            </a:r>
          </a:p>
          <a:p>
            <a:r>
              <a:rPr lang="en-US" dirty="0" smtClean="0"/>
              <a:t>Combat or victim of war</a:t>
            </a:r>
          </a:p>
          <a:p>
            <a:r>
              <a:rPr lang="en-US" dirty="0" smtClean="0"/>
              <a:t>Community trauma</a:t>
            </a:r>
          </a:p>
          <a:p>
            <a:r>
              <a:rPr lang="en-US" dirty="0" smtClean="0"/>
              <a:t>Sexual abuse</a:t>
            </a:r>
          </a:p>
          <a:p>
            <a:r>
              <a:rPr lang="en-US" dirty="0" smtClean="0"/>
              <a:t>Domestic violence</a:t>
            </a:r>
          </a:p>
          <a:p>
            <a:r>
              <a:rPr lang="en-US" dirty="0" smtClean="0"/>
              <a:t>Witness violence or other traumatic event</a:t>
            </a:r>
          </a:p>
          <a:p>
            <a:r>
              <a:rPr lang="en-US" dirty="0" smtClean="0"/>
              <a:t>Historical trauma</a:t>
            </a:r>
          </a:p>
          <a:p>
            <a:r>
              <a:rPr lang="en-US" dirty="0" smtClean="0"/>
              <a:t>Terrorism</a:t>
            </a:r>
          </a:p>
          <a:p>
            <a:r>
              <a:rPr lang="en-US" dirty="0" smtClean="0"/>
              <a:t>Natural Disaster</a:t>
            </a:r>
          </a:p>
          <a:p>
            <a:r>
              <a:rPr lang="en-US" dirty="0" smtClean="0"/>
              <a:t>                                                                     (SAMHSA)</a:t>
            </a:r>
            <a:endParaRPr lang="en-US" dirty="0"/>
          </a:p>
        </p:txBody>
      </p:sp>
    </p:spTree>
    <p:extLst>
      <p:ext uri="{BB962C8B-B14F-4D97-AF65-F5344CB8AC3E}">
        <p14:creationId xmlns:p14="http://schemas.microsoft.com/office/powerpoint/2010/main" val="3439132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 Is:</a:t>
            </a:r>
            <a:endParaRPr lang="en-US" dirty="0"/>
          </a:p>
        </p:txBody>
      </p:sp>
      <p:sp>
        <p:nvSpPr>
          <p:cNvPr id="3" name="Content Placeholder 2"/>
          <p:cNvSpPr>
            <a:spLocks noGrp="1"/>
          </p:cNvSpPr>
          <p:nvPr>
            <p:ph idx="1"/>
          </p:nvPr>
        </p:nvSpPr>
        <p:spPr/>
        <p:txBody>
          <a:bodyPr>
            <a:normAutofit lnSpcReduction="10000"/>
          </a:bodyPr>
          <a:lstStyle/>
          <a:p>
            <a:r>
              <a:rPr lang="en-US" dirty="0" smtClean="0"/>
              <a:t>An event, experience, or effect </a:t>
            </a:r>
          </a:p>
          <a:p>
            <a:r>
              <a:rPr lang="en-US" dirty="0" smtClean="0"/>
              <a:t>Sudden event or long standing abuse</a:t>
            </a:r>
          </a:p>
          <a:p>
            <a:r>
              <a:rPr lang="en-US" dirty="0" smtClean="0"/>
              <a:t>(can be in the past or present)</a:t>
            </a:r>
          </a:p>
          <a:p>
            <a:r>
              <a:rPr lang="en-US" dirty="0" smtClean="0"/>
              <a:t>The event is terrifying, threatening, and overwhelming </a:t>
            </a:r>
          </a:p>
          <a:p>
            <a:r>
              <a:rPr lang="en-US" dirty="0" smtClean="0"/>
              <a:t>Impact is pervasive</a:t>
            </a:r>
          </a:p>
          <a:p>
            <a:r>
              <a:rPr lang="en-US" dirty="0" smtClean="0"/>
              <a:t>Is shapes the world view of the participant</a:t>
            </a:r>
          </a:p>
          <a:p>
            <a:r>
              <a:rPr lang="en-US" dirty="0" smtClean="0"/>
              <a:t>Individualized experiences </a:t>
            </a:r>
          </a:p>
          <a:p>
            <a:r>
              <a:rPr lang="en-US" dirty="0" smtClean="0"/>
              <a:t>Many people cope or heal while others get stuck</a:t>
            </a:r>
            <a:endParaRPr lang="en-US" dirty="0"/>
          </a:p>
        </p:txBody>
      </p:sp>
    </p:spTree>
    <p:extLst>
      <p:ext uri="{BB962C8B-B14F-4D97-AF65-F5344CB8AC3E}">
        <p14:creationId xmlns:p14="http://schemas.microsoft.com/office/powerpoint/2010/main" val="1575277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534400" cy="1112838"/>
          </a:xfrm>
        </p:spPr>
        <p:txBody>
          <a:bodyPr>
            <a:normAutofit fontScale="90000"/>
          </a:bodyPr>
          <a:lstStyle/>
          <a:p>
            <a:r>
              <a:rPr lang="en-US" sz="3100" dirty="0" smtClean="0"/>
              <a:t>Demographic Characteristics of Participants</a:t>
            </a:r>
            <a:r>
              <a:rPr lang="en-US" dirty="0" smtClean="0"/>
              <a:t/>
            </a:r>
            <a:br>
              <a:rPr lang="en-US" dirty="0" smtClean="0"/>
            </a:br>
            <a:r>
              <a:rPr lang="en-US" sz="3100" dirty="0" smtClean="0"/>
              <a:t>(N=440, plea dates 10/1/10 -- 9/30/12)</a:t>
            </a:r>
            <a:endParaRPr lang="en-US" sz="3100" dirty="0"/>
          </a:p>
        </p:txBody>
      </p:sp>
      <p:graphicFrame>
        <p:nvGraphicFramePr>
          <p:cNvPr id="4" name="Content Placeholder 3"/>
          <p:cNvGraphicFramePr>
            <a:graphicFrameLocks noGrp="1"/>
          </p:cNvGraphicFramePr>
          <p:nvPr>
            <p:ph idx="1"/>
          </p:nvPr>
        </p:nvGraphicFramePr>
        <p:xfrm>
          <a:off x="152400" y="1008120"/>
          <a:ext cx="8686800" cy="5649481"/>
        </p:xfrm>
        <a:graphic>
          <a:graphicData uri="http://schemas.openxmlformats.org/drawingml/2006/table">
            <a:tbl>
              <a:tblPr firstRow="1" bandRow="1">
                <a:tableStyleId>{5C22544A-7EE6-4342-B048-85BDC9FD1C3A}</a:tableStyleId>
              </a:tblPr>
              <a:tblGrid>
                <a:gridCol w="1812897"/>
                <a:gridCol w="1082703"/>
                <a:gridCol w="1447800"/>
                <a:gridCol w="1447800"/>
                <a:gridCol w="1447800"/>
                <a:gridCol w="1447800"/>
              </a:tblGrid>
              <a:tr h="668280">
                <a:tc>
                  <a:txBody>
                    <a:bodyPr/>
                    <a:lstStyle/>
                    <a:p>
                      <a:r>
                        <a:rPr lang="en-US" dirty="0" smtClean="0"/>
                        <a:t>Court</a:t>
                      </a:r>
                      <a:endParaRPr lang="en-US" dirty="0"/>
                    </a:p>
                  </a:txBody>
                  <a:tcPr/>
                </a:tc>
                <a:tc>
                  <a:txBody>
                    <a:bodyPr/>
                    <a:lstStyle/>
                    <a:p>
                      <a:pPr algn="ctr"/>
                      <a:r>
                        <a:rPr lang="en-US" dirty="0" smtClean="0"/>
                        <a:t>QTC</a:t>
                      </a:r>
                    </a:p>
                    <a:p>
                      <a:pPr algn="ctr"/>
                      <a:r>
                        <a:rPr lang="en-US" dirty="0" smtClean="0"/>
                        <a:t>(n=199)</a:t>
                      </a:r>
                      <a:endParaRPr lang="en-US" dirty="0"/>
                    </a:p>
                  </a:txBody>
                  <a:tcPr/>
                </a:tc>
                <a:tc>
                  <a:txBody>
                    <a:bodyPr/>
                    <a:lstStyle/>
                    <a:p>
                      <a:pPr algn="ctr"/>
                      <a:r>
                        <a:rPr lang="en-US" dirty="0" smtClean="0"/>
                        <a:t>QDWI</a:t>
                      </a:r>
                    </a:p>
                    <a:p>
                      <a:pPr algn="ctr"/>
                      <a:r>
                        <a:rPr lang="en-US" dirty="0" smtClean="0"/>
                        <a:t>(n=113)</a:t>
                      </a:r>
                      <a:endParaRPr lang="en-US" dirty="0"/>
                    </a:p>
                  </a:txBody>
                  <a:tcPr/>
                </a:tc>
                <a:tc>
                  <a:txBody>
                    <a:bodyPr/>
                    <a:lstStyle/>
                    <a:p>
                      <a:pPr algn="ctr"/>
                      <a:r>
                        <a:rPr lang="en-US" dirty="0" smtClean="0"/>
                        <a:t>QMHC</a:t>
                      </a:r>
                    </a:p>
                    <a:p>
                      <a:pPr algn="ctr"/>
                      <a:r>
                        <a:rPr lang="en-US" dirty="0" smtClean="0"/>
                        <a:t>(n=71)</a:t>
                      </a:r>
                      <a:endParaRPr lang="en-US" dirty="0"/>
                    </a:p>
                  </a:txBody>
                  <a:tcPr/>
                </a:tc>
                <a:tc>
                  <a:txBody>
                    <a:bodyPr/>
                    <a:lstStyle/>
                    <a:p>
                      <a:pPr algn="ctr"/>
                      <a:r>
                        <a:rPr lang="en-US" dirty="0" smtClean="0"/>
                        <a:t>QVTC</a:t>
                      </a:r>
                    </a:p>
                    <a:p>
                      <a:pPr algn="ctr"/>
                      <a:r>
                        <a:rPr lang="en-US" dirty="0" smtClean="0"/>
                        <a:t>(n=36)</a:t>
                      </a:r>
                      <a:endParaRPr lang="en-US" dirty="0"/>
                    </a:p>
                  </a:txBody>
                  <a:tcPr/>
                </a:tc>
                <a:tc>
                  <a:txBody>
                    <a:bodyPr/>
                    <a:lstStyle/>
                    <a:p>
                      <a:pPr algn="ctr"/>
                      <a:r>
                        <a:rPr lang="en-US" dirty="0" smtClean="0"/>
                        <a:t>QDDC</a:t>
                      </a:r>
                    </a:p>
                    <a:p>
                      <a:pPr algn="ctr"/>
                      <a:r>
                        <a:rPr lang="en-US" dirty="0" smtClean="0"/>
                        <a:t>(n=21)</a:t>
                      </a:r>
                      <a:endParaRPr lang="en-US" dirty="0"/>
                    </a:p>
                  </a:txBody>
                  <a:tcPr/>
                </a:tc>
              </a:tr>
              <a:tr h="362955">
                <a:tc>
                  <a:txBody>
                    <a:bodyPr/>
                    <a:lstStyle/>
                    <a:p>
                      <a:r>
                        <a:rPr lang="en-US" dirty="0" smtClean="0"/>
                        <a:t>Mean Age</a:t>
                      </a:r>
                      <a:r>
                        <a:rPr lang="en-US" baseline="0" dirty="0" smtClean="0"/>
                        <a:t> </a:t>
                      </a:r>
                      <a:r>
                        <a:rPr lang="en-US" dirty="0" smtClean="0"/>
                        <a:t>(yrs)</a:t>
                      </a:r>
                      <a:endParaRPr lang="en-US" dirty="0"/>
                    </a:p>
                  </a:txBody>
                  <a:tcPr/>
                </a:tc>
                <a:tc>
                  <a:txBody>
                    <a:bodyPr/>
                    <a:lstStyle/>
                    <a:p>
                      <a:pPr algn="ctr"/>
                      <a:r>
                        <a:rPr lang="en-US" dirty="0" smtClean="0"/>
                        <a:t>28</a:t>
                      </a:r>
                      <a:endParaRPr lang="en-US" dirty="0"/>
                    </a:p>
                  </a:txBody>
                  <a:tcPr/>
                </a:tc>
                <a:tc>
                  <a:txBody>
                    <a:bodyPr/>
                    <a:lstStyle/>
                    <a:p>
                      <a:pPr algn="ctr"/>
                      <a:r>
                        <a:rPr lang="en-US" dirty="0" smtClean="0"/>
                        <a:t>37</a:t>
                      </a:r>
                      <a:endParaRPr lang="en-US" dirty="0"/>
                    </a:p>
                  </a:txBody>
                  <a:tcPr/>
                </a:tc>
                <a:tc>
                  <a:txBody>
                    <a:bodyPr/>
                    <a:lstStyle/>
                    <a:p>
                      <a:pPr algn="ctr"/>
                      <a:r>
                        <a:rPr lang="en-US" dirty="0" smtClean="0"/>
                        <a:t>37</a:t>
                      </a:r>
                      <a:endParaRPr lang="en-US" dirty="0"/>
                    </a:p>
                  </a:txBody>
                  <a:tcPr/>
                </a:tc>
                <a:tc>
                  <a:txBody>
                    <a:bodyPr/>
                    <a:lstStyle/>
                    <a:p>
                      <a:pPr algn="ctr"/>
                      <a:r>
                        <a:rPr lang="en-US" dirty="0" smtClean="0"/>
                        <a:t>41</a:t>
                      </a:r>
                      <a:endParaRPr lang="en-US" dirty="0"/>
                    </a:p>
                  </a:txBody>
                  <a:tcPr/>
                </a:tc>
                <a:tc>
                  <a:txBody>
                    <a:bodyPr/>
                    <a:lstStyle/>
                    <a:p>
                      <a:pPr algn="ctr"/>
                      <a:r>
                        <a:rPr lang="en-US" dirty="0" smtClean="0"/>
                        <a:t>35</a:t>
                      </a:r>
                      <a:endParaRPr lang="en-US" dirty="0"/>
                    </a:p>
                  </a:txBody>
                  <a:tcPr/>
                </a:tc>
              </a:tr>
              <a:tr h="1128116">
                <a:tc>
                  <a:txBody>
                    <a:bodyPr/>
                    <a:lstStyle/>
                    <a:p>
                      <a:r>
                        <a:rPr lang="en-US" dirty="0" smtClean="0"/>
                        <a:t>% white</a:t>
                      </a:r>
                    </a:p>
                    <a:p>
                      <a:r>
                        <a:rPr lang="en-US" dirty="0" smtClean="0"/>
                        <a:t>% black</a:t>
                      </a:r>
                    </a:p>
                    <a:p>
                      <a:r>
                        <a:rPr lang="en-US" dirty="0" smtClean="0"/>
                        <a:t>%</a:t>
                      </a:r>
                      <a:r>
                        <a:rPr lang="en-US" baseline="0" dirty="0" smtClean="0"/>
                        <a:t> Hispanic</a:t>
                      </a:r>
                    </a:p>
                    <a:p>
                      <a:r>
                        <a:rPr lang="en-US" baseline="0" dirty="0" smtClean="0"/>
                        <a:t>% Asian</a:t>
                      </a:r>
                      <a:endParaRPr lang="en-US" dirty="0"/>
                    </a:p>
                  </a:txBody>
                  <a:tcPr/>
                </a:tc>
                <a:tc>
                  <a:txBody>
                    <a:bodyPr/>
                    <a:lstStyle/>
                    <a:p>
                      <a:pPr algn="ctr"/>
                      <a:r>
                        <a:rPr lang="en-US" dirty="0" smtClean="0"/>
                        <a:t>36%</a:t>
                      </a:r>
                    </a:p>
                    <a:p>
                      <a:pPr algn="ctr"/>
                      <a:r>
                        <a:rPr lang="en-US" dirty="0" smtClean="0"/>
                        <a:t>33%</a:t>
                      </a:r>
                    </a:p>
                    <a:p>
                      <a:pPr algn="ctr"/>
                      <a:r>
                        <a:rPr lang="en-US" dirty="0" smtClean="0"/>
                        <a:t>43%</a:t>
                      </a:r>
                    </a:p>
                    <a:p>
                      <a:pPr algn="ctr"/>
                      <a:r>
                        <a:rPr lang="en-US" dirty="0" smtClean="0"/>
                        <a:t>4%</a:t>
                      </a:r>
                      <a:endParaRPr lang="en-US" dirty="0"/>
                    </a:p>
                  </a:txBody>
                  <a:tcPr/>
                </a:tc>
                <a:tc>
                  <a:txBody>
                    <a:bodyPr/>
                    <a:lstStyle/>
                    <a:p>
                      <a:pPr algn="ctr"/>
                      <a:r>
                        <a:rPr lang="en-US" dirty="0" smtClean="0"/>
                        <a:t>18%</a:t>
                      </a:r>
                    </a:p>
                    <a:p>
                      <a:pPr algn="ctr"/>
                      <a:r>
                        <a:rPr lang="en-US" dirty="0" smtClean="0"/>
                        <a:t>19%</a:t>
                      </a:r>
                    </a:p>
                    <a:p>
                      <a:pPr algn="ctr"/>
                      <a:r>
                        <a:rPr lang="en-US" dirty="0" smtClean="0"/>
                        <a:t>49%</a:t>
                      </a:r>
                    </a:p>
                    <a:p>
                      <a:pPr algn="ctr"/>
                      <a:r>
                        <a:rPr lang="en-US" dirty="0" smtClean="0"/>
                        <a:t>14%</a:t>
                      </a:r>
                      <a:endParaRPr lang="en-US" dirty="0"/>
                    </a:p>
                  </a:txBody>
                  <a:tcPr/>
                </a:tc>
                <a:tc>
                  <a:txBody>
                    <a:bodyPr/>
                    <a:lstStyle/>
                    <a:p>
                      <a:pPr algn="ctr"/>
                      <a:r>
                        <a:rPr lang="en-US" dirty="0" smtClean="0"/>
                        <a:t>40%</a:t>
                      </a:r>
                    </a:p>
                    <a:p>
                      <a:pPr algn="ctr"/>
                      <a:r>
                        <a:rPr lang="en-US" dirty="0" smtClean="0"/>
                        <a:t>40%</a:t>
                      </a:r>
                    </a:p>
                    <a:p>
                      <a:pPr algn="ctr"/>
                      <a:r>
                        <a:rPr lang="en-US" dirty="0" smtClean="0"/>
                        <a:t>18%</a:t>
                      </a:r>
                    </a:p>
                    <a:p>
                      <a:pPr algn="ctr"/>
                      <a:r>
                        <a:rPr lang="en-US" dirty="0" smtClean="0"/>
                        <a:t>3%</a:t>
                      </a:r>
                      <a:endParaRPr lang="en-US" dirty="0"/>
                    </a:p>
                  </a:txBody>
                  <a:tcPr/>
                </a:tc>
                <a:tc>
                  <a:txBody>
                    <a:bodyPr/>
                    <a:lstStyle/>
                    <a:p>
                      <a:pPr algn="ctr"/>
                      <a:r>
                        <a:rPr lang="en-US" dirty="0" smtClean="0"/>
                        <a:t>19%</a:t>
                      </a:r>
                    </a:p>
                    <a:p>
                      <a:pPr algn="ctr"/>
                      <a:r>
                        <a:rPr lang="en-US" dirty="0" smtClean="0"/>
                        <a:t>65%</a:t>
                      </a:r>
                    </a:p>
                    <a:p>
                      <a:pPr algn="ctr"/>
                      <a:r>
                        <a:rPr lang="en-US" dirty="0" smtClean="0"/>
                        <a:t>15%</a:t>
                      </a:r>
                    </a:p>
                    <a:p>
                      <a:pPr algn="ctr"/>
                      <a:r>
                        <a:rPr lang="en-US" dirty="0" smtClean="0"/>
                        <a:t>0%</a:t>
                      </a:r>
                      <a:endParaRPr lang="en-US" dirty="0"/>
                    </a:p>
                  </a:txBody>
                  <a:tcPr/>
                </a:tc>
                <a:tc>
                  <a:txBody>
                    <a:bodyPr/>
                    <a:lstStyle/>
                    <a:p>
                      <a:pPr algn="ctr"/>
                      <a:r>
                        <a:rPr lang="en-US" dirty="0" smtClean="0"/>
                        <a:t>35%</a:t>
                      </a:r>
                    </a:p>
                    <a:p>
                      <a:pPr algn="ctr"/>
                      <a:r>
                        <a:rPr lang="en-US" dirty="0" smtClean="0"/>
                        <a:t>30%</a:t>
                      </a:r>
                    </a:p>
                    <a:p>
                      <a:pPr algn="ctr"/>
                      <a:r>
                        <a:rPr lang="en-US" dirty="0" smtClean="0"/>
                        <a:t>35%</a:t>
                      </a:r>
                    </a:p>
                    <a:p>
                      <a:pPr algn="ctr"/>
                      <a:r>
                        <a:rPr lang="en-US" dirty="0" smtClean="0"/>
                        <a:t>0%</a:t>
                      </a:r>
                      <a:endParaRPr lang="en-US" dirty="0"/>
                    </a:p>
                  </a:txBody>
                  <a:tcPr/>
                </a:tc>
              </a:tr>
              <a:tr h="433891">
                <a:tc>
                  <a:txBody>
                    <a:bodyPr/>
                    <a:lstStyle/>
                    <a:p>
                      <a:r>
                        <a:rPr lang="en-US" dirty="0" smtClean="0"/>
                        <a:t>% male</a:t>
                      </a:r>
                      <a:endParaRPr lang="en-US" dirty="0"/>
                    </a:p>
                  </a:txBody>
                  <a:tcPr/>
                </a:tc>
                <a:tc>
                  <a:txBody>
                    <a:bodyPr/>
                    <a:lstStyle/>
                    <a:p>
                      <a:pPr algn="ctr"/>
                      <a:r>
                        <a:rPr lang="en-US" dirty="0" smtClean="0"/>
                        <a:t>87%</a:t>
                      </a:r>
                      <a:endParaRPr lang="en-US" dirty="0"/>
                    </a:p>
                  </a:txBody>
                  <a:tcPr/>
                </a:tc>
                <a:tc>
                  <a:txBody>
                    <a:bodyPr/>
                    <a:lstStyle/>
                    <a:p>
                      <a:pPr algn="ctr"/>
                      <a:r>
                        <a:rPr lang="en-US" dirty="0" smtClean="0"/>
                        <a:t>92%</a:t>
                      </a:r>
                      <a:endParaRPr lang="en-US" dirty="0"/>
                    </a:p>
                  </a:txBody>
                  <a:tcPr/>
                </a:tc>
                <a:tc>
                  <a:txBody>
                    <a:bodyPr/>
                    <a:lstStyle/>
                    <a:p>
                      <a:pPr algn="ctr"/>
                      <a:r>
                        <a:rPr lang="en-US" dirty="0" smtClean="0"/>
                        <a:t>79%</a:t>
                      </a:r>
                      <a:endParaRPr lang="en-US" dirty="0"/>
                    </a:p>
                  </a:txBody>
                  <a:tcPr/>
                </a:tc>
                <a:tc>
                  <a:txBody>
                    <a:bodyPr/>
                    <a:lstStyle/>
                    <a:p>
                      <a:pPr algn="ctr"/>
                      <a:r>
                        <a:rPr lang="en-US" dirty="0" smtClean="0"/>
                        <a:t>94%</a:t>
                      </a:r>
                      <a:endParaRPr lang="en-US" dirty="0"/>
                    </a:p>
                  </a:txBody>
                  <a:tcPr/>
                </a:tc>
                <a:tc>
                  <a:txBody>
                    <a:bodyPr/>
                    <a:lstStyle/>
                    <a:p>
                      <a:pPr algn="ctr"/>
                      <a:r>
                        <a:rPr lang="en-US" dirty="0" smtClean="0"/>
                        <a:t>81%</a:t>
                      </a:r>
                      <a:endParaRPr lang="en-US" dirty="0"/>
                    </a:p>
                  </a:txBody>
                  <a:tcPr/>
                </a:tc>
              </a:tr>
              <a:tr h="607446">
                <a:tc>
                  <a:txBody>
                    <a:bodyPr/>
                    <a:lstStyle/>
                    <a:p>
                      <a:r>
                        <a:rPr lang="en-US" dirty="0" smtClean="0"/>
                        <a:t>%</a:t>
                      </a:r>
                      <a:r>
                        <a:rPr lang="en-US" baseline="0" dirty="0" smtClean="0"/>
                        <a:t> Employed </a:t>
                      </a:r>
                      <a:r>
                        <a:rPr lang="en-US" sz="1200" baseline="0" dirty="0" smtClean="0"/>
                        <a:t>F/T</a:t>
                      </a:r>
                    </a:p>
                    <a:p>
                      <a:r>
                        <a:rPr lang="en-US" sz="1800" baseline="0" dirty="0" smtClean="0"/>
                        <a:t> (</a:t>
                      </a:r>
                      <a:r>
                        <a:rPr lang="en-US" sz="1400" dirty="0" smtClean="0"/>
                        <a:t>Employed/school)</a:t>
                      </a:r>
                      <a:endParaRPr lang="en-US" sz="1400" dirty="0"/>
                    </a:p>
                  </a:txBody>
                  <a:tcPr/>
                </a:tc>
                <a:tc>
                  <a:txBody>
                    <a:bodyPr/>
                    <a:lstStyle/>
                    <a:p>
                      <a:pPr algn="ctr"/>
                      <a:r>
                        <a:rPr lang="en-US" dirty="0" smtClean="0"/>
                        <a:t>26%</a:t>
                      </a:r>
                    </a:p>
                    <a:p>
                      <a:pPr algn="ctr"/>
                      <a:r>
                        <a:rPr lang="en-US" dirty="0" smtClean="0"/>
                        <a:t>(55%)</a:t>
                      </a:r>
                      <a:endParaRPr lang="en-US" dirty="0"/>
                    </a:p>
                  </a:txBody>
                  <a:tcPr/>
                </a:tc>
                <a:tc>
                  <a:txBody>
                    <a:bodyPr/>
                    <a:lstStyle/>
                    <a:p>
                      <a:pPr algn="ctr"/>
                      <a:r>
                        <a:rPr lang="en-US" dirty="0" smtClean="0"/>
                        <a:t>60%</a:t>
                      </a:r>
                    </a:p>
                    <a:p>
                      <a:pPr algn="ctr"/>
                      <a:r>
                        <a:rPr lang="en-US" dirty="0" smtClean="0"/>
                        <a:t>(78%)</a:t>
                      </a:r>
                      <a:endParaRPr lang="en-US" dirty="0"/>
                    </a:p>
                  </a:txBody>
                  <a:tcPr/>
                </a:tc>
                <a:tc>
                  <a:txBody>
                    <a:bodyPr/>
                    <a:lstStyle/>
                    <a:p>
                      <a:pPr algn="ctr"/>
                      <a:r>
                        <a:rPr lang="en-US" dirty="0" smtClean="0"/>
                        <a:t>11%</a:t>
                      </a:r>
                    </a:p>
                    <a:p>
                      <a:pPr algn="ctr"/>
                      <a:r>
                        <a:rPr lang="en-US" dirty="0" smtClean="0"/>
                        <a:t>(38%)</a:t>
                      </a:r>
                      <a:endParaRPr lang="en-US" dirty="0"/>
                    </a:p>
                  </a:txBody>
                  <a:tcPr/>
                </a:tc>
                <a:tc>
                  <a:txBody>
                    <a:bodyPr/>
                    <a:lstStyle/>
                    <a:p>
                      <a:pPr algn="ctr"/>
                      <a:r>
                        <a:rPr lang="en-US" dirty="0" smtClean="0"/>
                        <a:t>28%</a:t>
                      </a:r>
                    </a:p>
                    <a:p>
                      <a:pPr algn="ctr"/>
                      <a:r>
                        <a:rPr lang="en-US" dirty="0" smtClean="0"/>
                        <a:t>(46%)</a:t>
                      </a:r>
                      <a:endParaRPr lang="en-US" dirty="0"/>
                    </a:p>
                  </a:txBody>
                  <a:tcPr/>
                </a:tc>
                <a:tc>
                  <a:txBody>
                    <a:bodyPr/>
                    <a:lstStyle/>
                    <a:p>
                      <a:pPr algn="ctr"/>
                      <a:r>
                        <a:rPr lang="en-US" dirty="0" smtClean="0"/>
                        <a:t>20%</a:t>
                      </a:r>
                    </a:p>
                    <a:p>
                      <a:pPr algn="ctr"/>
                      <a:r>
                        <a:rPr lang="en-US" dirty="0" smtClean="0"/>
                        <a:t>(40%)</a:t>
                      </a:r>
                    </a:p>
                  </a:txBody>
                  <a:tcPr/>
                </a:tc>
              </a:tr>
              <a:tr h="432510">
                <a:tc>
                  <a:txBody>
                    <a:bodyPr/>
                    <a:lstStyle/>
                    <a:p>
                      <a:r>
                        <a:rPr lang="en-US" dirty="0" smtClean="0"/>
                        <a:t>% HS grad/</a:t>
                      </a:r>
                      <a:r>
                        <a:rPr lang="en-US" sz="1400" dirty="0" smtClean="0"/>
                        <a:t>GED</a:t>
                      </a:r>
                      <a:endParaRPr lang="en-US" sz="1400" dirty="0"/>
                    </a:p>
                  </a:txBody>
                  <a:tcPr/>
                </a:tc>
                <a:tc>
                  <a:txBody>
                    <a:bodyPr/>
                    <a:lstStyle/>
                    <a:p>
                      <a:pPr algn="ctr"/>
                      <a:r>
                        <a:rPr lang="en-US" dirty="0" smtClean="0"/>
                        <a:t>68%</a:t>
                      </a:r>
                      <a:endParaRPr lang="en-US" dirty="0"/>
                    </a:p>
                  </a:txBody>
                  <a:tcPr/>
                </a:tc>
                <a:tc>
                  <a:txBody>
                    <a:bodyPr/>
                    <a:lstStyle/>
                    <a:p>
                      <a:pPr algn="ctr"/>
                      <a:r>
                        <a:rPr lang="en-US" dirty="0" smtClean="0"/>
                        <a:t>75%</a:t>
                      </a:r>
                      <a:endParaRPr lang="en-US" dirty="0"/>
                    </a:p>
                  </a:txBody>
                  <a:tcPr/>
                </a:tc>
                <a:tc>
                  <a:txBody>
                    <a:bodyPr/>
                    <a:lstStyle/>
                    <a:p>
                      <a:pPr algn="ctr"/>
                      <a:r>
                        <a:rPr lang="en-US" dirty="0" smtClean="0"/>
                        <a:t>63%</a:t>
                      </a:r>
                      <a:endParaRPr lang="en-US" dirty="0"/>
                    </a:p>
                  </a:txBody>
                  <a:tcPr/>
                </a:tc>
                <a:tc>
                  <a:txBody>
                    <a:bodyPr/>
                    <a:lstStyle/>
                    <a:p>
                      <a:pPr algn="ctr"/>
                      <a:r>
                        <a:rPr lang="en-US" dirty="0" smtClean="0"/>
                        <a:t>100%</a:t>
                      </a:r>
                      <a:endParaRPr lang="en-US" dirty="0"/>
                    </a:p>
                  </a:txBody>
                  <a:tcPr/>
                </a:tc>
                <a:tc>
                  <a:txBody>
                    <a:bodyPr/>
                    <a:lstStyle/>
                    <a:p>
                      <a:pPr algn="ctr"/>
                      <a:r>
                        <a:rPr lang="en-US" dirty="0" smtClean="0"/>
                        <a:t>62%</a:t>
                      </a:r>
                    </a:p>
                  </a:txBody>
                  <a:tcPr/>
                </a:tc>
              </a:tr>
              <a:tr h="436652">
                <a:tc>
                  <a:txBody>
                    <a:bodyPr/>
                    <a:lstStyle/>
                    <a:p>
                      <a:r>
                        <a:rPr lang="en-US" dirty="0" smtClean="0"/>
                        <a:t>% </a:t>
                      </a:r>
                      <a:r>
                        <a:rPr lang="en-US" dirty="0" err="1" smtClean="0"/>
                        <a:t>Priv</a:t>
                      </a:r>
                      <a:r>
                        <a:rPr lang="en-US" baseline="0" dirty="0" smtClean="0"/>
                        <a:t> Attorney</a:t>
                      </a:r>
                      <a:endParaRPr lang="en-US" dirty="0"/>
                    </a:p>
                  </a:txBody>
                  <a:tcPr/>
                </a:tc>
                <a:tc>
                  <a:txBody>
                    <a:bodyPr/>
                    <a:lstStyle/>
                    <a:p>
                      <a:pPr algn="ctr"/>
                      <a:r>
                        <a:rPr lang="en-US" dirty="0" smtClean="0"/>
                        <a:t>48%</a:t>
                      </a:r>
                      <a:endParaRPr lang="en-US" dirty="0"/>
                    </a:p>
                  </a:txBody>
                  <a:tcPr/>
                </a:tc>
                <a:tc>
                  <a:txBody>
                    <a:bodyPr/>
                    <a:lstStyle/>
                    <a:p>
                      <a:pPr algn="ctr"/>
                      <a:r>
                        <a:rPr lang="en-US" dirty="0" smtClean="0"/>
                        <a:t>71%</a:t>
                      </a:r>
                      <a:endParaRPr lang="en-US" dirty="0"/>
                    </a:p>
                  </a:txBody>
                  <a:tcPr/>
                </a:tc>
                <a:tc>
                  <a:txBody>
                    <a:bodyPr/>
                    <a:lstStyle/>
                    <a:p>
                      <a:pPr algn="ctr"/>
                      <a:r>
                        <a:rPr lang="en-US" dirty="0" smtClean="0"/>
                        <a:t>20%</a:t>
                      </a:r>
                      <a:endParaRPr lang="en-US" dirty="0"/>
                    </a:p>
                  </a:txBody>
                  <a:tcPr/>
                </a:tc>
                <a:tc>
                  <a:txBody>
                    <a:bodyPr/>
                    <a:lstStyle/>
                    <a:p>
                      <a:pPr algn="ctr"/>
                      <a:r>
                        <a:rPr lang="en-US" dirty="0" smtClean="0"/>
                        <a:t>36%</a:t>
                      </a:r>
                      <a:endParaRPr lang="en-US" dirty="0"/>
                    </a:p>
                  </a:txBody>
                  <a:tcPr/>
                </a:tc>
                <a:tc>
                  <a:txBody>
                    <a:bodyPr/>
                    <a:lstStyle/>
                    <a:p>
                      <a:pPr algn="ctr"/>
                      <a:r>
                        <a:rPr lang="en-US" dirty="0" smtClean="0"/>
                        <a:t>14%</a:t>
                      </a:r>
                    </a:p>
                  </a:txBody>
                  <a:tcPr/>
                </a:tc>
              </a:tr>
              <a:tr h="867781">
                <a:tc>
                  <a:txBody>
                    <a:bodyPr/>
                    <a:lstStyle/>
                    <a:p>
                      <a:r>
                        <a:rPr lang="en-US" dirty="0" smtClean="0"/>
                        <a:t>%</a:t>
                      </a:r>
                      <a:r>
                        <a:rPr lang="en-US" baseline="0" dirty="0" smtClean="0"/>
                        <a:t> married</a:t>
                      </a:r>
                    </a:p>
                    <a:p>
                      <a:r>
                        <a:rPr lang="en-US" baseline="0" dirty="0" smtClean="0"/>
                        <a:t>% divorced</a:t>
                      </a:r>
                    </a:p>
                    <a:p>
                      <a:r>
                        <a:rPr lang="en-US" baseline="0" dirty="0" smtClean="0"/>
                        <a:t>% single</a:t>
                      </a:r>
                      <a:endParaRPr lang="en-US" dirty="0"/>
                    </a:p>
                  </a:txBody>
                  <a:tcPr/>
                </a:tc>
                <a:tc>
                  <a:txBody>
                    <a:bodyPr/>
                    <a:lstStyle/>
                    <a:p>
                      <a:pPr algn="ctr"/>
                      <a:r>
                        <a:rPr lang="en-US" dirty="0" smtClean="0"/>
                        <a:t>14%</a:t>
                      </a:r>
                    </a:p>
                    <a:p>
                      <a:pPr algn="ctr"/>
                      <a:r>
                        <a:rPr lang="en-US" dirty="0" smtClean="0"/>
                        <a:t>7%</a:t>
                      </a:r>
                    </a:p>
                    <a:p>
                      <a:pPr algn="ctr"/>
                      <a:r>
                        <a:rPr lang="en-US" dirty="0" smtClean="0"/>
                        <a:t>78%</a:t>
                      </a:r>
                    </a:p>
                  </a:txBody>
                  <a:tcPr/>
                </a:tc>
                <a:tc>
                  <a:txBody>
                    <a:bodyPr/>
                    <a:lstStyle/>
                    <a:p>
                      <a:pPr algn="ctr"/>
                      <a:r>
                        <a:rPr lang="en-US" dirty="0" smtClean="0"/>
                        <a:t>45%</a:t>
                      </a:r>
                    </a:p>
                    <a:p>
                      <a:pPr algn="ctr"/>
                      <a:r>
                        <a:rPr lang="en-US" dirty="0" smtClean="0"/>
                        <a:t>15%</a:t>
                      </a:r>
                    </a:p>
                    <a:p>
                      <a:pPr algn="ctr"/>
                      <a:r>
                        <a:rPr lang="en-US" dirty="0" smtClean="0"/>
                        <a:t>40%</a:t>
                      </a:r>
                      <a:endParaRPr lang="en-US" dirty="0"/>
                    </a:p>
                  </a:txBody>
                  <a:tcPr/>
                </a:tc>
                <a:tc>
                  <a:txBody>
                    <a:bodyPr/>
                    <a:lstStyle/>
                    <a:p>
                      <a:pPr algn="ctr"/>
                      <a:r>
                        <a:rPr lang="en-US" dirty="0" smtClean="0"/>
                        <a:t>16% </a:t>
                      </a:r>
                    </a:p>
                    <a:p>
                      <a:pPr algn="ctr"/>
                      <a:r>
                        <a:rPr lang="en-US" dirty="0" smtClean="0"/>
                        <a:t>26% </a:t>
                      </a:r>
                    </a:p>
                    <a:p>
                      <a:pPr algn="ctr"/>
                      <a:r>
                        <a:rPr lang="en-US" dirty="0" smtClean="0"/>
                        <a:t>58%</a:t>
                      </a:r>
                      <a:endParaRPr lang="en-US" dirty="0"/>
                    </a:p>
                  </a:txBody>
                  <a:tcPr/>
                </a:tc>
                <a:tc>
                  <a:txBody>
                    <a:bodyPr/>
                    <a:lstStyle/>
                    <a:p>
                      <a:pPr algn="ctr"/>
                      <a:r>
                        <a:rPr lang="en-US" dirty="0" smtClean="0"/>
                        <a:t>28%</a:t>
                      </a:r>
                    </a:p>
                    <a:p>
                      <a:pPr algn="ctr"/>
                      <a:r>
                        <a:rPr lang="en-US" dirty="0" smtClean="0"/>
                        <a:t>40%</a:t>
                      </a:r>
                    </a:p>
                    <a:p>
                      <a:pPr algn="ctr"/>
                      <a:r>
                        <a:rPr lang="en-US" dirty="0" smtClean="0"/>
                        <a:t>32%</a:t>
                      </a:r>
                      <a:endParaRPr lang="en-US" dirty="0"/>
                    </a:p>
                  </a:txBody>
                  <a:tcPr/>
                </a:tc>
                <a:tc>
                  <a:txBody>
                    <a:bodyPr/>
                    <a:lstStyle/>
                    <a:p>
                      <a:pPr algn="ctr"/>
                      <a:r>
                        <a:rPr lang="en-US" dirty="0" smtClean="0"/>
                        <a:t>14%</a:t>
                      </a:r>
                    </a:p>
                    <a:p>
                      <a:pPr algn="ctr"/>
                      <a:r>
                        <a:rPr lang="en-US" dirty="0" smtClean="0"/>
                        <a:t>14%</a:t>
                      </a:r>
                    </a:p>
                    <a:p>
                      <a:pPr algn="ctr"/>
                      <a:r>
                        <a:rPr lang="en-US" dirty="0" smtClean="0"/>
                        <a:t>71%</a:t>
                      </a:r>
                    </a:p>
                  </a:txBody>
                  <a:tcPr/>
                </a:tc>
              </a:tr>
              <a:tr h="307079">
                <a:tc>
                  <a:txBody>
                    <a:bodyPr/>
                    <a:lstStyle/>
                    <a:p>
                      <a:r>
                        <a:rPr lang="en-US" dirty="0" smtClean="0"/>
                        <a:t>%</a:t>
                      </a:r>
                      <a:r>
                        <a:rPr lang="en-US" baseline="0" dirty="0" smtClean="0"/>
                        <a:t> US Citizen</a:t>
                      </a:r>
                      <a:endParaRPr lang="en-US" dirty="0"/>
                    </a:p>
                  </a:txBody>
                  <a:tcPr/>
                </a:tc>
                <a:tc>
                  <a:txBody>
                    <a:bodyPr/>
                    <a:lstStyle/>
                    <a:p>
                      <a:pPr algn="ctr"/>
                      <a:r>
                        <a:rPr lang="en-US" dirty="0" smtClean="0"/>
                        <a:t>99%</a:t>
                      </a:r>
                    </a:p>
                  </a:txBody>
                  <a:tcPr/>
                </a:tc>
                <a:tc>
                  <a:txBody>
                    <a:bodyPr/>
                    <a:lstStyle/>
                    <a:p>
                      <a:pPr algn="ctr"/>
                      <a:r>
                        <a:rPr lang="en-US" dirty="0" smtClean="0"/>
                        <a:t>68%</a:t>
                      </a:r>
                      <a:endParaRPr lang="en-US" dirty="0"/>
                    </a:p>
                  </a:txBody>
                  <a:tcPr/>
                </a:tc>
                <a:tc>
                  <a:txBody>
                    <a:bodyPr/>
                    <a:lstStyle/>
                    <a:p>
                      <a:pPr algn="ctr"/>
                      <a:r>
                        <a:rPr lang="en-US" dirty="0" smtClean="0"/>
                        <a:t>82%</a:t>
                      </a:r>
                      <a:endParaRPr lang="en-US" dirty="0"/>
                    </a:p>
                  </a:txBody>
                  <a:tcPr/>
                </a:tc>
                <a:tc>
                  <a:txBody>
                    <a:bodyPr/>
                    <a:lstStyle/>
                    <a:p>
                      <a:pPr algn="ctr"/>
                      <a:r>
                        <a:rPr lang="en-US" dirty="0" smtClean="0"/>
                        <a:t>92%</a:t>
                      </a:r>
                      <a:endParaRPr lang="en-US" dirty="0"/>
                    </a:p>
                  </a:txBody>
                  <a:tcPr/>
                </a:tc>
                <a:tc>
                  <a:txBody>
                    <a:bodyPr/>
                    <a:lstStyle/>
                    <a:p>
                      <a:pPr algn="ctr"/>
                      <a:r>
                        <a:rPr lang="en-US" dirty="0" smtClean="0"/>
                        <a:t>91%</a:t>
                      </a:r>
                    </a:p>
                  </a:txBody>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6248</TotalTime>
  <Words>3858</Words>
  <Application>Microsoft Office PowerPoint</Application>
  <PresentationFormat>On-screen Show (4:3)</PresentationFormat>
  <Paragraphs>548</Paragraphs>
  <Slides>23</Slides>
  <Notes>17</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Apex</vt:lpstr>
      <vt:lpstr>MANAGING A TRAUMA-INFORMED COURTROOM</vt:lpstr>
      <vt:lpstr>Trauma Project Collaborators</vt:lpstr>
      <vt:lpstr>Queens Trauma Project (QTP)</vt:lpstr>
      <vt:lpstr>Trauma Informed Care</vt:lpstr>
      <vt:lpstr>Why do  we learn about trauma?</vt:lpstr>
      <vt:lpstr>Goal: Trauma Informed Responses</vt:lpstr>
      <vt:lpstr>Traumatic Events:</vt:lpstr>
      <vt:lpstr>Trauma Is:</vt:lpstr>
      <vt:lpstr>Demographic Characteristics of Participants (N=440, plea dates 10/1/10 -- 9/30/12)</vt:lpstr>
      <vt:lpstr>Other Characteristics of Participants (N=440, plea dates 10/1/10 -- 9/30/12)</vt:lpstr>
      <vt:lpstr>Trauma Instruments</vt:lpstr>
      <vt:lpstr>Trauma in Veterans (N=36)</vt:lpstr>
      <vt:lpstr>Program Status and Trauma</vt:lpstr>
      <vt:lpstr>New Arrest or Warrant  and Trauma</vt:lpstr>
      <vt:lpstr>Phase Advancement and Trauma (median number of days)</vt:lpstr>
      <vt:lpstr>Types of Reported Trauma (n = 39)  </vt:lpstr>
      <vt:lpstr>Treatment Interventions</vt:lpstr>
      <vt:lpstr>TAMAR</vt:lpstr>
      <vt:lpstr>Seeking Safety</vt:lpstr>
      <vt:lpstr>Helping Men Recover</vt:lpstr>
      <vt:lpstr>Participant Feedback</vt:lpstr>
      <vt:lpstr>Recovery</vt:lpstr>
      <vt:lpstr>Questions? Please contact:</vt:lpstr>
    </vt:vector>
  </TitlesOfParts>
  <Company>Stony Brook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Implementation of Trauma Informed Care Within Five Problem Solving Courts in Queens, NY</dc:title>
  <dc:creator>scohen</dc:creator>
  <cp:lastModifiedBy>Michael McLaughlin</cp:lastModifiedBy>
  <cp:revision>314</cp:revision>
  <cp:lastPrinted>2014-07-24T20:15:44Z</cp:lastPrinted>
  <dcterms:created xsi:type="dcterms:W3CDTF">2012-05-10T15:48:50Z</dcterms:created>
  <dcterms:modified xsi:type="dcterms:W3CDTF">2014-08-14T15:40:33Z</dcterms:modified>
</cp:coreProperties>
</file>