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71" r:id="rId2"/>
    <p:sldId id="376" r:id="rId3"/>
    <p:sldId id="447" r:id="rId4"/>
    <p:sldId id="446" r:id="rId5"/>
    <p:sldId id="396" r:id="rId6"/>
    <p:sldId id="411" r:id="rId7"/>
    <p:sldId id="458" r:id="rId8"/>
    <p:sldId id="412" r:id="rId9"/>
    <p:sldId id="425" r:id="rId10"/>
    <p:sldId id="414" r:id="rId11"/>
    <p:sldId id="415" r:id="rId12"/>
    <p:sldId id="416" r:id="rId13"/>
    <p:sldId id="417" r:id="rId14"/>
    <p:sldId id="457" r:id="rId15"/>
    <p:sldId id="413" r:id="rId16"/>
    <p:sldId id="419" r:id="rId17"/>
    <p:sldId id="433" r:id="rId18"/>
    <p:sldId id="383" r:id="rId19"/>
    <p:sldId id="381" r:id="rId20"/>
    <p:sldId id="437" r:id="rId21"/>
    <p:sldId id="434" r:id="rId22"/>
    <p:sldId id="435" r:id="rId23"/>
    <p:sldId id="436" r:id="rId24"/>
    <p:sldId id="443" r:id="rId25"/>
    <p:sldId id="442" r:id="rId26"/>
    <p:sldId id="386" r:id="rId27"/>
    <p:sldId id="444" r:id="rId28"/>
    <p:sldId id="398" r:id="rId29"/>
    <p:sldId id="408" r:id="rId30"/>
    <p:sldId id="409" r:id="rId31"/>
    <p:sldId id="449" r:id="rId32"/>
    <p:sldId id="450" r:id="rId33"/>
    <p:sldId id="451" r:id="rId34"/>
    <p:sldId id="453" r:id="rId35"/>
    <p:sldId id="454" r:id="rId36"/>
    <p:sldId id="452" r:id="rId37"/>
    <p:sldId id="448" r:id="rId38"/>
    <p:sldId id="455" r:id="rId39"/>
    <p:sldId id="456" r:id="rId40"/>
    <p:sldId id="393"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62D00"/>
    <a:srgbClr val="326C7A"/>
    <a:srgbClr val="9966FF"/>
    <a:srgbClr val="9900CC"/>
    <a:srgbClr val="9933FF"/>
    <a:srgbClr val="3A7E8E"/>
    <a:srgbClr val="78B400"/>
    <a:srgbClr val="3399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61" autoAdjust="0"/>
    <p:restoredTop sz="74795" autoAdjust="0"/>
  </p:normalViewPr>
  <p:slideViewPr>
    <p:cSldViewPr snapToGrid="0" snapToObjects="1">
      <p:cViewPr varScale="1">
        <p:scale>
          <a:sx n="85" d="100"/>
          <a:sy n="85" d="100"/>
        </p:scale>
        <p:origin x="270"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2" d="100"/>
          <a:sy n="92" d="100"/>
        </p:scale>
        <p:origin x="-281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Misc%20Documents\ACE%20in%20WA.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embeddings/oleObject4.bin"/></Relationships>
</file>

<file path=ppt/charts/_rels/chart11.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embeddings/oleObject5.bin"/></Relationships>
</file>

<file path=ppt/charts/_rels/chart12.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embeddings/oleObject6.bin"/></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Misc%20Documents\ACE%20in%20W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Misc%20Documents\ACE%20in%20W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portele\Local%20Settings\Temporary%20Internet%20Files\Content.Outlook\6MNHQVBE\ACE%20Homelessness%20Charts%20%20BRFSS%209%206%2011.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sz="1800" dirty="0">
                <a:solidFill>
                  <a:schemeClr val="tx2">
                    <a:lumMod val="50000"/>
                  </a:schemeClr>
                </a:solidFill>
              </a:rPr>
              <a:t>Current </a:t>
            </a:r>
            <a:r>
              <a:rPr lang="en-US" sz="1800" dirty="0" smtClean="0">
                <a:solidFill>
                  <a:schemeClr val="tx2">
                    <a:lumMod val="50000"/>
                  </a:schemeClr>
                </a:solidFill>
              </a:rPr>
              <a:t>Smoking- Washington</a:t>
            </a:r>
            <a:endParaRPr lang="en-US" sz="1800" dirty="0">
              <a:solidFill>
                <a:schemeClr val="tx2">
                  <a:lumMod val="50000"/>
                </a:schemeClr>
              </a:solidFill>
            </a:endParaRPr>
          </a:p>
        </c:rich>
      </c:tx>
      <c:layout/>
      <c:overlay val="0"/>
    </c:title>
    <c:autoTitleDeleted val="0"/>
    <c:plotArea>
      <c:layout/>
      <c:barChart>
        <c:barDir val="col"/>
        <c:grouping val="clustered"/>
        <c:varyColors val="0"/>
        <c:ser>
          <c:idx val="0"/>
          <c:order val="0"/>
          <c:tx>
            <c:strRef>
              <c:f>Sheet1!$D$2</c:f>
              <c:strCache>
                <c:ptCount val="1"/>
                <c:pt idx="0">
                  <c:v>Current Smoking</c:v>
                </c:pt>
              </c:strCache>
            </c:strRef>
          </c:tx>
          <c:spPr>
            <a:solidFill>
              <a:srgbClr val="0000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Sheet1!$C$3:$C$8</c:f>
              <c:strCache>
                <c:ptCount val="6"/>
                <c:pt idx="0">
                  <c:v>0</c:v>
                </c:pt>
                <c:pt idx="1">
                  <c:v>1</c:v>
                </c:pt>
                <c:pt idx="2">
                  <c:v>2</c:v>
                </c:pt>
                <c:pt idx="3">
                  <c:v>3</c:v>
                </c:pt>
                <c:pt idx="4">
                  <c:v>4 or 5</c:v>
                </c:pt>
                <c:pt idx="5">
                  <c:v>6,7, or 8</c:v>
                </c:pt>
              </c:strCache>
            </c:strRef>
          </c:cat>
          <c:val>
            <c:numRef>
              <c:f>Sheet1!$D$3:$D$8</c:f>
              <c:numCache>
                <c:formatCode>General</c:formatCode>
                <c:ptCount val="6"/>
                <c:pt idx="0">
                  <c:v>10.4</c:v>
                </c:pt>
                <c:pt idx="1">
                  <c:v>13.2</c:v>
                </c:pt>
                <c:pt idx="2">
                  <c:v>11.1</c:v>
                </c:pt>
                <c:pt idx="3">
                  <c:v>16.3</c:v>
                </c:pt>
                <c:pt idx="4">
                  <c:v>20.8</c:v>
                </c:pt>
                <c:pt idx="5">
                  <c:v>28.5</c:v>
                </c:pt>
              </c:numCache>
            </c:numRef>
          </c:val>
        </c:ser>
        <c:dLbls>
          <c:showLegendKey val="0"/>
          <c:showVal val="1"/>
          <c:showCatName val="0"/>
          <c:showSerName val="0"/>
          <c:showPercent val="0"/>
          <c:showBubbleSize val="0"/>
        </c:dLbls>
        <c:gapWidth val="150"/>
        <c:axId val="33935744"/>
        <c:axId val="33938816"/>
      </c:barChart>
      <c:catAx>
        <c:axId val="33935744"/>
        <c:scaling>
          <c:orientation val="minMax"/>
        </c:scaling>
        <c:delete val="0"/>
        <c:axPos val="b"/>
        <c:title>
          <c:tx>
            <c:rich>
              <a:bodyPr/>
              <a:lstStyle/>
              <a:p>
                <a:pPr>
                  <a:defRPr/>
                </a:pPr>
                <a:r>
                  <a:rPr lang="en-US"/>
                  <a:t>Number of ACE Categories</a:t>
                </a:r>
              </a:p>
            </c:rich>
          </c:tx>
          <c:layout/>
          <c:overlay val="0"/>
        </c:title>
        <c:numFmt formatCode="General" sourceLinked="0"/>
        <c:majorTickMark val="out"/>
        <c:minorTickMark val="none"/>
        <c:tickLblPos val="nextTo"/>
        <c:crossAx val="33938816"/>
        <c:crosses val="autoZero"/>
        <c:auto val="1"/>
        <c:lblAlgn val="ctr"/>
        <c:lblOffset val="100"/>
        <c:noMultiLvlLbl val="0"/>
      </c:catAx>
      <c:valAx>
        <c:axId val="33938816"/>
        <c:scaling>
          <c:orientation val="minMax"/>
        </c:scaling>
        <c:delete val="0"/>
        <c:axPos val="l"/>
        <c:majorGridlines/>
        <c:title>
          <c:tx>
            <c:rich>
              <a:bodyPr rot="-5400000" vert="horz"/>
              <a:lstStyle/>
              <a:p>
                <a:pPr>
                  <a:defRPr/>
                </a:pPr>
                <a:r>
                  <a:rPr lang="en-US" dirty="0"/>
                  <a:t>Percent of </a:t>
                </a:r>
                <a:r>
                  <a:rPr lang="en-US" dirty="0" smtClean="0"/>
                  <a:t>Population Currently Smoking </a:t>
                </a:r>
                <a:endParaRPr lang="en-US" dirty="0"/>
              </a:p>
            </c:rich>
          </c:tx>
          <c:layout>
            <c:manualLayout>
              <c:xMode val="edge"/>
              <c:yMode val="edge"/>
              <c:x val="2.6315789473684216E-2"/>
              <c:y val="0.22659891350790484"/>
            </c:manualLayout>
          </c:layout>
          <c:overlay val="0"/>
        </c:title>
        <c:numFmt formatCode="General" sourceLinked="1"/>
        <c:majorTickMark val="out"/>
        <c:minorTickMark val="none"/>
        <c:tickLblPos val="nextTo"/>
        <c:crossAx val="33935744"/>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baseline="0"/>
              <a:t>Days with Poor Mental Health</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aseline="0"/>
              <a:t>&amp;</a:t>
            </a:r>
            <a:r>
              <a:rPr lang="en-US" sz="1100" b="0" i="0" baseline="0">
                <a:effectLst/>
              </a:rPr>
              <a:t> Experiencing Hope and Help</a:t>
            </a:r>
            <a:endParaRPr lang="en-US" sz="110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sz="1100"/>
          </a:p>
        </c:rich>
      </c:tx>
      <c:layout/>
      <c:overlay val="0"/>
      <c:spPr>
        <a:noFill/>
        <a:ln>
          <a:noFill/>
        </a:ln>
        <a:effectLst/>
      </c:spPr>
    </c:title>
    <c:autoTitleDeleted val="0"/>
    <c:plotArea>
      <c:layout>
        <c:manualLayout>
          <c:layoutTarget val="inner"/>
          <c:xMode val="edge"/>
          <c:yMode val="edge"/>
          <c:x val="0.1845702862723555"/>
          <c:y val="0.18953921883438304"/>
          <c:w val="0.77279405481291585"/>
          <c:h val="0.53311912906062142"/>
        </c:manualLayout>
      </c:layout>
      <c:barChart>
        <c:barDir val="col"/>
        <c:grouping val="clustered"/>
        <c:varyColors val="0"/>
        <c:ser>
          <c:idx val="0"/>
          <c:order val="0"/>
          <c:tx>
            <c:strRef>
              <c:f>'[Charts for Yakima.w label corrections. w data corrections. kb 6.3.14.xlsx]Days w poor MH (2011)'!$B$4</c:f>
              <c:strCache>
                <c:ptCount val="1"/>
                <c:pt idx="0">
                  <c:v>High Feeling</c:v>
                </c:pt>
              </c:strCache>
            </c:strRef>
          </c:tx>
          <c:spPr>
            <a:solidFill>
              <a:srgbClr val="52A26A"/>
            </a:solidFill>
            <a:ln>
              <a:noFill/>
            </a:ln>
            <a:effectLst/>
          </c:spPr>
          <c:invertIfNegative val="0"/>
          <c:errBars>
            <c:errBarType val="both"/>
            <c:errValType val="cust"/>
            <c:noEndCap val="0"/>
            <c:plus>
              <c:numRef>
                <c:f>'[Charts for Yakima.w label corrections. w data corrections. kb 6.3.14.xlsx]Days w poor MH (2011)'!$G$5:$G$7</c:f>
                <c:numCache>
                  <c:formatCode>General</c:formatCode>
                  <c:ptCount val="3"/>
                  <c:pt idx="0">
                    <c:v>1</c:v>
                  </c:pt>
                  <c:pt idx="1">
                    <c:v>2</c:v>
                  </c:pt>
                  <c:pt idx="2">
                    <c:v>4</c:v>
                  </c:pt>
                </c:numCache>
              </c:numRef>
            </c:plus>
            <c:minus>
              <c:numRef>
                <c:f>'[Charts for Yakima.w label corrections. w data corrections. kb 6.3.14.xlsx]Days w poor MH (2011)'!$H$5:$H$7</c:f>
                <c:numCache>
                  <c:formatCode>General</c:formatCode>
                  <c:ptCount val="3"/>
                  <c:pt idx="0">
                    <c:v>1</c:v>
                  </c:pt>
                  <c:pt idx="1">
                    <c:v>2</c:v>
                  </c:pt>
                  <c:pt idx="2">
                    <c:v>4</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MH (2011)'!$A$5:$A$7</c:f>
              <c:strCache>
                <c:ptCount val="3"/>
                <c:pt idx="0">
                  <c:v>0 ACE</c:v>
                </c:pt>
                <c:pt idx="1">
                  <c:v>1-3 ACEs</c:v>
                </c:pt>
                <c:pt idx="2">
                  <c:v>4-8 ACEs</c:v>
                </c:pt>
              </c:strCache>
            </c:strRef>
          </c:cat>
          <c:val>
            <c:numRef>
              <c:f>'[Charts for Yakima.w label corrections. w data corrections. kb 6.3.14.xlsx]Days w poor MH (2011)'!$B$5:$B$7</c:f>
              <c:numCache>
                <c:formatCode>General</c:formatCode>
                <c:ptCount val="3"/>
                <c:pt idx="0">
                  <c:v>3</c:v>
                </c:pt>
                <c:pt idx="1">
                  <c:v>7</c:v>
                </c:pt>
                <c:pt idx="2">
                  <c:v>11</c:v>
                </c:pt>
              </c:numCache>
            </c:numRef>
          </c:val>
        </c:ser>
        <c:ser>
          <c:idx val="1"/>
          <c:order val="1"/>
          <c:tx>
            <c:strRef>
              <c:f>'[Charts for Yakima.w label corrections. w data corrections. kb 6.3.14.xlsx]Days w poor MH (2011)'!$C$4</c:f>
              <c:strCache>
                <c:ptCount val="1"/>
                <c:pt idx="0">
                  <c:v>Low Feeling</c:v>
                </c:pt>
              </c:strCache>
            </c:strRef>
          </c:tx>
          <c:spPr>
            <a:solidFill>
              <a:srgbClr val="B94700"/>
            </a:solidFill>
            <a:ln>
              <a:noFill/>
            </a:ln>
            <a:effectLst/>
          </c:spPr>
          <c:invertIfNegative val="0"/>
          <c:errBars>
            <c:errBarType val="both"/>
            <c:errValType val="cust"/>
            <c:noEndCap val="0"/>
            <c:plus>
              <c:numRef>
                <c:f>'[Charts for Yakima.w label corrections. w data corrections. kb 6.3.14.xlsx]Days w poor MH (2011)'!$I$5:$I$7</c:f>
                <c:numCache>
                  <c:formatCode>General</c:formatCode>
                  <c:ptCount val="3"/>
                  <c:pt idx="0">
                    <c:v>10</c:v>
                  </c:pt>
                  <c:pt idx="1">
                    <c:v>8</c:v>
                  </c:pt>
                  <c:pt idx="2">
                    <c:v>8</c:v>
                  </c:pt>
                </c:numCache>
              </c:numRef>
            </c:plus>
            <c:minus>
              <c:numRef>
                <c:f>'[Charts for Yakima.w label corrections. w data corrections. kb 6.3.14.xlsx]Days w poor MH (2011)'!$J$5:$J$7</c:f>
                <c:numCache>
                  <c:formatCode>General</c:formatCode>
                  <c:ptCount val="3"/>
                  <c:pt idx="0">
                    <c:v>10</c:v>
                  </c:pt>
                  <c:pt idx="1">
                    <c:v>8</c:v>
                  </c:pt>
                  <c:pt idx="2">
                    <c:v>8</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MH (2011)'!$A$5:$A$7</c:f>
              <c:strCache>
                <c:ptCount val="3"/>
                <c:pt idx="0">
                  <c:v>0 ACE</c:v>
                </c:pt>
                <c:pt idx="1">
                  <c:v>1-3 ACEs</c:v>
                </c:pt>
                <c:pt idx="2">
                  <c:v>4-8 ACEs</c:v>
                </c:pt>
              </c:strCache>
            </c:strRef>
          </c:cat>
          <c:val>
            <c:numRef>
              <c:f>'[Charts for Yakima.w label corrections. w data corrections. kb 6.3.14.xlsx]Days w poor MH (2011)'!$C$5:$C$7</c:f>
              <c:numCache>
                <c:formatCode>General</c:formatCode>
                <c:ptCount val="3"/>
                <c:pt idx="0">
                  <c:v>22</c:v>
                </c:pt>
                <c:pt idx="1">
                  <c:v>40</c:v>
                </c:pt>
                <c:pt idx="2">
                  <c:v>46</c:v>
                </c:pt>
              </c:numCache>
            </c:numRef>
          </c:val>
        </c:ser>
        <c:dLbls>
          <c:showLegendKey val="0"/>
          <c:showVal val="0"/>
          <c:showCatName val="0"/>
          <c:showSerName val="0"/>
          <c:showPercent val="0"/>
          <c:showBubbleSize val="0"/>
        </c:dLbls>
        <c:gapWidth val="219"/>
        <c:overlap val="-27"/>
        <c:axId val="82474496"/>
        <c:axId val="82476032"/>
      </c:barChart>
      <c:catAx>
        <c:axId val="8247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476032"/>
        <c:crosses val="autoZero"/>
        <c:auto val="1"/>
        <c:lblAlgn val="ctr"/>
        <c:lblOffset val="100"/>
        <c:noMultiLvlLbl val="0"/>
      </c:catAx>
      <c:valAx>
        <c:axId val="8247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a:t>
                </a:r>
                <a:r>
                  <a:rPr lang="en-US" sz="2000" baseline="0"/>
                  <a:t> Days w/Poor MH</a:t>
                </a:r>
              </a:p>
            </c:rich>
          </c:tx>
          <c:layout>
            <c:manualLayout>
              <c:xMode val="edge"/>
              <c:yMode val="edge"/>
              <c:x val="4.5909588971281501E-2"/>
              <c:y val="0.2953910919617083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474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baseline="0"/>
              <a:t>Days with Poor Physical Health</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aseline="0"/>
              <a:t>&amp;</a:t>
            </a:r>
            <a:r>
              <a:rPr lang="en-US" sz="1100" b="0" i="0" baseline="0">
                <a:effectLst/>
              </a:rPr>
              <a:t> Experiencing Hope and Help</a:t>
            </a:r>
            <a:endParaRPr lang="en-US" sz="110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sz="1100"/>
          </a:p>
        </c:rich>
      </c:tx>
      <c:layout/>
      <c:overlay val="0"/>
      <c:spPr>
        <a:noFill/>
        <a:ln>
          <a:noFill/>
        </a:ln>
        <a:effectLst/>
      </c:spPr>
    </c:title>
    <c:autoTitleDeleted val="0"/>
    <c:plotArea>
      <c:layout>
        <c:manualLayout>
          <c:layoutTarget val="inner"/>
          <c:xMode val="edge"/>
          <c:yMode val="edge"/>
          <c:x val="0.1845702862723555"/>
          <c:y val="0.18156611105430004"/>
          <c:w val="0.77279405481291585"/>
          <c:h val="0.54109213621024643"/>
        </c:manualLayout>
      </c:layout>
      <c:barChart>
        <c:barDir val="col"/>
        <c:grouping val="clustered"/>
        <c:varyColors val="0"/>
        <c:ser>
          <c:idx val="0"/>
          <c:order val="0"/>
          <c:tx>
            <c:strRef>
              <c:f>'[Charts for Yakima.w label corrections. w data corrections. kb 6.3.14.xlsx]Days w poor PH (2011)'!$B$4</c:f>
              <c:strCache>
                <c:ptCount val="1"/>
                <c:pt idx="0">
                  <c:v>High Feeling</c:v>
                </c:pt>
              </c:strCache>
            </c:strRef>
          </c:tx>
          <c:spPr>
            <a:solidFill>
              <a:srgbClr val="52A26A"/>
            </a:solidFill>
            <a:ln>
              <a:noFill/>
            </a:ln>
            <a:effectLst/>
          </c:spPr>
          <c:invertIfNegative val="0"/>
          <c:errBars>
            <c:errBarType val="both"/>
            <c:errValType val="cust"/>
            <c:noEndCap val="0"/>
            <c:plus>
              <c:numRef>
                <c:f>'[Charts for Yakima.w label corrections. w data corrections. kb 6.3.14.xlsx]Days w poor PH (2011)'!$G$5:$G$7</c:f>
                <c:numCache>
                  <c:formatCode>General</c:formatCode>
                  <c:ptCount val="3"/>
                  <c:pt idx="0">
                    <c:v>2</c:v>
                  </c:pt>
                  <c:pt idx="1">
                    <c:v>2</c:v>
                  </c:pt>
                  <c:pt idx="2">
                    <c:v>4</c:v>
                  </c:pt>
                </c:numCache>
              </c:numRef>
            </c:plus>
            <c:minus>
              <c:numRef>
                <c:f>'[Charts for Yakima.w label corrections. w data corrections. kb 6.3.14.xlsx]Days w poor PH (2011)'!$H$5:$H$7</c:f>
                <c:numCache>
                  <c:formatCode>General</c:formatCode>
                  <c:ptCount val="3"/>
                  <c:pt idx="0">
                    <c:v>2</c:v>
                  </c:pt>
                  <c:pt idx="1">
                    <c:v>2</c:v>
                  </c:pt>
                  <c:pt idx="2">
                    <c:v>4</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PH (2011)'!$A$5:$A$7</c:f>
              <c:strCache>
                <c:ptCount val="3"/>
                <c:pt idx="0">
                  <c:v>0 ACE</c:v>
                </c:pt>
                <c:pt idx="1">
                  <c:v>1-3 ACEs</c:v>
                </c:pt>
                <c:pt idx="2">
                  <c:v>4-8 ACEs</c:v>
                </c:pt>
              </c:strCache>
            </c:strRef>
          </c:cat>
          <c:val>
            <c:numRef>
              <c:f>'[Charts for Yakima.w label corrections. w data corrections. kb 6.3.14.xlsx]Days w poor PH (2011)'!$B$5:$B$7</c:f>
              <c:numCache>
                <c:formatCode>General</c:formatCode>
                <c:ptCount val="3"/>
                <c:pt idx="0">
                  <c:v>5</c:v>
                </c:pt>
                <c:pt idx="1">
                  <c:v>8</c:v>
                </c:pt>
                <c:pt idx="2">
                  <c:v>12</c:v>
                </c:pt>
              </c:numCache>
            </c:numRef>
          </c:val>
        </c:ser>
        <c:ser>
          <c:idx val="1"/>
          <c:order val="1"/>
          <c:tx>
            <c:strRef>
              <c:f>'[Charts for Yakima.w label corrections. w data corrections. kb 6.3.14.xlsx]Days w poor PH (2011)'!$C$4</c:f>
              <c:strCache>
                <c:ptCount val="1"/>
                <c:pt idx="0">
                  <c:v>Low Feeling</c:v>
                </c:pt>
              </c:strCache>
            </c:strRef>
          </c:tx>
          <c:spPr>
            <a:solidFill>
              <a:srgbClr val="B94700"/>
            </a:solidFill>
            <a:ln>
              <a:noFill/>
            </a:ln>
            <a:effectLst/>
          </c:spPr>
          <c:invertIfNegative val="0"/>
          <c:errBars>
            <c:errBarType val="both"/>
            <c:errValType val="cust"/>
            <c:noEndCap val="0"/>
            <c:plus>
              <c:numRef>
                <c:f>'[Charts for Yakima.w label corrections. w data corrections. kb 6.3.14.xlsx]Days w poor PH (2011)'!$I$5:$I$7</c:f>
                <c:numCache>
                  <c:formatCode>General</c:formatCode>
                  <c:ptCount val="3"/>
                  <c:pt idx="0">
                    <c:v>10</c:v>
                  </c:pt>
                  <c:pt idx="1">
                    <c:v>7</c:v>
                  </c:pt>
                  <c:pt idx="2">
                    <c:v>8</c:v>
                  </c:pt>
                </c:numCache>
              </c:numRef>
            </c:plus>
            <c:minus>
              <c:numRef>
                <c:f>'[Charts for Yakima.w label corrections. w data corrections. kb 6.3.14.xlsx]Days w poor PH (2011)'!$J$5:$J$7</c:f>
                <c:numCache>
                  <c:formatCode>General</c:formatCode>
                  <c:ptCount val="3"/>
                  <c:pt idx="0">
                    <c:v>10</c:v>
                  </c:pt>
                  <c:pt idx="1">
                    <c:v>7</c:v>
                  </c:pt>
                  <c:pt idx="2">
                    <c:v>8</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PH (2011)'!$A$5:$A$7</c:f>
              <c:strCache>
                <c:ptCount val="3"/>
                <c:pt idx="0">
                  <c:v>0 ACE</c:v>
                </c:pt>
                <c:pt idx="1">
                  <c:v>1-3 ACEs</c:v>
                </c:pt>
                <c:pt idx="2">
                  <c:v>4-8 ACEs</c:v>
                </c:pt>
              </c:strCache>
            </c:strRef>
          </c:cat>
          <c:val>
            <c:numRef>
              <c:f>'[Charts for Yakima.w label corrections. w data corrections. kb 6.3.14.xlsx]Days w poor PH (2011)'!$C$5:$C$7</c:f>
              <c:numCache>
                <c:formatCode>General</c:formatCode>
                <c:ptCount val="3"/>
                <c:pt idx="0">
                  <c:v>19</c:v>
                </c:pt>
                <c:pt idx="1">
                  <c:v>23</c:v>
                </c:pt>
                <c:pt idx="2">
                  <c:v>38</c:v>
                </c:pt>
              </c:numCache>
            </c:numRef>
          </c:val>
        </c:ser>
        <c:dLbls>
          <c:showLegendKey val="0"/>
          <c:showVal val="0"/>
          <c:showCatName val="0"/>
          <c:showSerName val="0"/>
          <c:showPercent val="0"/>
          <c:showBubbleSize val="0"/>
        </c:dLbls>
        <c:gapWidth val="219"/>
        <c:overlap val="-27"/>
        <c:axId val="84130432"/>
        <c:axId val="84136320"/>
      </c:barChart>
      <c:catAx>
        <c:axId val="8413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136320"/>
        <c:crosses val="autoZero"/>
        <c:auto val="1"/>
        <c:lblAlgn val="ctr"/>
        <c:lblOffset val="100"/>
        <c:noMultiLvlLbl val="0"/>
      </c:catAx>
      <c:valAx>
        <c:axId val="84136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a:t>
                </a:r>
                <a:r>
                  <a:rPr lang="en-US" sz="2000" baseline="0"/>
                  <a:t> Days w/Poor PH</a:t>
                </a:r>
              </a:p>
            </c:rich>
          </c:tx>
          <c:layout>
            <c:manualLayout>
              <c:xMode val="edge"/>
              <c:yMode val="edge"/>
              <c:x val="6.1450267935258096E-2"/>
              <c:y val="0.3108986944813716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130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a:t>Not</a:t>
            </a:r>
            <a:r>
              <a:rPr lang="en-US" sz="1400" b="1" baseline="0"/>
              <a:t> Able to Work </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aseline="0"/>
              <a:t>&amp;</a:t>
            </a:r>
            <a:r>
              <a:rPr lang="en-US" sz="1100" b="0" i="0" baseline="0">
                <a:effectLst/>
              </a:rPr>
              <a:t> Experiencing Hope and Help</a:t>
            </a:r>
            <a:endParaRPr lang="en-US" sz="110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sz="1100"/>
          </a:p>
        </c:rich>
      </c:tx>
      <c:layout/>
      <c:overlay val="0"/>
      <c:spPr>
        <a:noFill/>
        <a:ln>
          <a:noFill/>
        </a:ln>
        <a:effectLst/>
      </c:spPr>
    </c:title>
    <c:autoTitleDeleted val="0"/>
    <c:plotArea>
      <c:layout>
        <c:manualLayout>
          <c:layoutTarget val="inner"/>
          <c:xMode val="edge"/>
          <c:yMode val="edge"/>
          <c:x val="0.1845702862723555"/>
          <c:y val="0.14505192285746893"/>
          <c:w val="0.77279405481291585"/>
          <c:h val="0.57760641332876872"/>
        </c:manualLayout>
      </c:layout>
      <c:barChart>
        <c:barDir val="col"/>
        <c:grouping val="clustered"/>
        <c:varyColors val="0"/>
        <c:ser>
          <c:idx val="0"/>
          <c:order val="0"/>
          <c:tx>
            <c:strRef>
              <c:f>'[Charts for Yakima.w label corrections. w data corrections. kb 6.3.14.xlsx]Not Able to Work (2011)'!$B$4</c:f>
              <c:strCache>
                <c:ptCount val="1"/>
                <c:pt idx="0">
                  <c:v>High Feeling</c:v>
                </c:pt>
              </c:strCache>
            </c:strRef>
          </c:tx>
          <c:spPr>
            <a:solidFill>
              <a:srgbClr val="52A26A"/>
            </a:solidFill>
            <a:ln>
              <a:noFill/>
            </a:ln>
            <a:effectLst/>
          </c:spPr>
          <c:invertIfNegative val="0"/>
          <c:errBars>
            <c:errBarType val="both"/>
            <c:errValType val="cust"/>
            <c:noEndCap val="0"/>
            <c:plus>
              <c:numRef>
                <c:f>'[Charts for Yakima.w label corrections. w data corrections. kb 6.3.14.xlsx]Not Able to Work (2011)'!$G$5:$G$7</c:f>
                <c:numCache>
                  <c:formatCode>General</c:formatCode>
                  <c:ptCount val="3"/>
                  <c:pt idx="0">
                    <c:v>1</c:v>
                  </c:pt>
                  <c:pt idx="1">
                    <c:v>2</c:v>
                  </c:pt>
                  <c:pt idx="2">
                    <c:v>2</c:v>
                  </c:pt>
                </c:numCache>
              </c:numRef>
            </c:plus>
            <c:minus>
              <c:numRef>
                <c:f>'[Charts for Yakima.w label corrections. w data corrections. kb 6.3.14.xlsx]Not Able to Work (2011)'!$H$5:$H$7</c:f>
                <c:numCache>
                  <c:formatCode>General</c:formatCode>
                  <c:ptCount val="3"/>
                  <c:pt idx="0">
                    <c:v>1</c:v>
                  </c:pt>
                  <c:pt idx="1">
                    <c:v>2</c:v>
                  </c:pt>
                  <c:pt idx="2">
                    <c:v>2</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6.3.14.xlsx]Not Able to Work (2011)'!$A$5:$A$7</c:f>
              <c:strCache>
                <c:ptCount val="3"/>
                <c:pt idx="0">
                  <c:v>0 ACE</c:v>
                </c:pt>
                <c:pt idx="1">
                  <c:v>1-3 ACEs</c:v>
                </c:pt>
                <c:pt idx="2">
                  <c:v>4-8 ACEs</c:v>
                </c:pt>
              </c:strCache>
            </c:strRef>
          </c:cat>
          <c:val>
            <c:numRef>
              <c:f>'[Charts for Yakima.w label corrections. w data corrections. kb 6.3.14.xlsx]Not Able to Work (2011)'!$B$5:$B$7</c:f>
              <c:numCache>
                <c:formatCode>General</c:formatCode>
                <c:ptCount val="3"/>
                <c:pt idx="0">
                  <c:v>2</c:v>
                </c:pt>
                <c:pt idx="1">
                  <c:v>5</c:v>
                </c:pt>
                <c:pt idx="2">
                  <c:v>8</c:v>
                </c:pt>
              </c:numCache>
            </c:numRef>
          </c:val>
        </c:ser>
        <c:ser>
          <c:idx val="1"/>
          <c:order val="1"/>
          <c:tx>
            <c:strRef>
              <c:f>'[Charts for Yakima.w label corrections. w data corrections. kb 6.3.14.xlsx]Not Able to Work (2011)'!$C$4</c:f>
              <c:strCache>
                <c:ptCount val="1"/>
                <c:pt idx="0">
                  <c:v>Low Feeling</c:v>
                </c:pt>
              </c:strCache>
            </c:strRef>
          </c:tx>
          <c:spPr>
            <a:solidFill>
              <a:srgbClr val="B94700"/>
            </a:solidFill>
            <a:ln>
              <a:noFill/>
            </a:ln>
            <a:effectLst/>
          </c:spPr>
          <c:invertIfNegative val="0"/>
          <c:errBars>
            <c:errBarType val="both"/>
            <c:errValType val="cust"/>
            <c:noEndCap val="0"/>
            <c:plus>
              <c:numRef>
                <c:f>'[Charts for Yakima.w label corrections. w data corrections. kb 6.3.14.xlsx]Not Able to Work (2011)'!$I$5:$I$7</c:f>
                <c:numCache>
                  <c:formatCode>General</c:formatCode>
                  <c:ptCount val="3"/>
                  <c:pt idx="0">
                    <c:v>2</c:v>
                  </c:pt>
                  <c:pt idx="1">
                    <c:v>7</c:v>
                  </c:pt>
                  <c:pt idx="2">
                    <c:v>8</c:v>
                  </c:pt>
                </c:numCache>
              </c:numRef>
            </c:plus>
            <c:minus>
              <c:numRef>
                <c:f>'[Charts for Yakima.w label corrections. w data corrections. kb 6.3.14.xlsx]Not Able to Work (2011)'!$J$5:$J$7</c:f>
                <c:numCache>
                  <c:formatCode>General</c:formatCode>
                  <c:ptCount val="3"/>
                  <c:pt idx="0">
                    <c:v>2</c:v>
                  </c:pt>
                  <c:pt idx="1">
                    <c:v>7</c:v>
                  </c:pt>
                  <c:pt idx="2">
                    <c:v>8</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6.3.14.xlsx]Not Able to Work (2011)'!$A$5:$A$7</c:f>
              <c:strCache>
                <c:ptCount val="3"/>
                <c:pt idx="0">
                  <c:v>0 ACE</c:v>
                </c:pt>
                <c:pt idx="1">
                  <c:v>1-3 ACEs</c:v>
                </c:pt>
                <c:pt idx="2">
                  <c:v>4-8 ACEs</c:v>
                </c:pt>
              </c:strCache>
            </c:strRef>
          </c:cat>
          <c:val>
            <c:numRef>
              <c:f>'[Charts for Yakima.w label corrections. w data corrections. kb 6.3.14.xlsx]Not Able to Work (2011)'!$C$5:$C$7</c:f>
              <c:numCache>
                <c:formatCode>General</c:formatCode>
                <c:ptCount val="3"/>
                <c:pt idx="0">
                  <c:v>4</c:v>
                </c:pt>
                <c:pt idx="1">
                  <c:v>20</c:v>
                </c:pt>
                <c:pt idx="2">
                  <c:v>30</c:v>
                </c:pt>
              </c:numCache>
            </c:numRef>
          </c:val>
        </c:ser>
        <c:dLbls>
          <c:showLegendKey val="0"/>
          <c:showVal val="0"/>
          <c:showCatName val="0"/>
          <c:showSerName val="0"/>
          <c:showPercent val="0"/>
          <c:showBubbleSize val="0"/>
        </c:dLbls>
        <c:gapWidth val="219"/>
        <c:overlap val="-27"/>
        <c:axId val="84209664"/>
        <c:axId val="84211200"/>
      </c:barChart>
      <c:catAx>
        <c:axId val="8420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211200"/>
        <c:crosses val="autoZero"/>
        <c:auto val="1"/>
        <c:lblAlgn val="ctr"/>
        <c:lblOffset val="100"/>
        <c:noMultiLvlLbl val="0"/>
      </c:catAx>
      <c:valAx>
        <c:axId val="8421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 Not Able To Work</a:t>
                </a:r>
              </a:p>
            </c:rich>
          </c:tx>
          <c:layout>
            <c:manualLayout>
              <c:xMode val="edge"/>
              <c:yMode val="edge"/>
              <c:x val="4.8195074100585919E-2"/>
              <c:y val="0.30972288789988206"/>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209664"/>
        <c:crosses val="autoZero"/>
        <c:crossBetween val="between"/>
      </c:valAx>
      <c:spPr>
        <a:noFill/>
        <a:ln>
          <a:noFill/>
        </a:ln>
        <a:effectLst/>
      </c:spPr>
    </c:plotArea>
    <c:legend>
      <c:legendPos val="b"/>
      <c:layout>
        <c:manualLayout>
          <c:xMode val="edge"/>
          <c:yMode val="edge"/>
          <c:x val="0.26134468039979852"/>
          <c:y val="0.85707539274981936"/>
          <c:w val="0.65912882101858483"/>
          <c:h val="7.287629807143672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1800" dirty="0">
                <a:solidFill>
                  <a:schemeClr val="tx2">
                    <a:lumMod val="50000"/>
                  </a:schemeClr>
                </a:solidFill>
              </a:rPr>
              <a:t>Ever Had a Drug Problem</a:t>
            </a:r>
          </a:p>
        </c:rich>
      </c:tx>
      <c:layout>
        <c:manualLayout>
          <c:xMode val="edge"/>
          <c:yMode val="edge"/>
          <c:x val="0.19690305885973147"/>
          <c:y val="0"/>
        </c:manualLayout>
      </c:layout>
      <c:overlay val="1"/>
      <c:spPr>
        <a:solidFill>
          <a:schemeClr val="bg1"/>
        </a:solidFill>
      </c:spPr>
    </c:title>
    <c:autoTitleDeleted val="0"/>
    <c:plotArea>
      <c:layout/>
      <c:barChart>
        <c:barDir val="col"/>
        <c:grouping val="clustered"/>
        <c:varyColors val="0"/>
        <c:ser>
          <c:idx val="0"/>
          <c:order val="0"/>
          <c:spPr>
            <a:solidFill>
              <a:srgbClr val="0000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Sheet1!$B$2:$G$2</c:f>
              <c:strCache>
                <c:ptCount val="6"/>
                <c:pt idx="0">
                  <c:v>0</c:v>
                </c:pt>
                <c:pt idx="1">
                  <c:v>1</c:v>
                </c:pt>
                <c:pt idx="2">
                  <c:v>2</c:v>
                </c:pt>
                <c:pt idx="3">
                  <c:v>3</c:v>
                </c:pt>
                <c:pt idx="4">
                  <c:v>4</c:v>
                </c:pt>
                <c:pt idx="5">
                  <c:v>≥5</c:v>
                </c:pt>
              </c:strCache>
            </c:strRef>
          </c:cat>
          <c:val>
            <c:numRef>
              <c:f>Sheet1!$B$3:$G$3</c:f>
              <c:numCache>
                <c:formatCode>General</c:formatCode>
                <c:ptCount val="6"/>
                <c:pt idx="0">
                  <c:v>1.3</c:v>
                </c:pt>
                <c:pt idx="1">
                  <c:v>3</c:v>
                </c:pt>
                <c:pt idx="2">
                  <c:v>3.9</c:v>
                </c:pt>
                <c:pt idx="3">
                  <c:v>5</c:v>
                </c:pt>
                <c:pt idx="4">
                  <c:v>7.5</c:v>
                </c:pt>
                <c:pt idx="5">
                  <c:v>12</c:v>
                </c:pt>
              </c:numCache>
            </c:numRef>
          </c:val>
        </c:ser>
        <c:dLbls>
          <c:showLegendKey val="0"/>
          <c:showVal val="1"/>
          <c:showCatName val="0"/>
          <c:showSerName val="0"/>
          <c:showPercent val="0"/>
          <c:showBubbleSize val="0"/>
        </c:dLbls>
        <c:gapWidth val="150"/>
        <c:axId val="33954432"/>
        <c:axId val="33982336"/>
      </c:barChart>
      <c:catAx>
        <c:axId val="33954432"/>
        <c:scaling>
          <c:orientation val="minMax"/>
        </c:scaling>
        <c:delete val="0"/>
        <c:axPos val="b"/>
        <c:title>
          <c:tx>
            <c:rich>
              <a:bodyPr/>
              <a:lstStyle/>
              <a:p>
                <a:pPr>
                  <a:defRPr/>
                </a:pPr>
                <a:r>
                  <a:rPr lang="en-US"/>
                  <a:t>Number of ACE Categories</a:t>
                </a:r>
              </a:p>
            </c:rich>
          </c:tx>
          <c:layout/>
          <c:overlay val="0"/>
        </c:title>
        <c:numFmt formatCode="General" sourceLinked="0"/>
        <c:majorTickMark val="out"/>
        <c:minorTickMark val="none"/>
        <c:tickLblPos val="nextTo"/>
        <c:crossAx val="33982336"/>
        <c:crosses val="autoZero"/>
        <c:auto val="1"/>
        <c:lblAlgn val="ctr"/>
        <c:lblOffset val="100"/>
        <c:noMultiLvlLbl val="0"/>
      </c:catAx>
      <c:valAx>
        <c:axId val="33982336"/>
        <c:scaling>
          <c:orientation val="minMax"/>
        </c:scaling>
        <c:delete val="0"/>
        <c:axPos val="l"/>
        <c:majorGridlines/>
        <c:title>
          <c:tx>
            <c:rich>
              <a:bodyPr rot="-5400000" vert="horz"/>
              <a:lstStyle/>
              <a:p>
                <a:pPr>
                  <a:defRPr/>
                </a:pPr>
                <a:r>
                  <a:rPr lang="en-US"/>
                  <a:t>Percent of Population with Problem</a:t>
                </a:r>
              </a:p>
            </c:rich>
          </c:tx>
          <c:layout/>
          <c:overlay val="0"/>
        </c:title>
        <c:numFmt formatCode="General" sourceLinked="1"/>
        <c:majorTickMark val="out"/>
        <c:minorTickMark val="none"/>
        <c:tickLblPos val="nextTo"/>
        <c:crossAx val="3395443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sz="1800" dirty="0"/>
              <a:t>Anxiety</a:t>
            </a:r>
          </a:p>
        </c:rich>
      </c:tx>
      <c:layout/>
      <c:overlay val="0"/>
    </c:title>
    <c:autoTitleDeleted val="0"/>
    <c:plotArea>
      <c:layout/>
      <c:barChart>
        <c:barDir val="col"/>
        <c:grouping val="clustered"/>
        <c:varyColors val="0"/>
        <c:ser>
          <c:idx val="0"/>
          <c:order val="0"/>
          <c:tx>
            <c:strRef>
              <c:f>Sheet1!$L$20</c:f>
              <c:strCache>
                <c:ptCount val="1"/>
                <c:pt idx="0">
                  <c:v>Anxiety</c:v>
                </c:pt>
              </c:strCache>
            </c:strRef>
          </c:tx>
          <c:spPr>
            <a:solidFill>
              <a:srgbClr val="0000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Sheet1!$K$21:$K$26</c:f>
              <c:strCache>
                <c:ptCount val="6"/>
                <c:pt idx="0">
                  <c:v>0</c:v>
                </c:pt>
                <c:pt idx="1">
                  <c:v>1</c:v>
                </c:pt>
                <c:pt idx="2">
                  <c:v>2</c:v>
                </c:pt>
                <c:pt idx="3">
                  <c:v>3</c:v>
                </c:pt>
                <c:pt idx="4">
                  <c:v>4 or 5</c:v>
                </c:pt>
                <c:pt idx="5">
                  <c:v>6,7, or 8</c:v>
                </c:pt>
              </c:strCache>
            </c:strRef>
          </c:cat>
          <c:val>
            <c:numRef>
              <c:f>Sheet1!$L$21:$L$26</c:f>
              <c:numCache>
                <c:formatCode>General</c:formatCode>
                <c:ptCount val="6"/>
                <c:pt idx="0">
                  <c:v>1.9000000000000001</c:v>
                </c:pt>
                <c:pt idx="1">
                  <c:v>2.8</c:v>
                </c:pt>
                <c:pt idx="2">
                  <c:v>5</c:v>
                </c:pt>
                <c:pt idx="3">
                  <c:v>7</c:v>
                </c:pt>
                <c:pt idx="4">
                  <c:v>8.8000000000000007</c:v>
                </c:pt>
                <c:pt idx="5">
                  <c:v>15</c:v>
                </c:pt>
              </c:numCache>
            </c:numRef>
          </c:val>
        </c:ser>
        <c:dLbls>
          <c:showLegendKey val="0"/>
          <c:showVal val="1"/>
          <c:showCatName val="0"/>
          <c:showSerName val="0"/>
          <c:showPercent val="0"/>
          <c:showBubbleSize val="0"/>
        </c:dLbls>
        <c:gapWidth val="150"/>
        <c:axId val="33430144"/>
        <c:axId val="33478528"/>
      </c:barChart>
      <c:catAx>
        <c:axId val="33430144"/>
        <c:scaling>
          <c:orientation val="minMax"/>
        </c:scaling>
        <c:delete val="0"/>
        <c:axPos val="b"/>
        <c:title>
          <c:tx>
            <c:rich>
              <a:bodyPr/>
              <a:lstStyle/>
              <a:p>
                <a:pPr>
                  <a:defRPr/>
                </a:pPr>
                <a:r>
                  <a:rPr lang="en-US"/>
                  <a:t>Number of ACE Categories</a:t>
                </a:r>
              </a:p>
            </c:rich>
          </c:tx>
          <c:layout/>
          <c:overlay val="0"/>
        </c:title>
        <c:numFmt formatCode="General" sourceLinked="0"/>
        <c:majorTickMark val="out"/>
        <c:minorTickMark val="none"/>
        <c:tickLblPos val="nextTo"/>
        <c:crossAx val="33478528"/>
        <c:crosses val="autoZero"/>
        <c:auto val="1"/>
        <c:lblAlgn val="ctr"/>
        <c:lblOffset val="100"/>
        <c:noMultiLvlLbl val="0"/>
      </c:catAx>
      <c:valAx>
        <c:axId val="33478528"/>
        <c:scaling>
          <c:orientation val="minMax"/>
        </c:scaling>
        <c:delete val="0"/>
        <c:axPos val="l"/>
        <c:majorGridlines/>
        <c:title>
          <c:tx>
            <c:rich>
              <a:bodyPr rot="-5400000" vert="horz"/>
              <a:lstStyle/>
              <a:p>
                <a:pPr>
                  <a:defRPr/>
                </a:pPr>
                <a:r>
                  <a:rPr lang="en-US"/>
                  <a:t>Percent of Population</a:t>
                </a:r>
              </a:p>
            </c:rich>
          </c:tx>
          <c:layout/>
          <c:overlay val="0"/>
        </c:title>
        <c:numFmt formatCode="General" sourceLinked="1"/>
        <c:majorTickMark val="out"/>
        <c:minorTickMark val="none"/>
        <c:tickLblPos val="nextTo"/>
        <c:crossAx val="33430144"/>
        <c:crosses val="autoZero"/>
        <c:crossBetween val="between"/>
      </c:valAx>
      <c:spPr>
        <a:ln>
          <a:solidFill>
            <a:srgbClr val="000066"/>
          </a:solidFill>
        </a:ln>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sz="1800" dirty="0"/>
              <a:t>Treatment for Mental Health Condition</a:t>
            </a:r>
          </a:p>
        </c:rich>
      </c:tx>
      <c:layout/>
      <c:overlay val="0"/>
    </c:title>
    <c:autoTitleDeleted val="0"/>
    <c:plotArea>
      <c:layout/>
      <c:barChart>
        <c:barDir val="col"/>
        <c:grouping val="clustered"/>
        <c:varyColors val="0"/>
        <c:ser>
          <c:idx val="0"/>
          <c:order val="0"/>
          <c:tx>
            <c:strRef>
              <c:f>Sheet1!$L$11</c:f>
              <c:strCache>
                <c:ptCount val="1"/>
                <c:pt idx="0">
                  <c:v>Treatment for Mental Health Condition</c:v>
                </c:pt>
              </c:strCache>
            </c:strRef>
          </c:tx>
          <c:spPr>
            <a:solidFill>
              <a:srgbClr val="0000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Sheet1!$K$12:$K$17</c:f>
              <c:strCache>
                <c:ptCount val="6"/>
                <c:pt idx="0">
                  <c:v>0</c:v>
                </c:pt>
                <c:pt idx="1">
                  <c:v>1</c:v>
                </c:pt>
                <c:pt idx="2">
                  <c:v>2</c:v>
                </c:pt>
                <c:pt idx="3">
                  <c:v>3</c:v>
                </c:pt>
                <c:pt idx="4">
                  <c:v>4 or 5</c:v>
                </c:pt>
                <c:pt idx="5">
                  <c:v>6,7, or 8</c:v>
                </c:pt>
              </c:strCache>
            </c:strRef>
          </c:cat>
          <c:val>
            <c:numRef>
              <c:f>Sheet1!$L$12:$L$17</c:f>
              <c:numCache>
                <c:formatCode>General</c:formatCode>
                <c:ptCount val="6"/>
                <c:pt idx="0">
                  <c:v>7.3</c:v>
                </c:pt>
                <c:pt idx="1">
                  <c:v>11</c:v>
                </c:pt>
                <c:pt idx="2">
                  <c:v>14</c:v>
                </c:pt>
                <c:pt idx="3">
                  <c:v>15.5</c:v>
                </c:pt>
                <c:pt idx="4">
                  <c:v>19.3</c:v>
                </c:pt>
                <c:pt idx="5">
                  <c:v>24.5</c:v>
                </c:pt>
              </c:numCache>
            </c:numRef>
          </c:val>
        </c:ser>
        <c:dLbls>
          <c:showLegendKey val="0"/>
          <c:showVal val="1"/>
          <c:showCatName val="0"/>
          <c:showSerName val="0"/>
          <c:showPercent val="0"/>
          <c:showBubbleSize val="0"/>
        </c:dLbls>
        <c:gapWidth val="150"/>
        <c:axId val="34305152"/>
        <c:axId val="34308480"/>
      </c:barChart>
      <c:catAx>
        <c:axId val="34305152"/>
        <c:scaling>
          <c:orientation val="minMax"/>
        </c:scaling>
        <c:delete val="0"/>
        <c:axPos val="b"/>
        <c:title>
          <c:tx>
            <c:rich>
              <a:bodyPr/>
              <a:lstStyle/>
              <a:p>
                <a:pPr>
                  <a:defRPr/>
                </a:pPr>
                <a:r>
                  <a:rPr lang="en-US"/>
                  <a:t>Number of ACE Categories</a:t>
                </a:r>
              </a:p>
            </c:rich>
          </c:tx>
          <c:layout/>
          <c:overlay val="0"/>
        </c:title>
        <c:numFmt formatCode="General" sourceLinked="0"/>
        <c:majorTickMark val="out"/>
        <c:minorTickMark val="none"/>
        <c:tickLblPos val="nextTo"/>
        <c:crossAx val="34308480"/>
        <c:crosses val="autoZero"/>
        <c:auto val="1"/>
        <c:lblAlgn val="ctr"/>
        <c:lblOffset val="100"/>
        <c:noMultiLvlLbl val="0"/>
      </c:catAx>
      <c:valAx>
        <c:axId val="34308480"/>
        <c:scaling>
          <c:orientation val="minMax"/>
        </c:scaling>
        <c:delete val="0"/>
        <c:axPos val="l"/>
        <c:majorGridlines/>
        <c:title>
          <c:tx>
            <c:rich>
              <a:bodyPr rot="-5400000" vert="horz"/>
              <a:lstStyle/>
              <a:p>
                <a:pPr>
                  <a:defRPr/>
                </a:pPr>
                <a:r>
                  <a:rPr lang="en-US"/>
                  <a:t>Percent of Population</a:t>
                </a:r>
              </a:p>
            </c:rich>
          </c:tx>
          <c:layout/>
          <c:overlay val="0"/>
        </c:title>
        <c:numFmt formatCode="General" sourceLinked="1"/>
        <c:majorTickMark val="out"/>
        <c:minorTickMark val="none"/>
        <c:tickLblPos val="nextTo"/>
        <c:crossAx val="34305152"/>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b="0" dirty="0">
                <a:solidFill>
                  <a:schemeClr val="tx2">
                    <a:lumMod val="50000"/>
                  </a:schemeClr>
                </a:solidFill>
              </a:rPr>
              <a:t>25-54</a:t>
            </a:r>
            <a:r>
              <a:rPr lang="en-US" sz="2800" b="0" baseline="0" dirty="0">
                <a:solidFill>
                  <a:schemeClr val="tx2">
                    <a:lumMod val="50000"/>
                  </a:schemeClr>
                </a:solidFill>
              </a:rPr>
              <a:t> yr </a:t>
            </a:r>
            <a:r>
              <a:rPr lang="en-US" sz="2800" b="0" baseline="0" dirty="0" smtClean="0">
                <a:solidFill>
                  <a:schemeClr val="tx2">
                    <a:lumMod val="50000"/>
                  </a:schemeClr>
                </a:solidFill>
              </a:rPr>
              <a:t>Old </a:t>
            </a:r>
            <a:r>
              <a:rPr lang="en-US" sz="2800" b="0" baseline="0" dirty="0">
                <a:solidFill>
                  <a:schemeClr val="tx2">
                    <a:lumMod val="50000"/>
                  </a:schemeClr>
                </a:solidFill>
              </a:rPr>
              <a:t>A</a:t>
            </a:r>
            <a:r>
              <a:rPr lang="en-US" sz="2800" b="0" baseline="0" dirty="0" smtClean="0">
                <a:solidFill>
                  <a:schemeClr val="tx2">
                    <a:lumMod val="50000"/>
                  </a:schemeClr>
                </a:solidFill>
              </a:rPr>
              <a:t>dult </a:t>
            </a:r>
            <a:r>
              <a:rPr lang="en-US" sz="2800" b="0" baseline="0" dirty="0">
                <a:solidFill>
                  <a:schemeClr val="tx2">
                    <a:lumMod val="50000"/>
                  </a:schemeClr>
                </a:solidFill>
              </a:rPr>
              <a:t>Population</a:t>
            </a:r>
            <a:endParaRPr lang="en-US" sz="2800" b="0" dirty="0">
              <a:solidFill>
                <a:schemeClr val="tx2">
                  <a:lumMod val="50000"/>
                </a:schemeClr>
              </a:solidFill>
            </a:endParaRPr>
          </a:p>
        </c:rich>
      </c:tx>
      <c:layout/>
      <c:overlay val="0"/>
    </c:title>
    <c:autoTitleDeleted val="0"/>
    <c:plotArea>
      <c:layout/>
      <c:barChart>
        <c:barDir val="col"/>
        <c:grouping val="clustered"/>
        <c:varyColors val="0"/>
        <c:ser>
          <c:idx val="0"/>
          <c:order val="0"/>
          <c:spPr>
            <a:solidFill>
              <a:schemeClr val="tx2">
                <a:lumMod val="75000"/>
              </a:schemeClr>
            </a:solidFill>
          </c:spPr>
          <c:invertIfNegative val="0"/>
          <c:dLbls>
            <c:spPr>
              <a:solidFill>
                <a:schemeClr val="bg1"/>
              </a:solidFill>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homelessness!$E$26:$J$26</c:f>
              <c:strCache>
                <c:ptCount val="6"/>
                <c:pt idx="0">
                  <c:v>0</c:v>
                </c:pt>
                <c:pt idx="1">
                  <c:v>1</c:v>
                </c:pt>
                <c:pt idx="2">
                  <c:v>2</c:v>
                </c:pt>
                <c:pt idx="3">
                  <c:v>3</c:v>
                </c:pt>
                <c:pt idx="4">
                  <c:v>4-5</c:v>
                </c:pt>
                <c:pt idx="5">
                  <c:v>6-8</c:v>
                </c:pt>
              </c:strCache>
            </c:strRef>
          </c:cat>
          <c:val>
            <c:numRef>
              <c:f>homelessness!$D$19:$I$19</c:f>
              <c:numCache>
                <c:formatCode>0.00%</c:formatCode>
                <c:ptCount val="6"/>
                <c:pt idx="0">
                  <c:v>2.2000000000000016E-2</c:v>
                </c:pt>
                <c:pt idx="1">
                  <c:v>2.2000000000000016E-2</c:v>
                </c:pt>
                <c:pt idx="2">
                  <c:v>5.5000000000000021E-2</c:v>
                </c:pt>
                <c:pt idx="3">
                  <c:v>0.11100000000000002</c:v>
                </c:pt>
                <c:pt idx="4">
                  <c:v>0.18900000000000028</c:v>
                </c:pt>
                <c:pt idx="5">
                  <c:v>0.29800000000000032</c:v>
                </c:pt>
              </c:numCache>
            </c:numRef>
          </c:val>
        </c:ser>
        <c:dLbls>
          <c:showLegendKey val="0"/>
          <c:showVal val="0"/>
          <c:showCatName val="0"/>
          <c:showSerName val="0"/>
          <c:showPercent val="0"/>
          <c:showBubbleSize val="0"/>
        </c:dLbls>
        <c:gapWidth val="150"/>
        <c:axId val="33500544"/>
        <c:axId val="33506816"/>
      </c:barChart>
      <c:catAx>
        <c:axId val="33500544"/>
        <c:scaling>
          <c:orientation val="minMax"/>
        </c:scaling>
        <c:delete val="0"/>
        <c:axPos val="b"/>
        <c:title>
          <c:tx>
            <c:rich>
              <a:bodyPr/>
              <a:lstStyle/>
              <a:p>
                <a:pPr>
                  <a:defRPr/>
                </a:pPr>
                <a:r>
                  <a:rPr lang="en-US"/>
                  <a:t># of ACE's</a:t>
                </a:r>
              </a:p>
            </c:rich>
          </c:tx>
          <c:layout/>
          <c:overlay val="0"/>
        </c:title>
        <c:numFmt formatCode="General" sourceLinked="0"/>
        <c:majorTickMark val="out"/>
        <c:minorTickMark val="none"/>
        <c:tickLblPos val="nextTo"/>
        <c:txPr>
          <a:bodyPr/>
          <a:lstStyle/>
          <a:p>
            <a:pPr>
              <a:defRPr sz="1400"/>
            </a:pPr>
            <a:endParaRPr lang="en-US"/>
          </a:p>
        </c:txPr>
        <c:crossAx val="33506816"/>
        <c:crosses val="autoZero"/>
        <c:auto val="1"/>
        <c:lblAlgn val="ctr"/>
        <c:lblOffset val="100"/>
        <c:noMultiLvlLbl val="0"/>
      </c:catAx>
      <c:valAx>
        <c:axId val="33506816"/>
        <c:scaling>
          <c:orientation val="minMax"/>
          <c:max val="0.30000000000000032"/>
        </c:scaling>
        <c:delete val="0"/>
        <c:axPos val="l"/>
        <c:majorGridlines/>
        <c:title>
          <c:tx>
            <c:rich>
              <a:bodyPr rot="-5400000" vert="horz"/>
              <a:lstStyle/>
              <a:p>
                <a:pPr>
                  <a:defRPr sz="1400"/>
                </a:pPr>
                <a:r>
                  <a:rPr lang="en-US" sz="1400"/>
                  <a:t>% Homelessness</a:t>
                </a:r>
              </a:p>
            </c:rich>
          </c:tx>
          <c:layout/>
          <c:overlay val="0"/>
        </c:title>
        <c:numFmt formatCode="0.00%" sourceLinked="1"/>
        <c:majorTickMark val="out"/>
        <c:minorTickMark val="none"/>
        <c:tickLblPos val="nextTo"/>
        <c:txPr>
          <a:bodyPr/>
          <a:lstStyle/>
          <a:p>
            <a:pPr>
              <a:defRPr sz="1400"/>
            </a:pPr>
            <a:endParaRPr lang="en-US"/>
          </a:p>
        </c:txPr>
        <c:crossAx val="3350054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78B400"/>
              </a:solidFill>
            </c:spPr>
          </c:dPt>
          <c:dPt>
            <c:idx val="1"/>
            <c:bubble3D val="0"/>
            <c:spPr>
              <a:solidFill>
                <a:srgbClr val="3399FF"/>
              </a:solidFill>
            </c:spPr>
          </c:dPt>
          <c:dPt>
            <c:idx val="2"/>
            <c:bubble3D val="0"/>
            <c:spPr>
              <a:solidFill>
                <a:srgbClr val="9966FF"/>
              </a:solidFill>
            </c:spPr>
          </c:dPt>
          <c:dPt>
            <c:idx val="3"/>
            <c:bubble3D val="0"/>
            <c:spPr>
              <a:solidFill>
                <a:srgbClr val="9900CC"/>
              </a:solidFill>
            </c:spPr>
          </c:dPt>
          <c:dLbls>
            <c:spPr>
              <a:noFill/>
              <a:ln>
                <a:noFill/>
              </a:ln>
              <a:effectLst/>
            </c:spPr>
            <c:txPr>
              <a:bodyPr/>
              <a:lstStyle/>
              <a:p>
                <a:pPr>
                  <a:defRPr sz="2800" b="1">
                    <a:solidFill>
                      <a:schemeClr val="bg1"/>
                    </a:solidFill>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Sheet1!$A$3:$D$3</c:f>
              <c:strCache>
                <c:ptCount val="4"/>
                <c:pt idx="0">
                  <c:v>0</c:v>
                </c:pt>
                <c:pt idx="1">
                  <c:v>1,2</c:v>
                </c:pt>
                <c:pt idx="2">
                  <c:v>3,4,5</c:v>
                </c:pt>
                <c:pt idx="3">
                  <c:v>≥6</c:v>
                </c:pt>
              </c:strCache>
            </c:strRef>
          </c:cat>
          <c:val>
            <c:numRef>
              <c:f>Sheet1!$A$4:$D$4</c:f>
              <c:numCache>
                <c:formatCode>General</c:formatCode>
                <c:ptCount val="4"/>
                <c:pt idx="0">
                  <c:v>38</c:v>
                </c:pt>
                <c:pt idx="1">
                  <c:v>36</c:v>
                </c:pt>
                <c:pt idx="2">
                  <c:v>21</c:v>
                </c:pt>
                <c:pt idx="3">
                  <c:v>5</c:v>
                </c:pt>
              </c:numCache>
            </c:numRef>
          </c:val>
        </c:ser>
        <c:dLbls>
          <c:showLegendKey val="0"/>
          <c:showVal val="0"/>
          <c:showCatName val="0"/>
          <c:showSerName val="0"/>
          <c:showPercent val="0"/>
          <c:showBubbleSize val="0"/>
          <c:showLeaderLines val="1"/>
        </c:dLbls>
        <c:firstSliceAng val="0"/>
      </c:pieChart>
    </c:plotArea>
    <c:legend>
      <c:legendPos val="b"/>
      <c:layout/>
      <c:overlay val="0"/>
      <c:txPr>
        <a:bodyPr/>
        <a:lstStyle/>
        <a:p>
          <a:pPr>
            <a:defRPr sz="2000"/>
          </a:pPr>
          <a:endParaRPr lang="en-US"/>
        </a:p>
      </c:txPr>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Sheet2!$M$4</c:f>
              <c:strCache>
                <c:ptCount val="1"/>
                <c:pt idx="0">
                  <c:v>15-30 Days Interrupted</c:v>
                </c:pt>
              </c:strCache>
            </c:strRef>
          </c:tx>
          <c:spPr>
            <a:solidFill>
              <a:schemeClr val="accent2">
                <a:lumMod val="50000"/>
              </a:schemeClr>
            </a:solidFill>
          </c:spPr>
          <c:invertIfNegative val="0"/>
          <c:cat>
            <c:numRef>
              <c:f>Sheet2!$N$3:$Q$3</c:f>
              <c:numCache>
                <c:formatCode>General</c:formatCode>
                <c:ptCount val="4"/>
                <c:pt idx="0">
                  <c:v>0</c:v>
                </c:pt>
                <c:pt idx="1">
                  <c:v>1</c:v>
                </c:pt>
                <c:pt idx="2">
                  <c:v>2</c:v>
                </c:pt>
                <c:pt idx="3">
                  <c:v>3</c:v>
                </c:pt>
              </c:numCache>
            </c:numRef>
          </c:cat>
          <c:val>
            <c:numRef>
              <c:f>Sheet2!$N$4:$Q$4</c:f>
              <c:numCache>
                <c:formatCode>General</c:formatCode>
                <c:ptCount val="4"/>
                <c:pt idx="0">
                  <c:v>3.6</c:v>
                </c:pt>
                <c:pt idx="1">
                  <c:v>4.8</c:v>
                </c:pt>
                <c:pt idx="2">
                  <c:v>17.399999999999999</c:v>
                </c:pt>
                <c:pt idx="3">
                  <c:v>56.2</c:v>
                </c:pt>
              </c:numCache>
            </c:numRef>
          </c:val>
        </c:ser>
        <c:dLbls>
          <c:showLegendKey val="0"/>
          <c:showVal val="0"/>
          <c:showCatName val="0"/>
          <c:showSerName val="0"/>
          <c:showPercent val="0"/>
          <c:showBubbleSize val="0"/>
        </c:dLbls>
        <c:gapWidth val="150"/>
        <c:axId val="80516608"/>
        <c:axId val="80518528"/>
      </c:barChart>
      <c:catAx>
        <c:axId val="80516608"/>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600" dirty="0"/>
                  <a:t>Number of Major </a:t>
                </a:r>
                <a:r>
                  <a:rPr lang="en-US" sz="1600" dirty="0" smtClean="0"/>
                  <a:t>Stress Categories In Adulthood</a:t>
                </a:r>
                <a:endParaRPr lang="en-US" sz="1600" dirty="0"/>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600" b="1" i="0" baseline="0" dirty="0" smtClean="0">
                    <a:effectLst/>
                  </a:rPr>
                  <a:t>Added to </a:t>
                </a:r>
                <a:r>
                  <a:rPr lang="en-US" sz="1600" b="1" i="0" baseline="0" dirty="0">
                    <a:effectLst/>
                  </a:rPr>
                  <a:t>ACE Score of ≥3 </a:t>
                </a:r>
                <a:endParaRPr lang="en-US" sz="1600" b="1" dirty="0"/>
              </a:p>
            </c:rich>
          </c:tx>
          <c:layout>
            <c:manualLayout>
              <c:xMode val="edge"/>
              <c:yMode val="edge"/>
              <c:x val="0.18871866797900269"/>
              <c:y val="0.87309523809523848"/>
            </c:manualLayout>
          </c:layout>
          <c:overlay val="0"/>
        </c:title>
        <c:numFmt formatCode="General" sourceLinked="1"/>
        <c:majorTickMark val="out"/>
        <c:minorTickMark val="none"/>
        <c:tickLblPos val="nextTo"/>
        <c:txPr>
          <a:bodyPr/>
          <a:lstStyle/>
          <a:p>
            <a:pPr>
              <a:defRPr sz="1200"/>
            </a:pPr>
            <a:endParaRPr lang="en-US"/>
          </a:p>
        </c:txPr>
        <c:crossAx val="80518528"/>
        <c:crosses val="autoZero"/>
        <c:auto val="1"/>
        <c:lblAlgn val="ctr"/>
        <c:lblOffset val="100"/>
        <c:noMultiLvlLbl val="0"/>
      </c:catAx>
      <c:valAx>
        <c:axId val="80518528"/>
        <c:scaling>
          <c:orientation val="minMax"/>
        </c:scaling>
        <c:delete val="0"/>
        <c:axPos val="l"/>
        <c:majorGridlines/>
        <c:title>
          <c:tx>
            <c:rich>
              <a:bodyPr rot="-5400000" vert="horz"/>
              <a:lstStyle/>
              <a:p>
                <a:pPr>
                  <a:defRPr/>
                </a:pPr>
                <a:r>
                  <a:rPr lang="en-US" sz="2000" b="1" dirty="0" smtClean="0"/>
                  <a:t>%</a:t>
                </a:r>
                <a:r>
                  <a:rPr lang="en-US" sz="2000" dirty="0" smtClean="0"/>
                  <a:t> with </a:t>
                </a:r>
                <a:r>
                  <a:rPr lang="en-US" sz="2000" dirty="0"/>
                  <a:t>15-30 </a:t>
                </a:r>
                <a:r>
                  <a:rPr lang="en-US" sz="2000" dirty="0" smtClean="0"/>
                  <a:t>Disability-Interrupted</a:t>
                </a:r>
                <a:r>
                  <a:rPr lang="en-US" sz="2000" baseline="0" dirty="0" smtClean="0"/>
                  <a:t> </a:t>
                </a:r>
                <a:r>
                  <a:rPr lang="en-US" sz="2000" dirty="0" smtClean="0"/>
                  <a:t>Days </a:t>
                </a:r>
                <a:r>
                  <a:rPr lang="en-US" sz="2000" dirty="0"/>
                  <a:t>a Month </a:t>
                </a:r>
                <a:endParaRPr lang="en-US" sz="2000" dirty="0" smtClean="0"/>
              </a:p>
            </c:rich>
          </c:tx>
          <c:layout>
            <c:manualLayout>
              <c:xMode val="edge"/>
              <c:yMode val="edge"/>
              <c:x val="2.3678313648293984E-2"/>
              <c:y val="5.7617547806524193E-2"/>
            </c:manualLayout>
          </c:layout>
          <c:overlay val="0"/>
        </c:title>
        <c:numFmt formatCode="General" sourceLinked="1"/>
        <c:majorTickMark val="out"/>
        <c:minorTickMark val="none"/>
        <c:tickLblPos val="nextTo"/>
        <c:txPr>
          <a:bodyPr/>
          <a:lstStyle/>
          <a:p>
            <a:pPr>
              <a:defRPr sz="1400"/>
            </a:pPr>
            <a:endParaRPr lang="en-US"/>
          </a:p>
        </c:txPr>
        <c:crossAx val="80516608"/>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baseline="0"/>
              <a:t>Days with Poor Mental Health</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aseline="0"/>
              <a:t>&amp;</a:t>
            </a:r>
            <a:r>
              <a:rPr lang="en-US" sz="1100" b="0" i="0" baseline="0">
                <a:effectLst/>
              </a:rPr>
              <a:t> Feeling Supported, Satisfied, Hopeful</a:t>
            </a:r>
            <a:endParaRPr lang="en-US" sz="110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sz="1100"/>
          </a:p>
        </c:rich>
      </c:tx>
      <c:layout/>
      <c:overlay val="0"/>
      <c:spPr>
        <a:noFill/>
        <a:ln>
          <a:noFill/>
        </a:ln>
        <a:effectLst/>
      </c:spPr>
    </c:title>
    <c:autoTitleDeleted val="0"/>
    <c:plotArea>
      <c:layout>
        <c:manualLayout>
          <c:layoutTarget val="inner"/>
          <c:xMode val="edge"/>
          <c:yMode val="edge"/>
          <c:x val="0.1845702862723555"/>
          <c:y val="0.17193983975687252"/>
          <c:w val="0.77279405481291585"/>
          <c:h val="0.55071850393700783"/>
        </c:manualLayout>
      </c:layout>
      <c:barChart>
        <c:barDir val="col"/>
        <c:grouping val="clustered"/>
        <c:varyColors val="0"/>
        <c:ser>
          <c:idx val="0"/>
          <c:order val="0"/>
          <c:tx>
            <c:strRef>
              <c:f>'[Charts for Yakima.w label corrections. w data corrections. kb 6.3.14.xlsx]Days w poor MH'!$B$4</c:f>
              <c:strCache>
                <c:ptCount val="1"/>
                <c:pt idx="0">
                  <c:v>High Feeling</c:v>
                </c:pt>
              </c:strCache>
            </c:strRef>
          </c:tx>
          <c:spPr>
            <a:solidFill>
              <a:srgbClr val="52A26A"/>
            </a:solidFill>
            <a:ln>
              <a:noFill/>
            </a:ln>
            <a:effectLst/>
          </c:spPr>
          <c:invertIfNegative val="0"/>
          <c:errBars>
            <c:errBarType val="both"/>
            <c:errValType val="cust"/>
            <c:noEndCap val="0"/>
            <c:plus>
              <c:numRef>
                <c:f>'[Charts for Yakima.w label corrections. w data corrections. kb 6.3.14.xlsx]Days w poor MH'!$G$5:$G$7</c:f>
                <c:numCache>
                  <c:formatCode>General</c:formatCode>
                  <c:ptCount val="3"/>
                  <c:pt idx="0">
                    <c:v>1</c:v>
                  </c:pt>
                  <c:pt idx="1">
                    <c:v>1</c:v>
                  </c:pt>
                  <c:pt idx="2">
                    <c:v>2</c:v>
                  </c:pt>
                </c:numCache>
              </c:numRef>
            </c:plus>
            <c:minus>
              <c:numRef>
                <c:f>'[Charts for Yakima.w label corrections. w data corrections. kb 6.3.14.xlsx]Days w poor MH'!$H$5:$H$7</c:f>
                <c:numCache>
                  <c:formatCode>General</c:formatCode>
                  <c:ptCount val="3"/>
                  <c:pt idx="0">
                    <c:v>1</c:v>
                  </c:pt>
                  <c:pt idx="1">
                    <c:v>1</c:v>
                  </c:pt>
                  <c:pt idx="2">
                    <c:v>2</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MH'!$A$5:$A$7</c:f>
              <c:strCache>
                <c:ptCount val="3"/>
                <c:pt idx="0">
                  <c:v>0 ACE</c:v>
                </c:pt>
                <c:pt idx="1">
                  <c:v>1-3 ACEs</c:v>
                </c:pt>
                <c:pt idx="2">
                  <c:v>4-8 ACEs</c:v>
                </c:pt>
              </c:strCache>
            </c:strRef>
          </c:cat>
          <c:val>
            <c:numRef>
              <c:f>'[Charts for Yakima.w label corrections. w data corrections. kb 6.3.14.xlsx]Days w poor MH'!$B$5:$B$7</c:f>
              <c:numCache>
                <c:formatCode>General</c:formatCode>
                <c:ptCount val="3"/>
                <c:pt idx="0">
                  <c:v>3</c:v>
                </c:pt>
                <c:pt idx="1">
                  <c:v>6</c:v>
                </c:pt>
                <c:pt idx="2">
                  <c:v>9</c:v>
                </c:pt>
              </c:numCache>
            </c:numRef>
          </c:val>
        </c:ser>
        <c:ser>
          <c:idx val="1"/>
          <c:order val="1"/>
          <c:tx>
            <c:strRef>
              <c:f>'[Charts for Yakima.w label corrections. w data corrections. kb 6.3.14.xlsx]Days w poor MH'!$C$4</c:f>
              <c:strCache>
                <c:ptCount val="1"/>
                <c:pt idx="0">
                  <c:v>Low Feeling</c:v>
                </c:pt>
              </c:strCache>
            </c:strRef>
          </c:tx>
          <c:spPr>
            <a:solidFill>
              <a:srgbClr val="B94700"/>
            </a:solidFill>
            <a:ln>
              <a:noFill/>
            </a:ln>
            <a:effectLst/>
          </c:spPr>
          <c:invertIfNegative val="0"/>
          <c:errBars>
            <c:errBarType val="both"/>
            <c:errValType val="cust"/>
            <c:noEndCap val="0"/>
            <c:plus>
              <c:numRef>
                <c:f>'[Charts for Yakima.w label corrections. w data corrections. kb 6.3.14.xlsx]Days w poor MH'!$I$5:$I$7</c:f>
                <c:numCache>
                  <c:formatCode>General</c:formatCode>
                  <c:ptCount val="3"/>
                  <c:pt idx="0">
                    <c:v>4</c:v>
                  </c:pt>
                  <c:pt idx="1">
                    <c:v>4</c:v>
                  </c:pt>
                  <c:pt idx="2">
                    <c:v>6</c:v>
                  </c:pt>
                </c:numCache>
              </c:numRef>
            </c:plus>
            <c:minus>
              <c:numRef>
                <c:f>'[Charts for Yakima.w label corrections. w data corrections. kb 6.3.14.xlsx]Days w poor MH'!$J$5:$J$7</c:f>
                <c:numCache>
                  <c:formatCode>General</c:formatCode>
                  <c:ptCount val="3"/>
                  <c:pt idx="0">
                    <c:v>4</c:v>
                  </c:pt>
                  <c:pt idx="1">
                    <c:v>4</c:v>
                  </c:pt>
                  <c:pt idx="2">
                    <c:v>6</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6.3.14.xlsx]Days w poor MH'!$A$5:$A$7</c:f>
              <c:strCache>
                <c:ptCount val="3"/>
                <c:pt idx="0">
                  <c:v>0 ACE</c:v>
                </c:pt>
                <c:pt idx="1">
                  <c:v>1-3 ACEs</c:v>
                </c:pt>
                <c:pt idx="2">
                  <c:v>4-8 ACEs</c:v>
                </c:pt>
              </c:strCache>
            </c:strRef>
          </c:cat>
          <c:val>
            <c:numRef>
              <c:f>'[Charts for Yakima.w label corrections. w data corrections. kb 6.3.14.xlsx]Days w poor MH'!$C$5:$C$7</c:f>
              <c:numCache>
                <c:formatCode>General</c:formatCode>
                <c:ptCount val="3"/>
                <c:pt idx="0">
                  <c:v>15</c:v>
                </c:pt>
                <c:pt idx="1">
                  <c:v>30</c:v>
                </c:pt>
                <c:pt idx="2">
                  <c:v>48</c:v>
                </c:pt>
              </c:numCache>
            </c:numRef>
          </c:val>
        </c:ser>
        <c:dLbls>
          <c:showLegendKey val="0"/>
          <c:showVal val="0"/>
          <c:showCatName val="0"/>
          <c:showSerName val="0"/>
          <c:showPercent val="0"/>
          <c:showBubbleSize val="0"/>
        </c:dLbls>
        <c:gapWidth val="219"/>
        <c:overlap val="-27"/>
        <c:axId val="82345984"/>
        <c:axId val="82347520"/>
      </c:barChart>
      <c:catAx>
        <c:axId val="8234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347520"/>
        <c:crosses val="autoZero"/>
        <c:auto val="1"/>
        <c:lblAlgn val="ctr"/>
        <c:lblOffset val="100"/>
        <c:noMultiLvlLbl val="0"/>
      </c:catAx>
      <c:valAx>
        <c:axId val="82347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 </a:t>
                </a:r>
                <a:r>
                  <a:rPr lang="en-US" sz="2000" baseline="0" dirty="0"/>
                  <a:t> Days w/Poor MH</a:t>
                </a:r>
              </a:p>
            </c:rich>
          </c:tx>
          <c:layout>
            <c:manualLayout>
              <c:xMode val="edge"/>
              <c:yMode val="edge"/>
              <c:x val="4.364130604893951E-2"/>
              <c:y val="0.2707131509877054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345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baseline="0"/>
              <a:t>Poor Physical Health</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aseline="0"/>
              <a:t>&amp;</a:t>
            </a:r>
            <a:r>
              <a:rPr lang="en-US" sz="1100" b="0" i="0" baseline="0">
                <a:effectLst/>
              </a:rPr>
              <a:t> Feeling Supported, Satisfied, Hopeful</a:t>
            </a:r>
            <a:endParaRPr lang="en-US" sz="110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sz="1100"/>
          </a:p>
        </c:rich>
      </c:tx>
      <c:layout/>
      <c:overlay val="0"/>
      <c:spPr>
        <a:noFill/>
        <a:ln>
          <a:noFill/>
        </a:ln>
        <a:effectLst/>
      </c:spPr>
    </c:title>
    <c:autoTitleDeleted val="0"/>
    <c:plotArea>
      <c:layout>
        <c:manualLayout>
          <c:layoutTarget val="inner"/>
          <c:xMode val="edge"/>
          <c:yMode val="edge"/>
          <c:x val="0.1845702862723555"/>
          <c:y val="0.19548079704322674"/>
          <c:w val="0.77279405481291585"/>
          <c:h val="0.52717740639562904"/>
        </c:manualLayout>
      </c:layout>
      <c:barChart>
        <c:barDir val="col"/>
        <c:grouping val="clustered"/>
        <c:varyColors val="0"/>
        <c:ser>
          <c:idx val="0"/>
          <c:order val="0"/>
          <c:tx>
            <c:strRef>
              <c:f>'[Charts for Yakima.w label corrections. w data corrections. kb 6.3.14.xlsx]Poor PH'!$B$4</c:f>
              <c:strCache>
                <c:ptCount val="1"/>
                <c:pt idx="0">
                  <c:v>High Feeling</c:v>
                </c:pt>
              </c:strCache>
            </c:strRef>
          </c:tx>
          <c:spPr>
            <a:solidFill>
              <a:srgbClr val="52A26A"/>
            </a:solidFill>
            <a:ln>
              <a:noFill/>
            </a:ln>
            <a:effectLst/>
          </c:spPr>
          <c:invertIfNegative val="0"/>
          <c:errBars>
            <c:errBarType val="both"/>
            <c:errValType val="cust"/>
            <c:noEndCap val="0"/>
            <c:plus>
              <c:numRef>
                <c:f>'[Charts for Yakima.w label corrections. w data corrections. kb 6.3.14.xlsx]Poor PH'!$G$5:$G$7</c:f>
                <c:numCache>
                  <c:formatCode>General</c:formatCode>
                  <c:ptCount val="3"/>
                  <c:pt idx="0">
                    <c:v>1</c:v>
                  </c:pt>
                  <c:pt idx="1">
                    <c:v>1</c:v>
                  </c:pt>
                  <c:pt idx="2">
                    <c:v>2</c:v>
                  </c:pt>
                </c:numCache>
              </c:numRef>
            </c:plus>
            <c:minus>
              <c:numRef>
                <c:f>'[Charts for Yakima.w label corrections. w data corrections. kb 6.3.14.xlsx]Poor PH'!$H$5:$H$7</c:f>
                <c:numCache>
                  <c:formatCode>General</c:formatCode>
                  <c:ptCount val="3"/>
                  <c:pt idx="0">
                    <c:v>1</c:v>
                  </c:pt>
                  <c:pt idx="1">
                    <c:v>1</c:v>
                  </c:pt>
                  <c:pt idx="2">
                    <c:v>2</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6.3.14.xlsx]Poor PH'!$A$5:$A$7</c:f>
              <c:strCache>
                <c:ptCount val="3"/>
                <c:pt idx="0">
                  <c:v>0 ACE</c:v>
                </c:pt>
                <c:pt idx="1">
                  <c:v>1-3 ACEs</c:v>
                </c:pt>
                <c:pt idx="2">
                  <c:v>4-8 ACEs</c:v>
                </c:pt>
              </c:strCache>
            </c:strRef>
          </c:cat>
          <c:val>
            <c:numRef>
              <c:f>'[Charts for Yakima.w label corrections. w data corrections. kb 6.3.14.xlsx]Poor PH'!$B$5:$B$7</c:f>
              <c:numCache>
                <c:formatCode>General</c:formatCode>
                <c:ptCount val="3"/>
                <c:pt idx="0">
                  <c:v>2</c:v>
                </c:pt>
                <c:pt idx="1">
                  <c:v>3</c:v>
                </c:pt>
                <c:pt idx="2">
                  <c:v>7</c:v>
                </c:pt>
              </c:numCache>
            </c:numRef>
          </c:val>
        </c:ser>
        <c:ser>
          <c:idx val="1"/>
          <c:order val="1"/>
          <c:tx>
            <c:strRef>
              <c:f>'[Charts for Yakima.w label corrections. w data corrections. kb 6.3.14.xlsx]Poor PH'!$C$4</c:f>
              <c:strCache>
                <c:ptCount val="1"/>
                <c:pt idx="0">
                  <c:v>Low Feeling</c:v>
                </c:pt>
              </c:strCache>
            </c:strRef>
          </c:tx>
          <c:spPr>
            <a:solidFill>
              <a:srgbClr val="B94700"/>
            </a:solidFill>
            <a:ln>
              <a:noFill/>
            </a:ln>
            <a:effectLst/>
          </c:spPr>
          <c:invertIfNegative val="0"/>
          <c:errBars>
            <c:errBarType val="both"/>
            <c:errValType val="cust"/>
            <c:noEndCap val="0"/>
            <c:plus>
              <c:numRef>
                <c:f>'[Charts for Yakima.w label corrections. w data corrections. kb 6.3.14.xlsx]Poor PH'!$I$5:$I$7</c:f>
                <c:numCache>
                  <c:formatCode>General</c:formatCode>
                  <c:ptCount val="3"/>
                  <c:pt idx="0">
                    <c:v>4</c:v>
                  </c:pt>
                  <c:pt idx="1">
                    <c:v>3</c:v>
                  </c:pt>
                  <c:pt idx="2">
                    <c:v>5</c:v>
                  </c:pt>
                </c:numCache>
              </c:numRef>
            </c:plus>
            <c:minus>
              <c:numRef>
                <c:f>'[Charts for Yakima.w label corrections. w data corrections. kb 6.3.14.xlsx]Poor PH'!$J$5:$J$7</c:f>
                <c:numCache>
                  <c:formatCode>General</c:formatCode>
                  <c:ptCount val="3"/>
                  <c:pt idx="0">
                    <c:v>4</c:v>
                  </c:pt>
                  <c:pt idx="1">
                    <c:v>3</c:v>
                  </c:pt>
                  <c:pt idx="2">
                    <c:v>5</c:v>
                  </c:pt>
                </c:numCache>
              </c:numRef>
            </c:minus>
            <c:spPr>
              <a:noFill/>
              <a:ln w="9525" cap="flat" cmpd="sng" algn="ctr">
                <a:solidFill>
                  <a:schemeClr val="tx1">
                    <a:lumMod val="65000"/>
                    <a:lumOff val="35000"/>
                  </a:schemeClr>
                </a:solidFill>
                <a:round/>
              </a:ln>
              <a:effectLst/>
            </c:spPr>
          </c:errBars>
          <c:cat>
            <c:strRef>
              <c:f>'[Charts for Yakima.w label corrections. w data corrections. kb 6.3.14.xlsx]Poor PH'!$A$5:$A$7</c:f>
              <c:strCache>
                <c:ptCount val="3"/>
                <c:pt idx="0">
                  <c:v>0 ACE</c:v>
                </c:pt>
                <c:pt idx="1">
                  <c:v>1-3 ACEs</c:v>
                </c:pt>
                <c:pt idx="2">
                  <c:v>4-8 ACEs</c:v>
                </c:pt>
              </c:strCache>
            </c:strRef>
          </c:cat>
          <c:val>
            <c:numRef>
              <c:f>'[Charts for Yakima.w label corrections. w data corrections. kb 6.3.14.xlsx]Poor PH'!$C$5:$C$7</c:f>
              <c:numCache>
                <c:formatCode>General</c:formatCode>
                <c:ptCount val="3"/>
                <c:pt idx="0">
                  <c:v>9</c:v>
                </c:pt>
                <c:pt idx="1">
                  <c:v>17</c:v>
                </c:pt>
                <c:pt idx="2">
                  <c:v>25</c:v>
                </c:pt>
              </c:numCache>
            </c:numRef>
          </c:val>
        </c:ser>
        <c:dLbls>
          <c:showLegendKey val="0"/>
          <c:showVal val="0"/>
          <c:showCatName val="0"/>
          <c:showSerName val="0"/>
          <c:showPercent val="0"/>
          <c:showBubbleSize val="0"/>
        </c:dLbls>
        <c:gapWidth val="219"/>
        <c:overlap val="-27"/>
        <c:axId val="82399616"/>
        <c:axId val="82401152"/>
      </c:barChart>
      <c:catAx>
        <c:axId val="8239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401152"/>
        <c:crosses val="autoZero"/>
        <c:auto val="1"/>
        <c:lblAlgn val="ctr"/>
        <c:lblOffset val="100"/>
        <c:noMultiLvlLbl val="0"/>
      </c:catAx>
      <c:valAx>
        <c:axId val="82401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a:t>
                </a:r>
                <a:r>
                  <a:rPr lang="en-US" sz="2000" baseline="0"/>
                  <a:t> Poor PH</a:t>
                </a:r>
              </a:p>
            </c:rich>
          </c:tx>
          <c:layout>
            <c:manualLayout>
              <c:xMode val="edge"/>
              <c:yMode val="edge"/>
              <c:x val="3.1007751937984496E-2"/>
              <c:y val="0.3127164021770917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399616"/>
        <c:crosses val="autoZero"/>
        <c:crossBetween val="between"/>
      </c:valAx>
      <c:spPr>
        <a:noFill/>
        <a:ln>
          <a:noFill/>
        </a:ln>
        <a:effectLst/>
      </c:spPr>
    </c:plotArea>
    <c:legend>
      <c:legendPos val="b"/>
      <c:layout>
        <c:manualLayout>
          <c:xMode val="edge"/>
          <c:yMode val="edge"/>
          <c:x val="0.27914960629921259"/>
          <c:y val="0.89556982162943921"/>
          <c:w val="0.43564018134096877"/>
          <c:h val="6.157303551341796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B2EF34-77E2-4470-A74C-C5449697A1A4}" type="doc">
      <dgm:prSet loTypeId="urn:microsoft.com/office/officeart/2005/8/layout/pyramid1" loCatId="pyramid" qsTypeId="urn:microsoft.com/office/officeart/2005/8/quickstyle/simple1" qsCatId="simple" csTypeId="urn:microsoft.com/office/officeart/2005/8/colors/accent1_2" csCatId="accent1" phldr="1"/>
      <dgm:spPr/>
    </dgm:pt>
    <dgm:pt modelId="{86E0A4DB-E0A9-427E-886E-09F1691637F0}">
      <dgm:prSet phldrT="[Text]"/>
      <dgm:spPr>
        <a:solidFill>
          <a:schemeClr val="accent6">
            <a:lumMod val="60000"/>
            <a:lumOff val="40000"/>
          </a:schemeClr>
        </a:solidFill>
      </dgm:spPr>
      <dgm:t>
        <a:bodyPr/>
        <a:lstStyle/>
        <a:p>
          <a:pPr>
            <a:lnSpc>
              <a:spcPct val="100000"/>
            </a:lnSpc>
            <a:spcAft>
              <a:spcPts val="0"/>
            </a:spcAft>
          </a:pPr>
          <a:endParaRPr lang="en-US" dirty="0" smtClean="0"/>
        </a:p>
        <a:p>
          <a:pPr>
            <a:lnSpc>
              <a:spcPct val="100000"/>
            </a:lnSpc>
            <a:spcAft>
              <a:spcPts val="0"/>
            </a:spcAft>
          </a:pPr>
          <a:r>
            <a:rPr lang="en-US" dirty="0" smtClean="0"/>
            <a:t>Early </a:t>
          </a:r>
        </a:p>
        <a:p>
          <a:pPr>
            <a:lnSpc>
              <a:spcPct val="100000"/>
            </a:lnSpc>
            <a:spcAft>
              <a:spcPts val="0"/>
            </a:spcAft>
          </a:pPr>
          <a:r>
            <a:rPr lang="en-US" dirty="0" smtClean="0"/>
            <a:t>Death </a:t>
          </a:r>
          <a:endParaRPr lang="en-US" dirty="0"/>
        </a:p>
      </dgm:t>
    </dgm:pt>
    <dgm:pt modelId="{A5C4CF58-97F8-4096-AB07-63F4F0A05E16}" type="parTrans" cxnId="{01803534-BECE-46B8-B1C4-C01CB7D25F12}">
      <dgm:prSet/>
      <dgm:spPr/>
      <dgm:t>
        <a:bodyPr/>
        <a:lstStyle/>
        <a:p>
          <a:endParaRPr lang="en-US"/>
        </a:p>
      </dgm:t>
    </dgm:pt>
    <dgm:pt modelId="{5D7BFBB2-B4C8-41C3-BDE3-47EE1F9ECE33}" type="sibTrans" cxnId="{01803534-BECE-46B8-B1C4-C01CB7D25F12}">
      <dgm:prSet/>
      <dgm:spPr/>
      <dgm:t>
        <a:bodyPr/>
        <a:lstStyle/>
        <a:p>
          <a:endParaRPr lang="en-US"/>
        </a:p>
      </dgm:t>
    </dgm:pt>
    <dgm:pt modelId="{F979DC07-14B0-413A-8096-F406D7C87B2C}">
      <dgm:prSet phldrT="[Text]"/>
      <dgm:spPr>
        <a:solidFill>
          <a:srgbClr val="F73D69">
            <a:alpha val="50196"/>
          </a:srgbClr>
        </a:solidFill>
      </dgm:spPr>
      <dgm:t>
        <a:bodyPr/>
        <a:lstStyle/>
        <a:p>
          <a:r>
            <a:rPr lang="en-US" dirty="0" smtClean="0"/>
            <a:t>Disease, Disability &amp; Social Problems</a:t>
          </a:r>
          <a:endParaRPr lang="en-US" dirty="0"/>
        </a:p>
      </dgm:t>
    </dgm:pt>
    <dgm:pt modelId="{542E4CA2-731D-4C44-9720-815E3DD5DAE2}" type="parTrans" cxnId="{8403430E-0294-4E6F-B175-4E37CB363EB6}">
      <dgm:prSet/>
      <dgm:spPr/>
      <dgm:t>
        <a:bodyPr/>
        <a:lstStyle/>
        <a:p>
          <a:endParaRPr lang="en-US"/>
        </a:p>
      </dgm:t>
    </dgm:pt>
    <dgm:pt modelId="{65879174-C18E-4617-9DBC-ED3C227C0F09}" type="sibTrans" cxnId="{8403430E-0294-4E6F-B175-4E37CB363EB6}">
      <dgm:prSet/>
      <dgm:spPr/>
      <dgm:t>
        <a:bodyPr/>
        <a:lstStyle/>
        <a:p>
          <a:endParaRPr lang="en-US"/>
        </a:p>
      </dgm:t>
    </dgm:pt>
    <dgm:pt modelId="{73379B8A-7430-400F-977B-8A277BF03FD0}">
      <dgm:prSet phldrT="[Text]"/>
      <dgm:spPr>
        <a:solidFill>
          <a:srgbClr val="FD35FF">
            <a:alpha val="50196"/>
          </a:srgbClr>
        </a:solidFill>
      </dgm:spPr>
      <dgm:t>
        <a:bodyPr/>
        <a:lstStyle/>
        <a:p>
          <a:r>
            <a:rPr lang="en-US" dirty="0" smtClean="0"/>
            <a:t>Adoption of Health Risk Behaviors</a:t>
          </a:r>
          <a:endParaRPr lang="en-US" dirty="0"/>
        </a:p>
      </dgm:t>
    </dgm:pt>
    <dgm:pt modelId="{89C586FF-BF25-4352-B8FB-87AE66252655}" type="parTrans" cxnId="{55B6CA90-C0AB-4891-B99C-EB0002878C27}">
      <dgm:prSet/>
      <dgm:spPr/>
      <dgm:t>
        <a:bodyPr/>
        <a:lstStyle/>
        <a:p>
          <a:endParaRPr lang="en-US"/>
        </a:p>
      </dgm:t>
    </dgm:pt>
    <dgm:pt modelId="{C3BF2BA8-C662-4DB2-95D6-B339DA06D674}" type="sibTrans" cxnId="{55B6CA90-C0AB-4891-B99C-EB0002878C27}">
      <dgm:prSet/>
      <dgm:spPr/>
      <dgm:t>
        <a:bodyPr/>
        <a:lstStyle/>
        <a:p>
          <a:endParaRPr lang="en-US"/>
        </a:p>
      </dgm:t>
    </dgm:pt>
    <dgm:pt modelId="{1D9899ED-733F-4685-8BA0-2839D5D1FB61}">
      <dgm:prSet/>
      <dgm:spPr>
        <a:solidFill>
          <a:srgbClr val="6035FD">
            <a:alpha val="50000"/>
          </a:srgbClr>
        </a:solidFill>
      </dgm:spPr>
      <dgm:t>
        <a:bodyPr/>
        <a:lstStyle/>
        <a:p>
          <a:r>
            <a:rPr lang="en-US" dirty="0" smtClean="0"/>
            <a:t>Disrupted Social, Emotional, Cognitive Development</a:t>
          </a:r>
          <a:endParaRPr lang="en-US" dirty="0"/>
        </a:p>
      </dgm:t>
    </dgm:pt>
    <dgm:pt modelId="{A0ACBA0B-9AA0-48DA-836E-87CBC15FA756}" type="parTrans" cxnId="{33D93475-9CF3-4ACB-A987-B2354BE6C65E}">
      <dgm:prSet/>
      <dgm:spPr/>
      <dgm:t>
        <a:bodyPr/>
        <a:lstStyle/>
        <a:p>
          <a:endParaRPr lang="en-US"/>
        </a:p>
      </dgm:t>
    </dgm:pt>
    <dgm:pt modelId="{7C64A928-6066-4A2F-98DE-1662EFDBB79B}" type="sibTrans" cxnId="{33D93475-9CF3-4ACB-A987-B2354BE6C65E}">
      <dgm:prSet/>
      <dgm:spPr/>
      <dgm:t>
        <a:bodyPr/>
        <a:lstStyle/>
        <a:p>
          <a:endParaRPr lang="en-US"/>
        </a:p>
      </dgm:t>
    </dgm:pt>
    <dgm:pt modelId="{CD663592-3A1A-422A-AEA1-AB1BDAEE84B1}">
      <dgm:prSet/>
      <dgm:spPr>
        <a:solidFill>
          <a:srgbClr val="355BFD">
            <a:alpha val="50000"/>
          </a:srgbClr>
        </a:solidFill>
      </dgm:spPr>
      <dgm:t>
        <a:bodyPr/>
        <a:lstStyle/>
        <a:p>
          <a:r>
            <a:rPr lang="en-US" dirty="0" smtClean="0"/>
            <a:t>Adverse Childhood Experiences</a:t>
          </a:r>
          <a:endParaRPr lang="en-US" dirty="0"/>
        </a:p>
      </dgm:t>
    </dgm:pt>
    <dgm:pt modelId="{3BC8D47E-2BEC-47B9-850C-95C41BC32512}" type="parTrans" cxnId="{58B5833C-0FC5-4E73-95CA-629B3DB01BFB}">
      <dgm:prSet/>
      <dgm:spPr/>
      <dgm:t>
        <a:bodyPr/>
        <a:lstStyle/>
        <a:p>
          <a:endParaRPr lang="en-US"/>
        </a:p>
      </dgm:t>
    </dgm:pt>
    <dgm:pt modelId="{6B20EBB7-AD92-49BD-BDE8-90D6E6E1FEAC}" type="sibTrans" cxnId="{58B5833C-0FC5-4E73-95CA-629B3DB01BFB}">
      <dgm:prSet/>
      <dgm:spPr/>
      <dgm:t>
        <a:bodyPr/>
        <a:lstStyle/>
        <a:p>
          <a:endParaRPr lang="en-US"/>
        </a:p>
      </dgm:t>
    </dgm:pt>
    <dgm:pt modelId="{FE160A36-F4B2-4152-A889-33C9A868009D}" type="pres">
      <dgm:prSet presAssocID="{35B2EF34-77E2-4470-A74C-C5449697A1A4}" presName="Name0" presStyleCnt="0">
        <dgm:presLayoutVars>
          <dgm:dir/>
          <dgm:animLvl val="lvl"/>
          <dgm:resizeHandles val="exact"/>
        </dgm:presLayoutVars>
      </dgm:prSet>
      <dgm:spPr/>
    </dgm:pt>
    <dgm:pt modelId="{C1F9B7D9-F9FA-4779-BC62-BFB3F2D53727}" type="pres">
      <dgm:prSet presAssocID="{86E0A4DB-E0A9-427E-886E-09F1691637F0}" presName="Name8" presStyleCnt="0"/>
      <dgm:spPr/>
    </dgm:pt>
    <dgm:pt modelId="{E4BC3801-3817-4D7E-AA6F-6D09786BC5DD}" type="pres">
      <dgm:prSet presAssocID="{86E0A4DB-E0A9-427E-886E-09F1691637F0}" presName="level" presStyleLbl="node1" presStyleIdx="0" presStyleCnt="5">
        <dgm:presLayoutVars>
          <dgm:chMax val="1"/>
          <dgm:bulletEnabled val="1"/>
        </dgm:presLayoutVars>
      </dgm:prSet>
      <dgm:spPr/>
      <dgm:t>
        <a:bodyPr/>
        <a:lstStyle/>
        <a:p>
          <a:endParaRPr lang="en-US"/>
        </a:p>
      </dgm:t>
    </dgm:pt>
    <dgm:pt modelId="{931C8D06-8C37-4D00-AB17-1278F1E05858}" type="pres">
      <dgm:prSet presAssocID="{86E0A4DB-E0A9-427E-886E-09F1691637F0}" presName="levelTx" presStyleLbl="revTx" presStyleIdx="0" presStyleCnt="0">
        <dgm:presLayoutVars>
          <dgm:chMax val="1"/>
          <dgm:bulletEnabled val="1"/>
        </dgm:presLayoutVars>
      </dgm:prSet>
      <dgm:spPr/>
      <dgm:t>
        <a:bodyPr/>
        <a:lstStyle/>
        <a:p>
          <a:endParaRPr lang="en-US"/>
        </a:p>
      </dgm:t>
    </dgm:pt>
    <dgm:pt modelId="{5E7087A9-3DA5-460E-AEC7-D0158C83B434}" type="pres">
      <dgm:prSet presAssocID="{F979DC07-14B0-413A-8096-F406D7C87B2C}" presName="Name8" presStyleCnt="0"/>
      <dgm:spPr/>
    </dgm:pt>
    <dgm:pt modelId="{020B5EE8-C25A-4583-8C50-E8372A528A9F}" type="pres">
      <dgm:prSet presAssocID="{F979DC07-14B0-413A-8096-F406D7C87B2C}" presName="level" presStyleLbl="node1" presStyleIdx="1" presStyleCnt="5">
        <dgm:presLayoutVars>
          <dgm:chMax val="1"/>
          <dgm:bulletEnabled val="1"/>
        </dgm:presLayoutVars>
      </dgm:prSet>
      <dgm:spPr/>
      <dgm:t>
        <a:bodyPr/>
        <a:lstStyle/>
        <a:p>
          <a:endParaRPr lang="en-US"/>
        </a:p>
      </dgm:t>
    </dgm:pt>
    <dgm:pt modelId="{47C33EC5-2E0B-4761-94A9-2A1874644155}" type="pres">
      <dgm:prSet presAssocID="{F979DC07-14B0-413A-8096-F406D7C87B2C}" presName="levelTx" presStyleLbl="revTx" presStyleIdx="0" presStyleCnt="0">
        <dgm:presLayoutVars>
          <dgm:chMax val="1"/>
          <dgm:bulletEnabled val="1"/>
        </dgm:presLayoutVars>
      </dgm:prSet>
      <dgm:spPr/>
      <dgm:t>
        <a:bodyPr/>
        <a:lstStyle/>
        <a:p>
          <a:endParaRPr lang="en-US"/>
        </a:p>
      </dgm:t>
    </dgm:pt>
    <dgm:pt modelId="{9F728FB5-3B30-448E-98F5-51CA339B8D45}" type="pres">
      <dgm:prSet presAssocID="{73379B8A-7430-400F-977B-8A277BF03FD0}" presName="Name8" presStyleCnt="0"/>
      <dgm:spPr/>
    </dgm:pt>
    <dgm:pt modelId="{6D9D6FC8-A39A-4546-9A46-D1B984D2DAC2}" type="pres">
      <dgm:prSet presAssocID="{73379B8A-7430-400F-977B-8A277BF03FD0}" presName="level" presStyleLbl="node1" presStyleIdx="2" presStyleCnt="5">
        <dgm:presLayoutVars>
          <dgm:chMax val="1"/>
          <dgm:bulletEnabled val="1"/>
        </dgm:presLayoutVars>
      </dgm:prSet>
      <dgm:spPr/>
      <dgm:t>
        <a:bodyPr/>
        <a:lstStyle/>
        <a:p>
          <a:endParaRPr lang="en-US"/>
        </a:p>
      </dgm:t>
    </dgm:pt>
    <dgm:pt modelId="{9283F1D6-1814-4D97-ACB1-DBBEEFA38678}" type="pres">
      <dgm:prSet presAssocID="{73379B8A-7430-400F-977B-8A277BF03FD0}" presName="levelTx" presStyleLbl="revTx" presStyleIdx="0" presStyleCnt="0">
        <dgm:presLayoutVars>
          <dgm:chMax val="1"/>
          <dgm:bulletEnabled val="1"/>
        </dgm:presLayoutVars>
      </dgm:prSet>
      <dgm:spPr/>
      <dgm:t>
        <a:bodyPr/>
        <a:lstStyle/>
        <a:p>
          <a:endParaRPr lang="en-US"/>
        </a:p>
      </dgm:t>
    </dgm:pt>
    <dgm:pt modelId="{4D486ADD-074D-4859-9D63-2F6A208FDDCA}" type="pres">
      <dgm:prSet presAssocID="{1D9899ED-733F-4685-8BA0-2839D5D1FB61}" presName="Name8" presStyleCnt="0"/>
      <dgm:spPr/>
    </dgm:pt>
    <dgm:pt modelId="{66E9110F-F5ED-47FA-BB14-FB2DDB64C8A9}" type="pres">
      <dgm:prSet presAssocID="{1D9899ED-733F-4685-8BA0-2839D5D1FB61}" presName="level" presStyleLbl="node1" presStyleIdx="3" presStyleCnt="5">
        <dgm:presLayoutVars>
          <dgm:chMax val="1"/>
          <dgm:bulletEnabled val="1"/>
        </dgm:presLayoutVars>
      </dgm:prSet>
      <dgm:spPr/>
      <dgm:t>
        <a:bodyPr/>
        <a:lstStyle/>
        <a:p>
          <a:endParaRPr lang="en-US"/>
        </a:p>
      </dgm:t>
    </dgm:pt>
    <dgm:pt modelId="{5C551578-0E35-4120-B825-7F97FACFEA92}" type="pres">
      <dgm:prSet presAssocID="{1D9899ED-733F-4685-8BA0-2839D5D1FB61}" presName="levelTx" presStyleLbl="revTx" presStyleIdx="0" presStyleCnt="0">
        <dgm:presLayoutVars>
          <dgm:chMax val="1"/>
          <dgm:bulletEnabled val="1"/>
        </dgm:presLayoutVars>
      </dgm:prSet>
      <dgm:spPr/>
      <dgm:t>
        <a:bodyPr/>
        <a:lstStyle/>
        <a:p>
          <a:endParaRPr lang="en-US"/>
        </a:p>
      </dgm:t>
    </dgm:pt>
    <dgm:pt modelId="{4DBFA327-5682-43DF-8DEA-622FBD056FA5}" type="pres">
      <dgm:prSet presAssocID="{CD663592-3A1A-422A-AEA1-AB1BDAEE84B1}" presName="Name8" presStyleCnt="0"/>
      <dgm:spPr/>
    </dgm:pt>
    <dgm:pt modelId="{C5E57E78-A543-406B-88A6-D80AC5220CC0}" type="pres">
      <dgm:prSet presAssocID="{CD663592-3A1A-422A-AEA1-AB1BDAEE84B1}" presName="level" presStyleLbl="node1" presStyleIdx="4" presStyleCnt="5">
        <dgm:presLayoutVars>
          <dgm:chMax val="1"/>
          <dgm:bulletEnabled val="1"/>
        </dgm:presLayoutVars>
      </dgm:prSet>
      <dgm:spPr/>
      <dgm:t>
        <a:bodyPr/>
        <a:lstStyle/>
        <a:p>
          <a:endParaRPr lang="en-US"/>
        </a:p>
      </dgm:t>
    </dgm:pt>
    <dgm:pt modelId="{A8456930-F5CB-4019-A680-70CD57538011}" type="pres">
      <dgm:prSet presAssocID="{CD663592-3A1A-422A-AEA1-AB1BDAEE84B1}" presName="levelTx" presStyleLbl="revTx" presStyleIdx="0" presStyleCnt="0">
        <dgm:presLayoutVars>
          <dgm:chMax val="1"/>
          <dgm:bulletEnabled val="1"/>
        </dgm:presLayoutVars>
      </dgm:prSet>
      <dgm:spPr/>
      <dgm:t>
        <a:bodyPr/>
        <a:lstStyle/>
        <a:p>
          <a:endParaRPr lang="en-US"/>
        </a:p>
      </dgm:t>
    </dgm:pt>
  </dgm:ptLst>
  <dgm:cxnLst>
    <dgm:cxn modelId="{33D93475-9CF3-4ACB-A987-B2354BE6C65E}" srcId="{35B2EF34-77E2-4470-A74C-C5449697A1A4}" destId="{1D9899ED-733F-4685-8BA0-2839D5D1FB61}" srcOrd="3" destOrd="0" parTransId="{A0ACBA0B-9AA0-48DA-836E-87CBC15FA756}" sibTransId="{7C64A928-6066-4A2F-98DE-1662EFDBB79B}"/>
    <dgm:cxn modelId="{55B6CA90-C0AB-4891-B99C-EB0002878C27}" srcId="{35B2EF34-77E2-4470-A74C-C5449697A1A4}" destId="{73379B8A-7430-400F-977B-8A277BF03FD0}" srcOrd="2" destOrd="0" parTransId="{89C586FF-BF25-4352-B8FB-87AE66252655}" sibTransId="{C3BF2BA8-C662-4DB2-95D6-B339DA06D674}"/>
    <dgm:cxn modelId="{E0B5E19A-934B-40D1-8364-D4064EB96839}" type="presOf" srcId="{86E0A4DB-E0A9-427E-886E-09F1691637F0}" destId="{931C8D06-8C37-4D00-AB17-1278F1E05858}" srcOrd="1" destOrd="0" presId="urn:microsoft.com/office/officeart/2005/8/layout/pyramid1"/>
    <dgm:cxn modelId="{2EB55939-B015-410B-97DF-A05D90C41492}" type="presOf" srcId="{1D9899ED-733F-4685-8BA0-2839D5D1FB61}" destId="{66E9110F-F5ED-47FA-BB14-FB2DDB64C8A9}" srcOrd="0" destOrd="0" presId="urn:microsoft.com/office/officeart/2005/8/layout/pyramid1"/>
    <dgm:cxn modelId="{01803534-BECE-46B8-B1C4-C01CB7D25F12}" srcId="{35B2EF34-77E2-4470-A74C-C5449697A1A4}" destId="{86E0A4DB-E0A9-427E-886E-09F1691637F0}" srcOrd="0" destOrd="0" parTransId="{A5C4CF58-97F8-4096-AB07-63F4F0A05E16}" sibTransId="{5D7BFBB2-B4C8-41C3-BDE3-47EE1F9ECE33}"/>
    <dgm:cxn modelId="{017C555A-FB67-4D8C-81F1-58668CA6E15B}" type="presOf" srcId="{CD663592-3A1A-422A-AEA1-AB1BDAEE84B1}" destId="{C5E57E78-A543-406B-88A6-D80AC5220CC0}" srcOrd="0" destOrd="0" presId="urn:microsoft.com/office/officeart/2005/8/layout/pyramid1"/>
    <dgm:cxn modelId="{BE737269-AF0E-4E62-A648-48FC6B6FD11E}" type="presOf" srcId="{F979DC07-14B0-413A-8096-F406D7C87B2C}" destId="{020B5EE8-C25A-4583-8C50-E8372A528A9F}" srcOrd="0" destOrd="0" presId="urn:microsoft.com/office/officeart/2005/8/layout/pyramid1"/>
    <dgm:cxn modelId="{9E818403-318E-4ECF-8584-B93991B50F58}" type="presOf" srcId="{73379B8A-7430-400F-977B-8A277BF03FD0}" destId="{9283F1D6-1814-4D97-ACB1-DBBEEFA38678}" srcOrd="1" destOrd="0" presId="urn:microsoft.com/office/officeart/2005/8/layout/pyramid1"/>
    <dgm:cxn modelId="{9DA2B0D5-15E9-47C8-BC81-B10B90E25B70}" type="presOf" srcId="{CD663592-3A1A-422A-AEA1-AB1BDAEE84B1}" destId="{A8456930-F5CB-4019-A680-70CD57538011}" srcOrd="1" destOrd="0" presId="urn:microsoft.com/office/officeart/2005/8/layout/pyramid1"/>
    <dgm:cxn modelId="{BE23BC16-8BD6-49E5-999B-9682C1C0AD48}" type="presOf" srcId="{73379B8A-7430-400F-977B-8A277BF03FD0}" destId="{6D9D6FC8-A39A-4546-9A46-D1B984D2DAC2}" srcOrd="0" destOrd="0" presId="urn:microsoft.com/office/officeart/2005/8/layout/pyramid1"/>
    <dgm:cxn modelId="{53ED4F21-B8F7-418A-96F6-B523096872EC}" type="presOf" srcId="{F979DC07-14B0-413A-8096-F406D7C87B2C}" destId="{47C33EC5-2E0B-4761-94A9-2A1874644155}" srcOrd="1" destOrd="0" presId="urn:microsoft.com/office/officeart/2005/8/layout/pyramid1"/>
    <dgm:cxn modelId="{58B5833C-0FC5-4E73-95CA-629B3DB01BFB}" srcId="{35B2EF34-77E2-4470-A74C-C5449697A1A4}" destId="{CD663592-3A1A-422A-AEA1-AB1BDAEE84B1}" srcOrd="4" destOrd="0" parTransId="{3BC8D47E-2BEC-47B9-850C-95C41BC32512}" sibTransId="{6B20EBB7-AD92-49BD-BDE8-90D6E6E1FEAC}"/>
    <dgm:cxn modelId="{F4D239BC-59F0-430F-8D05-FDCDAE543B74}" type="presOf" srcId="{35B2EF34-77E2-4470-A74C-C5449697A1A4}" destId="{FE160A36-F4B2-4152-A889-33C9A868009D}" srcOrd="0" destOrd="0" presId="urn:microsoft.com/office/officeart/2005/8/layout/pyramid1"/>
    <dgm:cxn modelId="{3D5E9135-09AD-48FC-9AB0-586734565D6C}" type="presOf" srcId="{1D9899ED-733F-4685-8BA0-2839D5D1FB61}" destId="{5C551578-0E35-4120-B825-7F97FACFEA92}" srcOrd="1" destOrd="0" presId="urn:microsoft.com/office/officeart/2005/8/layout/pyramid1"/>
    <dgm:cxn modelId="{8403430E-0294-4E6F-B175-4E37CB363EB6}" srcId="{35B2EF34-77E2-4470-A74C-C5449697A1A4}" destId="{F979DC07-14B0-413A-8096-F406D7C87B2C}" srcOrd="1" destOrd="0" parTransId="{542E4CA2-731D-4C44-9720-815E3DD5DAE2}" sibTransId="{65879174-C18E-4617-9DBC-ED3C227C0F09}"/>
    <dgm:cxn modelId="{ADE03F61-523E-4C4E-B59A-F909BFB47B5E}" type="presOf" srcId="{86E0A4DB-E0A9-427E-886E-09F1691637F0}" destId="{E4BC3801-3817-4D7E-AA6F-6D09786BC5DD}" srcOrd="0" destOrd="0" presId="urn:microsoft.com/office/officeart/2005/8/layout/pyramid1"/>
    <dgm:cxn modelId="{3C43AAE3-B09B-4AF4-9798-68131DE96F00}" type="presParOf" srcId="{FE160A36-F4B2-4152-A889-33C9A868009D}" destId="{C1F9B7D9-F9FA-4779-BC62-BFB3F2D53727}" srcOrd="0" destOrd="0" presId="urn:microsoft.com/office/officeart/2005/8/layout/pyramid1"/>
    <dgm:cxn modelId="{42E2B50B-BF4F-4F0A-8C23-9AC2B87CA7EB}" type="presParOf" srcId="{C1F9B7D9-F9FA-4779-BC62-BFB3F2D53727}" destId="{E4BC3801-3817-4D7E-AA6F-6D09786BC5DD}" srcOrd="0" destOrd="0" presId="urn:microsoft.com/office/officeart/2005/8/layout/pyramid1"/>
    <dgm:cxn modelId="{9C439156-DE18-4818-A475-B493282BA3E9}" type="presParOf" srcId="{C1F9B7D9-F9FA-4779-BC62-BFB3F2D53727}" destId="{931C8D06-8C37-4D00-AB17-1278F1E05858}" srcOrd="1" destOrd="0" presId="urn:microsoft.com/office/officeart/2005/8/layout/pyramid1"/>
    <dgm:cxn modelId="{46DAB767-98AE-456D-85D4-716C33F63E99}" type="presParOf" srcId="{FE160A36-F4B2-4152-A889-33C9A868009D}" destId="{5E7087A9-3DA5-460E-AEC7-D0158C83B434}" srcOrd="1" destOrd="0" presId="urn:microsoft.com/office/officeart/2005/8/layout/pyramid1"/>
    <dgm:cxn modelId="{0CCC7D40-C618-4F81-97AF-9CD6496F25CE}" type="presParOf" srcId="{5E7087A9-3DA5-460E-AEC7-D0158C83B434}" destId="{020B5EE8-C25A-4583-8C50-E8372A528A9F}" srcOrd="0" destOrd="0" presId="urn:microsoft.com/office/officeart/2005/8/layout/pyramid1"/>
    <dgm:cxn modelId="{11D19468-FF1A-4419-92BB-06F580531509}" type="presParOf" srcId="{5E7087A9-3DA5-460E-AEC7-D0158C83B434}" destId="{47C33EC5-2E0B-4761-94A9-2A1874644155}" srcOrd="1" destOrd="0" presId="urn:microsoft.com/office/officeart/2005/8/layout/pyramid1"/>
    <dgm:cxn modelId="{7C851068-4656-46F7-B088-ECF60E77612C}" type="presParOf" srcId="{FE160A36-F4B2-4152-A889-33C9A868009D}" destId="{9F728FB5-3B30-448E-98F5-51CA339B8D45}" srcOrd="2" destOrd="0" presId="urn:microsoft.com/office/officeart/2005/8/layout/pyramid1"/>
    <dgm:cxn modelId="{F1C234F4-13E3-4040-B3A4-D8E143EC3B5F}" type="presParOf" srcId="{9F728FB5-3B30-448E-98F5-51CA339B8D45}" destId="{6D9D6FC8-A39A-4546-9A46-D1B984D2DAC2}" srcOrd="0" destOrd="0" presId="urn:microsoft.com/office/officeart/2005/8/layout/pyramid1"/>
    <dgm:cxn modelId="{490AAEB4-66F8-4B2A-BB20-8C2D2A5BDF7F}" type="presParOf" srcId="{9F728FB5-3B30-448E-98F5-51CA339B8D45}" destId="{9283F1D6-1814-4D97-ACB1-DBBEEFA38678}" srcOrd="1" destOrd="0" presId="urn:microsoft.com/office/officeart/2005/8/layout/pyramid1"/>
    <dgm:cxn modelId="{D531B8AF-E50A-4BE7-BA5C-D1081263B37B}" type="presParOf" srcId="{FE160A36-F4B2-4152-A889-33C9A868009D}" destId="{4D486ADD-074D-4859-9D63-2F6A208FDDCA}" srcOrd="3" destOrd="0" presId="urn:microsoft.com/office/officeart/2005/8/layout/pyramid1"/>
    <dgm:cxn modelId="{46FE30A9-AED5-4035-ADD0-564CE0C53581}" type="presParOf" srcId="{4D486ADD-074D-4859-9D63-2F6A208FDDCA}" destId="{66E9110F-F5ED-47FA-BB14-FB2DDB64C8A9}" srcOrd="0" destOrd="0" presId="urn:microsoft.com/office/officeart/2005/8/layout/pyramid1"/>
    <dgm:cxn modelId="{1DB9D6DC-5FC2-43F2-AB79-03941D7BBE56}" type="presParOf" srcId="{4D486ADD-074D-4859-9D63-2F6A208FDDCA}" destId="{5C551578-0E35-4120-B825-7F97FACFEA92}" srcOrd="1" destOrd="0" presId="urn:microsoft.com/office/officeart/2005/8/layout/pyramid1"/>
    <dgm:cxn modelId="{B7FD5933-E5AF-43D2-BE1C-0D47CC23C1E9}" type="presParOf" srcId="{FE160A36-F4B2-4152-A889-33C9A868009D}" destId="{4DBFA327-5682-43DF-8DEA-622FBD056FA5}" srcOrd="4" destOrd="0" presId="urn:microsoft.com/office/officeart/2005/8/layout/pyramid1"/>
    <dgm:cxn modelId="{774CBF1A-186E-438C-8741-BA0AC3D88D3A}" type="presParOf" srcId="{4DBFA327-5682-43DF-8DEA-622FBD056FA5}" destId="{C5E57E78-A543-406B-88A6-D80AC5220CC0}" srcOrd="0" destOrd="0" presId="urn:microsoft.com/office/officeart/2005/8/layout/pyramid1"/>
    <dgm:cxn modelId="{3F47085F-E49B-4C15-8DDB-2C6616E19C21}" type="presParOf" srcId="{4DBFA327-5682-43DF-8DEA-622FBD056FA5}" destId="{A8456930-F5CB-4019-A680-70CD5753801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C3801-3817-4D7E-AA6F-6D09786BC5DD}">
      <dsp:nvSpPr>
        <dsp:cNvPr id="0" name=""/>
        <dsp:cNvSpPr/>
      </dsp:nvSpPr>
      <dsp:spPr>
        <a:xfrm>
          <a:off x="2651760" y="0"/>
          <a:ext cx="1325880" cy="970165"/>
        </a:xfrm>
        <a:prstGeom prst="trapezoid">
          <a:avLst>
            <a:gd name="adj" fmla="val 68333"/>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ts val="0"/>
            </a:spcAft>
          </a:pPr>
          <a:endParaRPr lang="en-US" sz="1900" kern="1200" dirty="0" smtClean="0"/>
        </a:p>
        <a:p>
          <a:pPr lvl="0" algn="ctr" defTabSz="844550">
            <a:lnSpc>
              <a:spcPct val="100000"/>
            </a:lnSpc>
            <a:spcBef>
              <a:spcPct val="0"/>
            </a:spcBef>
            <a:spcAft>
              <a:spcPts val="0"/>
            </a:spcAft>
          </a:pPr>
          <a:r>
            <a:rPr lang="en-US" sz="1900" kern="1200" dirty="0" smtClean="0"/>
            <a:t>Early </a:t>
          </a:r>
        </a:p>
        <a:p>
          <a:pPr lvl="0" algn="ctr" defTabSz="844550">
            <a:lnSpc>
              <a:spcPct val="100000"/>
            </a:lnSpc>
            <a:spcBef>
              <a:spcPct val="0"/>
            </a:spcBef>
            <a:spcAft>
              <a:spcPts val="0"/>
            </a:spcAft>
          </a:pPr>
          <a:r>
            <a:rPr lang="en-US" sz="1900" kern="1200" dirty="0" smtClean="0"/>
            <a:t>Death </a:t>
          </a:r>
          <a:endParaRPr lang="en-US" sz="1900" kern="1200" dirty="0"/>
        </a:p>
      </dsp:txBody>
      <dsp:txXfrm>
        <a:off x="2651760" y="0"/>
        <a:ext cx="1325880" cy="970165"/>
      </dsp:txXfrm>
    </dsp:sp>
    <dsp:sp modelId="{020B5EE8-C25A-4583-8C50-E8372A528A9F}">
      <dsp:nvSpPr>
        <dsp:cNvPr id="0" name=""/>
        <dsp:cNvSpPr/>
      </dsp:nvSpPr>
      <dsp:spPr>
        <a:xfrm>
          <a:off x="1988820" y="970165"/>
          <a:ext cx="2651760" cy="970165"/>
        </a:xfrm>
        <a:prstGeom prst="trapezoid">
          <a:avLst>
            <a:gd name="adj" fmla="val 68333"/>
          </a:avLst>
        </a:prstGeom>
        <a:solidFill>
          <a:srgbClr val="F73D69">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Disease, Disability &amp; Social Problems</a:t>
          </a:r>
          <a:endParaRPr lang="en-US" sz="1900" kern="1200" dirty="0"/>
        </a:p>
      </dsp:txBody>
      <dsp:txXfrm>
        <a:off x="2452878" y="970165"/>
        <a:ext cx="1723644" cy="970165"/>
      </dsp:txXfrm>
    </dsp:sp>
    <dsp:sp modelId="{6D9D6FC8-A39A-4546-9A46-D1B984D2DAC2}">
      <dsp:nvSpPr>
        <dsp:cNvPr id="0" name=""/>
        <dsp:cNvSpPr/>
      </dsp:nvSpPr>
      <dsp:spPr>
        <a:xfrm>
          <a:off x="1325880" y="1940329"/>
          <a:ext cx="3977640" cy="970165"/>
        </a:xfrm>
        <a:prstGeom prst="trapezoid">
          <a:avLst>
            <a:gd name="adj" fmla="val 68333"/>
          </a:avLst>
        </a:prstGeom>
        <a:solidFill>
          <a:srgbClr val="FD35FF">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Adoption of Health Risk Behaviors</a:t>
          </a:r>
          <a:endParaRPr lang="en-US" sz="1900" kern="1200" dirty="0"/>
        </a:p>
      </dsp:txBody>
      <dsp:txXfrm>
        <a:off x="2021967" y="1940329"/>
        <a:ext cx="2585466" cy="970165"/>
      </dsp:txXfrm>
    </dsp:sp>
    <dsp:sp modelId="{66E9110F-F5ED-47FA-BB14-FB2DDB64C8A9}">
      <dsp:nvSpPr>
        <dsp:cNvPr id="0" name=""/>
        <dsp:cNvSpPr/>
      </dsp:nvSpPr>
      <dsp:spPr>
        <a:xfrm>
          <a:off x="662940" y="2910495"/>
          <a:ext cx="5303520" cy="970165"/>
        </a:xfrm>
        <a:prstGeom prst="trapezoid">
          <a:avLst>
            <a:gd name="adj" fmla="val 68333"/>
          </a:avLst>
        </a:prstGeom>
        <a:solidFill>
          <a:srgbClr val="6035FD">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Disrupted Social, Emotional, Cognitive Development</a:t>
          </a:r>
          <a:endParaRPr lang="en-US" sz="1900" kern="1200" dirty="0"/>
        </a:p>
      </dsp:txBody>
      <dsp:txXfrm>
        <a:off x="1591056" y="2910495"/>
        <a:ext cx="3447288" cy="970165"/>
      </dsp:txXfrm>
    </dsp:sp>
    <dsp:sp modelId="{C5E57E78-A543-406B-88A6-D80AC5220CC0}">
      <dsp:nvSpPr>
        <dsp:cNvPr id="0" name=""/>
        <dsp:cNvSpPr/>
      </dsp:nvSpPr>
      <dsp:spPr>
        <a:xfrm>
          <a:off x="0" y="3880660"/>
          <a:ext cx="6629400" cy="970165"/>
        </a:xfrm>
        <a:prstGeom prst="trapezoid">
          <a:avLst>
            <a:gd name="adj" fmla="val 68333"/>
          </a:avLst>
        </a:prstGeom>
        <a:solidFill>
          <a:srgbClr val="355BFD">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Adverse Childhood Experiences</a:t>
          </a:r>
          <a:endParaRPr lang="en-US" sz="1900" kern="1200" dirty="0"/>
        </a:p>
      </dsp:txBody>
      <dsp:txXfrm>
        <a:off x="1160144" y="3880660"/>
        <a:ext cx="4309110" cy="9701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AC7ECA-13C9-3A41-9C8D-9A4947A604E5}" type="datetimeFigureOut">
              <a:rPr lang="en-US" smtClean="0"/>
              <a:pPr/>
              <a:t>8/14/2014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46A867-1539-AD42-A7F1-049AA0741F8E}" type="slidenum">
              <a:rPr lang="en-US" smtClean="0"/>
              <a:pPr/>
              <a:t>‹#›</a:t>
            </a:fld>
            <a:endParaRPr lang="en-US" dirty="0"/>
          </a:p>
        </p:txBody>
      </p:sp>
    </p:spTree>
    <p:extLst>
      <p:ext uri="{BB962C8B-B14F-4D97-AF65-F5344CB8AC3E}">
        <p14:creationId xmlns:p14="http://schemas.microsoft.com/office/powerpoint/2010/main" val="4170009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6A867-1539-AD42-A7F1-049AA0741F8E}" type="slidenum">
              <a:rPr lang="en-US" smtClean="0"/>
              <a:pPr/>
              <a:t>1</a:t>
            </a:fld>
            <a:endParaRPr lang="en-US" dirty="0"/>
          </a:p>
        </p:txBody>
      </p:sp>
    </p:spTree>
    <p:extLst>
      <p:ext uri="{BB962C8B-B14F-4D97-AF65-F5344CB8AC3E}">
        <p14:creationId xmlns:p14="http://schemas.microsoft.com/office/powerpoint/2010/main" val="59936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spcAft>
                <a:spcPts val="588"/>
              </a:spcAft>
            </a:pPr>
            <a:r>
              <a:rPr lang="en-US" dirty="0" smtClean="0"/>
              <a:t>In Washington, we only could survey adults about 8 of the ACEs, so the ACE score in the Washington data is a score of 0 to 8 ACEs.  We weren’t able to ask about child neglect because the questions developed by the CDC about neglect didn’t make it through their rigorous testing process.  In Washington, ACEs are common – in fact they are almost exactly as common as they were in the initial study population.  62% of Washington adults have an ACE score of 1 or more; 26% have an ACE score of 3 or more; and, 5% have an ACE score of 6 to 8.</a:t>
            </a:r>
          </a:p>
          <a:p>
            <a:pPr>
              <a:spcAft>
                <a:spcPts val="588"/>
              </a:spcAft>
            </a:pPr>
            <a:r>
              <a:rPr lang="en-US" dirty="0" smtClean="0"/>
              <a:t> The news that ACEs are this common can be hard to hear, for a variety of reasons. We all know people who have struggled with adverse experiences.  What does it really mean when we say “ACEs are common?”  It means that the majority of us sitting here today have a personal experience with ACEs.  With 60% of Washingtonians reporting one or more of these experiences, the data can really hit home. </a:t>
            </a:r>
          </a:p>
          <a:p>
            <a:pPr>
              <a:spcAft>
                <a:spcPts val="588"/>
              </a:spcAft>
            </a:pPr>
            <a:r>
              <a:rPr lang="en-US" dirty="0" smtClean="0"/>
              <a:t> Many thousands of Washingtonians have seen this Power Point- or a similar one.   Some people have been very deeply touched by the data—moved to tears, even.  And that’s really okay.  I want you to know that many of those folks have said afterwards that they feel liberated.  They will often say: “Oh, these things in my life are connected.  My life is hard for some very good reasons.”</a:t>
            </a:r>
          </a:p>
          <a:p>
            <a:pPr>
              <a:spcAft>
                <a:spcPts val="588"/>
              </a:spcAft>
            </a:pPr>
            <a:r>
              <a:rPr lang="en-US" dirty="0" smtClean="0"/>
              <a:t> Some people have asked if there are other ACEs.  The answer is “probably yes”.  These nine types of experience are proxy for toxic stress – the kind that creates elevated stress hormones for prolonged periods of time – through critical or sensitive developmental periods. Some researchers refer to the type of stress that causes stress hormones and neurotransmitters to be released and to remain at high levels for long periods of time Toxic Stress; others call this phenomenon Complex Trauma.</a:t>
            </a:r>
          </a:p>
          <a:p>
            <a:endParaRPr lang="en-US" dirty="0"/>
          </a:p>
        </p:txBody>
      </p:sp>
      <p:sp>
        <p:nvSpPr>
          <p:cNvPr id="4" name="Slide Number Placeholder 3"/>
          <p:cNvSpPr>
            <a:spLocks noGrp="1"/>
          </p:cNvSpPr>
          <p:nvPr>
            <p:ph type="sldNum" sz="quarter" idx="10"/>
          </p:nvPr>
        </p:nvSpPr>
        <p:spPr/>
        <p:txBody>
          <a:bodyPr/>
          <a:lstStyle/>
          <a:p>
            <a:pPr>
              <a:defRPr/>
            </a:pPr>
            <a:fld id="{DAE7D669-3EBA-4A68-9243-66A03FF6429E}"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663599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DE06EC5-6688-4AE2-A26B-C75C38C73E39}" type="slidenum">
              <a:rPr lang="en-US" smtClean="0">
                <a:solidFill>
                  <a:prstClr val="black"/>
                </a:solidFill>
              </a:rPr>
              <a:pPr/>
              <a:t>16</a:t>
            </a:fld>
            <a:endParaRPr lang="en-US" smtClean="0">
              <a:solidFill>
                <a:prstClr val="black"/>
              </a:solidFill>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5"/>
          <p:cNvSpPr>
            <a:spLocks noGrp="1" noChangeArrowheads="1"/>
          </p:cNvSpPr>
          <p:nvPr>
            <p:ph type="body" idx="1"/>
          </p:nvPr>
        </p:nvSpPr>
        <p:spPr bwMode="auto">
          <a:noFill/>
        </p:spPr>
        <p:txBody>
          <a:bodyPr wrap="square" numCol="1" anchor="t" anchorCtr="0" compatLnSpc="1">
            <a:prstTxWarp prst="textNoShape">
              <a:avLst/>
            </a:prstTxWarp>
          </a:bodyPr>
          <a:lstStyle/>
          <a:p>
            <a:pPr defTabSz="895693">
              <a:spcBef>
                <a:spcPct val="0"/>
              </a:spcBef>
            </a:pPr>
            <a:r>
              <a:rPr lang="en-US" dirty="0" smtClean="0">
                <a:latin typeface="Sylfaen" pitchFamily="18" charset="0"/>
              </a:rPr>
              <a:t>Based on interpolation of Healthy Youth Survey data from Behavioral Risk Factor Surveillance System data, we are able to learn about the ACE scores  of high school youth in an average classroom in Washington.  </a:t>
            </a:r>
          </a:p>
          <a:p>
            <a:pPr defTabSz="895693">
              <a:spcBef>
                <a:spcPct val="0"/>
              </a:spcBef>
            </a:pPr>
            <a:endParaRPr lang="en-US" dirty="0" smtClean="0">
              <a:latin typeface="Sylfaen" pitchFamily="18" charset="0"/>
            </a:endParaRPr>
          </a:p>
          <a:p>
            <a:pPr defTabSz="895693">
              <a:spcBef>
                <a:spcPct val="0"/>
              </a:spcBef>
            </a:pPr>
            <a:r>
              <a:rPr lang="en-US" dirty="0" smtClean="0">
                <a:latin typeface="Sylfaen" pitchFamily="18" charset="0"/>
              </a:rPr>
              <a:t>The punch line here is that 42% of high school sophomores and seniors have 3 or more ACEs; whereas 26% of adults in Washington have 3 or more ACEs.</a:t>
            </a:r>
          </a:p>
          <a:p>
            <a:pPr defTabSz="895693">
              <a:spcBef>
                <a:spcPct val="0"/>
              </a:spcBef>
            </a:pPr>
            <a:endParaRPr lang="en-US" dirty="0" smtClean="0">
              <a:latin typeface="Sylfaen" pitchFamily="18" charset="0"/>
            </a:endParaRPr>
          </a:p>
          <a:p>
            <a:pPr defTabSz="895693">
              <a:spcBef>
                <a:spcPct val="0"/>
              </a:spcBef>
            </a:pPr>
            <a:r>
              <a:rPr lang="en-US" dirty="0" smtClean="0">
                <a:latin typeface="Sylfaen" pitchFamily="18" charset="0"/>
              </a:rPr>
              <a:t>This reality indicates that we, as a society, are failing to protect and prevent toxic stress in the lives of children.  We can say it’s the parent’s fault, or the government’s fault… but we also must face that we are the adults alive today.  We are somehow participating in a social dynamic that results in 42% of teens having 3 or more ACEs.</a:t>
            </a:r>
          </a:p>
          <a:p>
            <a:pPr defTabSz="895693">
              <a:spcBef>
                <a:spcPct val="0"/>
              </a:spcBef>
            </a:pPr>
            <a:endParaRPr lang="en-US" dirty="0" smtClean="0">
              <a:latin typeface="Sylfaen" pitchFamily="18" charset="0"/>
            </a:endParaRPr>
          </a:p>
          <a:p>
            <a:pPr defTabSz="895693">
              <a:spcBef>
                <a:spcPct val="0"/>
              </a:spcBef>
            </a:pPr>
            <a:r>
              <a:rPr lang="en-US" dirty="0" smtClean="0">
                <a:latin typeface="Sylfaen" pitchFamily="18" charset="0"/>
              </a:rPr>
              <a:t>We are the ones that must change these social dynamics, and we absolutely can do that… communities in Washington are already having success.  </a:t>
            </a:r>
          </a:p>
        </p:txBody>
      </p:sp>
    </p:spTree>
    <p:extLst>
      <p:ext uri="{BB962C8B-B14F-4D97-AF65-F5344CB8AC3E}">
        <p14:creationId xmlns:p14="http://schemas.microsoft.com/office/powerpoint/2010/main" val="176299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88"/>
              </a:spcAft>
            </a:pPr>
            <a:r>
              <a:rPr lang="en-US" dirty="0" smtClean="0"/>
              <a:t>We can’t erase the biological effects of toxic stress - at least no one knows how to do that yet.  But, we can challenge our own thinking about the origins of social and relational problems.  We can intentionally notice when people are having difficulty picking up social cues, for example, and develop a habit of saying in words what we might have signaled through body language.  </a:t>
            </a:r>
          </a:p>
          <a:p>
            <a:pPr>
              <a:spcAft>
                <a:spcPts val="588"/>
              </a:spcAft>
            </a:pPr>
            <a:r>
              <a:rPr lang="en-US" dirty="0" smtClean="0"/>
              <a:t>We can challenge belief that a child who is acting aggressively is defiant, and instead work to channel emotional reactions by teaching skills.  People who learn to reflect on their own emotional state, and make quick decisions about whether or not they can stay in a situation gain two important benefits:  through reflection one “Lights-up” a different part of the brain and activates an alternative channel for self regulation; and, over time using the brain in this new way supports development of new skills of quick and decisive leadership.  </a:t>
            </a:r>
          </a:p>
          <a:p>
            <a:pPr>
              <a:spcAft>
                <a:spcPts val="588"/>
              </a:spcAft>
            </a:pPr>
            <a:r>
              <a:rPr lang="en-US" dirty="0" smtClean="0"/>
              <a:t>And, as we recognize the enduring effects of toxic stress during development, we can reach to effective educational programs about how to navigate chronic health challenges.  One basic skill is to recognize that the condition itself may not need to be eliminated in order to bring joy and fulfillment into life.  For many people, restoring a sense of belonging goes a long ways to help.  If chronic disease limits the amount of time that can be spent in social endeavors, for example, community organized café’ dialogues can provide drop-in opportunities for conversation that don’t require every individual to have the energy to host.  Community can make a big difference.</a:t>
            </a:r>
          </a:p>
          <a:p>
            <a:endParaRPr lang="en-US" dirty="0"/>
          </a:p>
        </p:txBody>
      </p:sp>
      <p:sp>
        <p:nvSpPr>
          <p:cNvPr id="4" name="Slide Number Placeholder 3"/>
          <p:cNvSpPr>
            <a:spLocks noGrp="1"/>
          </p:cNvSpPr>
          <p:nvPr>
            <p:ph type="sldNum" sz="quarter" idx="10"/>
          </p:nvPr>
        </p:nvSpPr>
        <p:spPr/>
        <p:txBody>
          <a:bodyPr/>
          <a:lstStyle/>
          <a:p>
            <a:fld id="{3BCD3CAA-3306-433A-A659-C9D9D13018BD}" type="slidenum">
              <a:rPr lang="en-US" smtClean="0"/>
              <a:pPr/>
              <a:t>17</a:t>
            </a:fld>
            <a:endParaRPr lang="en-US"/>
          </a:p>
        </p:txBody>
      </p:sp>
    </p:spTree>
    <p:extLst>
      <p:ext uri="{BB962C8B-B14F-4D97-AF65-F5344CB8AC3E}">
        <p14:creationId xmlns:p14="http://schemas.microsoft.com/office/powerpoint/2010/main" val="320117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6A867-1539-AD42-A7F1-049AA0741F8E}" type="slidenum">
              <a:rPr lang="en-US" smtClean="0"/>
              <a:pPr/>
              <a:t>18</a:t>
            </a:fld>
            <a:endParaRPr lang="en-US" dirty="0"/>
          </a:p>
        </p:txBody>
      </p:sp>
    </p:spTree>
    <p:extLst>
      <p:ext uri="{BB962C8B-B14F-4D97-AF65-F5344CB8AC3E}">
        <p14:creationId xmlns:p14="http://schemas.microsoft.com/office/powerpoint/2010/main" val="58439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Adult adverse experience interacts with the impacts of Adverse Childhood Experience. </a:t>
            </a:r>
            <a:r>
              <a:rPr lang="en-US" dirty="0"/>
              <a:t> </a:t>
            </a:r>
          </a:p>
          <a:p>
            <a:endParaRPr lang="en-US" dirty="0" smtClean="0"/>
          </a:p>
          <a:p>
            <a:r>
              <a:rPr lang="en-US" dirty="0"/>
              <a:t>The combination results in more complex symptoms, which are reflected in increased disability score.  This chart provides information about adults with 3 or more ACEs.  Having a higher ACE score increases the likelihood of adult adversities, including the categories considered in this </a:t>
            </a:r>
            <a:r>
              <a:rPr lang="en-US" dirty="0" smtClean="0"/>
              <a:t>chart</a:t>
            </a:r>
          </a:p>
          <a:p>
            <a:endParaRPr lang="en-US" dirty="0"/>
          </a:p>
          <a:p>
            <a:endParaRPr lang="en-US" dirty="0" smtClean="0"/>
          </a:p>
          <a:p>
            <a:r>
              <a:rPr lang="en-US" dirty="0"/>
              <a:t> </a:t>
            </a:r>
          </a:p>
          <a:p>
            <a:pPr lvl="0"/>
            <a:r>
              <a:rPr lang="en-US" dirty="0"/>
              <a:t>Homelessness </a:t>
            </a:r>
          </a:p>
          <a:p>
            <a:pPr lvl="0"/>
            <a:r>
              <a:rPr lang="en-US" dirty="0"/>
              <a:t>Incarceration</a:t>
            </a:r>
          </a:p>
          <a:p>
            <a:pPr lvl="0"/>
            <a:r>
              <a:rPr lang="en-US" dirty="0"/>
              <a:t>Chronic illness</a:t>
            </a:r>
          </a:p>
          <a:p>
            <a:pPr lvl="0"/>
            <a:r>
              <a:rPr lang="en-US" dirty="0"/>
              <a:t>Separation/Divorce</a:t>
            </a:r>
          </a:p>
          <a:p>
            <a:pPr lvl="0"/>
            <a:r>
              <a:rPr lang="en-US" dirty="0"/>
              <a:t>Severe Depression</a:t>
            </a:r>
          </a:p>
          <a:p>
            <a:pPr lvl="0"/>
            <a:r>
              <a:rPr lang="en-US" dirty="0"/>
              <a:t>Work-related Injury/ Illness </a:t>
            </a:r>
          </a:p>
          <a:p>
            <a:r>
              <a:rPr lang="en-US" b="1" dirty="0"/>
              <a:t> </a:t>
            </a:r>
            <a:endParaRPr lang="en-US" dirty="0"/>
          </a:p>
          <a:p>
            <a:r>
              <a:rPr lang="en-US" b="1" dirty="0"/>
              <a:t>adversity Eighty percent (80%) of the population of adults who have a high ACE score plus a large number of categories report interruption in their ability to do their usual activities, including work for one or more days a month.</a:t>
            </a:r>
            <a:r>
              <a:rPr lang="en-US" dirty="0"/>
              <a:t>  Forty percent (40%) report disability-related interruption to their daily activities for 14 to 29 days a month (Moderate Disability Score).</a:t>
            </a:r>
          </a:p>
          <a:p>
            <a:endParaRPr lang="en-US" dirty="0"/>
          </a:p>
        </p:txBody>
      </p:sp>
      <p:sp>
        <p:nvSpPr>
          <p:cNvPr id="4" name="Slide Number Placeholder 3"/>
          <p:cNvSpPr>
            <a:spLocks noGrp="1"/>
          </p:cNvSpPr>
          <p:nvPr>
            <p:ph type="sldNum" sz="quarter" idx="10"/>
          </p:nvPr>
        </p:nvSpPr>
        <p:spPr/>
        <p:txBody>
          <a:bodyPr/>
          <a:lstStyle/>
          <a:p>
            <a:fld id="{9A4420D7-C293-4215-9E0B-76ECAC90EF4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2114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6A867-1539-AD42-A7F1-049AA0741F8E}" type="slidenum">
              <a:rPr lang="en-US" smtClean="0"/>
              <a:pPr/>
              <a:t>21</a:t>
            </a:fld>
            <a:endParaRPr lang="en-US" dirty="0"/>
          </a:p>
        </p:txBody>
      </p:sp>
    </p:spTree>
    <p:extLst>
      <p:ext uri="{BB962C8B-B14F-4D97-AF65-F5344CB8AC3E}">
        <p14:creationId xmlns:p14="http://schemas.microsoft.com/office/powerpoint/2010/main" val="9999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6A867-1539-AD42-A7F1-049AA0741F8E}" type="slidenum">
              <a:rPr lang="en-US" smtClean="0"/>
              <a:pPr/>
              <a:t>23</a:t>
            </a:fld>
            <a:endParaRPr lang="en-US" dirty="0"/>
          </a:p>
        </p:txBody>
      </p:sp>
    </p:spTree>
    <p:extLst>
      <p:ext uri="{BB962C8B-B14F-4D97-AF65-F5344CB8AC3E}">
        <p14:creationId xmlns:p14="http://schemas.microsoft.com/office/powerpoint/2010/main" val="1982029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737" y="4427537"/>
            <a:ext cx="5638800" cy="4648200"/>
          </a:xfrm>
        </p:spPr>
        <p:txBody>
          <a:bodyPr>
            <a:noAutofit/>
          </a:bodyPr>
          <a:lstStyle/>
          <a:p>
            <a:r>
              <a:rPr lang="en-US" sz="1100" dirty="0" smtClean="0"/>
              <a:t>Community, culture and spirituality provide human beings with belonging, faith, hope, and a sense of meaning.  </a:t>
            </a:r>
          </a:p>
          <a:p>
            <a:endParaRPr lang="en-US" sz="1100" dirty="0" smtClean="0"/>
          </a:p>
          <a:p>
            <a:r>
              <a:rPr lang="en-US" sz="1100" dirty="0" smtClean="0"/>
              <a:t>Some people feel a sense of community with the people around them; others from their cultural heritage. For some, a sense of belonging comes more from their connection to a place, or a set of beliefs.   Together, all of these strengths come together in community.  </a:t>
            </a:r>
          </a:p>
          <a:p>
            <a:endParaRPr lang="en-US" sz="1100" dirty="0" smtClean="0"/>
          </a:p>
          <a:p>
            <a:r>
              <a:rPr lang="en-US" sz="1100" dirty="0" smtClean="0"/>
              <a:t>Communities are complex adaptive systems – every individual impacts the community as a whole; and the whole community also influences the life of each and every individual.  When communities have healthy processes and organizations, it’s like a rising tide – a rising tide that lifts all people.  </a:t>
            </a:r>
          </a:p>
          <a:p>
            <a:endParaRPr lang="en-US" sz="1100" dirty="0" smtClean="0"/>
          </a:p>
          <a:p>
            <a:r>
              <a:rPr lang="en-US" sz="1100" dirty="0" smtClean="0"/>
              <a:t>Being a resilient community isn’t something that “Just happens” – it’s a continuous process of connecting and re-connecting people, ideas, resources, and hope.  Communities can develop rituals of connection – using regular gatherings to build social networks that will be in place during good times and bad.  </a:t>
            </a:r>
          </a:p>
          <a:p>
            <a:endParaRPr lang="en-US" sz="1100" dirty="0" smtClean="0"/>
          </a:p>
          <a:p>
            <a:endParaRPr lang="en-US" sz="1100" dirty="0" smtClean="0"/>
          </a:p>
        </p:txBody>
      </p:sp>
      <p:sp>
        <p:nvSpPr>
          <p:cNvPr id="4" name="Slide Number Placeholder 3"/>
          <p:cNvSpPr>
            <a:spLocks noGrp="1"/>
          </p:cNvSpPr>
          <p:nvPr>
            <p:ph type="sldNum" sz="quarter" idx="10"/>
          </p:nvPr>
        </p:nvSpPr>
        <p:spPr/>
        <p:txBody>
          <a:bodyPr/>
          <a:lstStyle/>
          <a:p>
            <a:fld id="{4596C4C0-3D70-4203-ABD9-DBA1DF4B04B9}" type="slidenum">
              <a:rPr lang="en-US" smtClean="0"/>
              <a:pPr/>
              <a:t>26</a:t>
            </a:fld>
            <a:endParaRPr lang="en-US"/>
          </a:p>
        </p:txBody>
      </p:sp>
    </p:spTree>
    <p:extLst>
      <p:ext uri="{BB962C8B-B14F-4D97-AF65-F5344CB8AC3E}">
        <p14:creationId xmlns:p14="http://schemas.microsoft.com/office/powerpoint/2010/main" val="326956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88"/>
              </a:spcAft>
            </a:pPr>
            <a:r>
              <a:rPr lang="en-US" dirty="0" smtClean="0"/>
              <a:t>We’ve all heard the phrase “breaking the cycle”… sometimes it is used when people talk about child abuse or violence.  We can think in those terms when we think about preventing ACEs.</a:t>
            </a:r>
          </a:p>
          <a:p>
            <a:pPr>
              <a:spcAft>
                <a:spcPts val="588"/>
              </a:spcAft>
            </a:pPr>
            <a:r>
              <a:rPr lang="en-US" dirty="0" smtClean="0"/>
              <a:t>When parents struggle with daily parenting tasks due to the effects of their own ACEs, a little help and support may go a long way toward keeping their family safe, healthy and together.</a:t>
            </a:r>
          </a:p>
          <a:p>
            <a:pPr>
              <a:spcAft>
                <a:spcPts val="588"/>
              </a:spcAft>
            </a:pPr>
            <a:r>
              <a:rPr lang="en-US" dirty="0" smtClean="0"/>
              <a:t>Our support for parents with high ACE scores can potentially improve their daily functioning and the functioning of their families.  So, one strategic focus of our efforts could be helping parenting adults in their work and family lives.  </a:t>
            </a:r>
          </a:p>
          <a:p>
            <a:pPr>
              <a:spcAft>
                <a:spcPts val="588"/>
              </a:spcAft>
            </a:pPr>
            <a:r>
              <a:rPr lang="en-US" dirty="0" smtClean="0"/>
              <a:t>As parents, with the help of their circle of friends and neighbors succeed, they are more likely to be able to prevent the accumulation of ACEs in the lives of their children.   And, as ACE scores among children go down, and those children grow to become parents – we’ll see fewer ACE-related challenges for the next generation of parents.  So, we set up a reinforcing cycle for the good.  </a:t>
            </a:r>
          </a:p>
          <a:p>
            <a:pPr>
              <a:spcAft>
                <a:spcPts val="588"/>
              </a:spcAft>
            </a:pPr>
            <a:r>
              <a:rPr lang="en-US" dirty="0" smtClean="0"/>
              <a:t>Instead of “breaking the cycle”  we might think about “making the cycle” of ACE prevention.  This would be a powerful cycle for the good – one that is sustainable because success with one generation leads to success with the next.  Instead of spiraling down, we would spiral up… isn’t that where we want to be.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96C4C0-3D70-4203-ABD9-DBA1DF4B04B9}" type="slidenum">
              <a:rPr lang="en-US" smtClean="0"/>
              <a:pPr/>
              <a:t>27</a:t>
            </a:fld>
            <a:endParaRPr lang="en-US"/>
          </a:p>
        </p:txBody>
      </p:sp>
    </p:spTree>
    <p:extLst>
      <p:ext uri="{BB962C8B-B14F-4D97-AF65-F5344CB8AC3E}">
        <p14:creationId xmlns:p14="http://schemas.microsoft.com/office/powerpoint/2010/main" val="2705108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8D6C36-712D-4BA0-B3E7-875B016DD5E4}" type="slidenum">
              <a:rPr lang="en-US">
                <a:solidFill>
                  <a:srgbClr val="000000"/>
                </a:solidFill>
              </a:rPr>
              <a:pPr>
                <a:spcBef>
                  <a:spcPct val="0"/>
                </a:spcBef>
              </a:pPr>
              <a:t>37</a:t>
            </a:fld>
            <a:endParaRPr lang="en-US">
              <a:solidFill>
                <a:srgbClr val="000000"/>
              </a:solidFill>
            </a:endParaRPr>
          </a:p>
        </p:txBody>
      </p:sp>
    </p:spTree>
    <p:extLst>
      <p:ext uri="{BB962C8B-B14F-4D97-AF65-F5344CB8AC3E}">
        <p14:creationId xmlns:p14="http://schemas.microsoft.com/office/powerpoint/2010/main" val="350231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xfrm>
            <a:off x="3980177" y="8845709"/>
            <a:ext cx="3044507" cy="464977"/>
          </a:xfrm>
          <a:prstGeom prst="rect">
            <a:avLst/>
          </a:prstGeom>
          <a:noFill/>
        </p:spPr>
        <p:txBody>
          <a:bodyPr/>
          <a:lstStyle/>
          <a:p>
            <a:fld id="{94B830C4-7795-40BA-B4C5-DC2384737A7B}" type="slidenum">
              <a:rPr lang="en-US"/>
              <a:pPr/>
              <a:t>2</a:t>
            </a:fld>
            <a:endParaRPr lang="en-US"/>
          </a:p>
        </p:txBody>
      </p:sp>
      <p:sp>
        <p:nvSpPr>
          <p:cNvPr id="204803" name="Rectangle 2"/>
          <p:cNvSpPr>
            <a:spLocks noGrp="1" noRot="1" noChangeAspect="1" noChangeArrowheads="1" noTextEdit="1"/>
          </p:cNvSpPr>
          <p:nvPr>
            <p:ph type="sldImg"/>
          </p:nvPr>
        </p:nvSpPr>
        <p:spPr>
          <a:ln/>
        </p:spPr>
      </p:sp>
      <p:sp>
        <p:nvSpPr>
          <p:cNvPr id="204804" name="Rectangle 4"/>
          <p:cNvSpPr>
            <a:spLocks noGrp="1" noChangeArrowheads="1"/>
          </p:cNvSpPr>
          <p:nvPr>
            <p:ph type="body" idx="1"/>
          </p:nvPr>
        </p:nvSpPr>
        <p:spPr>
          <a:noFill/>
          <a:ln/>
        </p:spPr>
        <p:txBody>
          <a:bodyPr>
            <a:normAutofit fontScale="70000" lnSpcReduction="20000"/>
          </a:bodyPr>
          <a:lstStyle/>
          <a:p>
            <a:r>
              <a:rPr lang="en-US" dirty="0" smtClean="0"/>
              <a:t>We all start with a brain that will adjust.  </a:t>
            </a:r>
          </a:p>
          <a:p>
            <a:endParaRPr lang="en-US" dirty="0" smtClean="0"/>
          </a:p>
          <a:p>
            <a:r>
              <a:rPr lang="en-US" dirty="0" smtClean="0"/>
              <a:t>The top line is what happens when life is tough. In this case, traumatic stress means any condition that causes the stress hormones to be elevated for protracted periods of time. If our early experience includes danger or trauma, then chemicals are release that act on our cells, brain chemicals and other essential systems.  We adapt to be quick to anger, quick to act and very tough.  This requires brawn over brains…take what you need, ask questions later.  And frankly, individuals and the species will do much better in times of trouble if this is how we behave.</a:t>
            </a:r>
          </a:p>
          <a:p>
            <a:endParaRPr lang="en-US" dirty="0" smtClean="0"/>
          </a:p>
          <a:p>
            <a:r>
              <a:rPr lang="en-US" dirty="0" smtClean="0"/>
              <a:t>On the other hand, if early experience is warm, friendly, kind and loving, then our brains are bathed in soothing, happy hormones and we grow up relationship-oriented, willing and able to share, and be patient.  We value process over power.  And that’s great for a world where everyone gets along, shares and strives for peace.  The species wouldn’t do very well in times of trouble—like war, famine or other threats to survival—if we all had these characteristics. </a:t>
            </a:r>
          </a:p>
          <a:p>
            <a:endParaRPr lang="en-US" dirty="0" smtClean="0"/>
          </a:p>
          <a:p>
            <a:r>
              <a:rPr lang="en-US" dirty="0" smtClean="0"/>
              <a:t>We’re only really made to be under stress for about 20 minutes at a time.  So experiences like child abuse, neglect or even being in a war zone or a famine cause our stress hormones to be continuously produced.  Our bodies prepare for a tough life in a dangerous world. Stress hormones exert influence on cells, chemicals and wiring.  They develop brains that are wired for certain characteristics – like being edgy, hot tempered, impulsive and hyper vigilant.  This is the path outlined on the top line of the slide.  For example, people who have had traumatic stress from conception to the toddler years will likely have a higher baseline of the stress hormones like </a:t>
            </a:r>
            <a:r>
              <a:rPr lang="en-US" dirty="0" err="1" smtClean="0"/>
              <a:t>cortisol</a:t>
            </a:r>
            <a:r>
              <a:rPr lang="en-US" dirty="0" smtClean="0"/>
              <a:t> in their bodies. As a result, these folks may have a very short fuse and a difficult time calming themselves.  If there is more danger just around the corner, rapid calming wouldn’t contribute to survival—readiness for a next danger would.</a:t>
            </a:r>
          </a:p>
          <a:p>
            <a:endParaRPr lang="en-US" dirty="0" smtClean="0"/>
          </a:p>
          <a:p>
            <a:r>
              <a:rPr lang="en-US" dirty="0" smtClean="0"/>
              <a:t>One strong mental model in our society is that the people whose experience takes them on the top path are maladaptive and the people along the bottom path are adaptive.  That’s untrue…both pathways are adaptive.  Both brains are adapting to their experience.  And that’s good for us as a species because the people whose brains are made for a malevolent world help us survive when life is tough and the people whose brains are wired for a benevolent world help our species survive in calm and happy times. Our experiences get wired into our biology.</a:t>
            </a:r>
          </a:p>
          <a:p>
            <a:endParaRPr lang="en-US" dirty="0" smtClean="0"/>
          </a:p>
          <a:p>
            <a:r>
              <a:rPr lang="en-US" dirty="0" smtClean="0"/>
              <a:t>Dr. </a:t>
            </a:r>
            <a:r>
              <a:rPr lang="en-US" dirty="0" err="1" smtClean="0"/>
              <a:t>Teicher</a:t>
            </a:r>
            <a:r>
              <a:rPr lang="en-US" dirty="0" smtClean="0"/>
              <a:t> says it’s when our biology collides with social expectations that we run into trouble. A child from the top path is not going to sit still—sitting still is a “sitting duck”. He or she is not going to share, cooperate or use words as their first choice.  When that child comes to school and we ask them to sit still, share, cooperate, etc, there is a painful disconnect that can be very hard for everyone.   Likewise, if you put a person from the benevolent world into the dog-eat-dog competition of say, Wall Street, that person is going to struggle.  It’s the context we end up in that determines how functional our adaptations really are.</a:t>
            </a:r>
          </a:p>
          <a:p>
            <a:endParaRPr lang="en-US" dirty="0" smtClean="0"/>
          </a:p>
          <a:p>
            <a:r>
              <a:rPr lang="en-US" dirty="0" smtClean="0"/>
              <a:t>We can’t change people’s biology—or at least we don’t know how to do that yet.  But we can teach skills.  For example, we do teach girls who are very trusting and relationship oriented to keep themselves safe.  We teach self defense and other common sense tools.  We may want to think about whether we can teach tools to individuals on the top path way, too.  Is there a way to take “impulsive” and add skills so that the individual is a very decisive and capable leader, who is able to act quickly with limited information?  What might it take to accomplish that?</a:t>
            </a:r>
          </a:p>
          <a:p>
            <a:endParaRPr lang="en-US" dirty="0" smtClean="0"/>
          </a:p>
        </p:txBody>
      </p:sp>
    </p:spTree>
    <p:extLst>
      <p:ext uri="{BB962C8B-B14F-4D97-AF65-F5344CB8AC3E}">
        <p14:creationId xmlns:p14="http://schemas.microsoft.com/office/powerpoint/2010/main" val="1622285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6A867-1539-AD42-A7F1-049AA0741F8E}" type="slidenum">
              <a:rPr lang="en-US" smtClean="0"/>
              <a:pPr/>
              <a:t>40</a:t>
            </a:fld>
            <a:endParaRPr lang="en-US" dirty="0"/>
          </a:p>
        </p:txBody>
      </p:sp>
    </p:spTree>
    <p:extLst>
      <p:ext uri="{BB962C8B-B14F-4D97-AF65-F5344CB8AC3E}">
        <p14:creationId xmlns:p14="http://schemas.microsoft.com/office/powerpoint/2010/main" val="408749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Hippocampus:</a:t>
            </a:r>
            <a:r>
              <a:rPr lang="en-US" baseline="0" dirty="0" smtClean="0"/>
              <a:t> all maltreatment early, sexual abuse 3-5</a:t>
            </a:r>
            <a:endParaRPr lang="en-US" dirty="0" smtClean="0"/>
          </a:p>
          <a:p>
            <a:r>
              <a:rPr lang="en-US" dirty="0" smtClean="0"/>
              <a:t>Corpus</a:t>
            </a:r>
            <a:r>
              <a:rPr lang="en-US" baseline="0" dirty="0" smtClean="0"/>
              <a:t> Collosum: neglect in Infancy, sexual abuse middle</a:t>
            </a:r>
          </a:p>
          <a:p>
            <a:r>
              <a:rPr lang="en-US" baseline="0" dirty="0" smtClean="0"/>
              <a:t>Cerebellar Vermis: all maltreatment</a:t>
            </a:r>
          </a:p>
          <a:p>
            <a:pPr algn="l"/>
            <a:r>
              <a:rPr lang="en-US" baseline="0" dirty="0" smtClean="0"/>
              <a:t>Cortex: </a:t>
            </a:r>
            <a:r>
              <a:rPr lang="en-US" sz="1200" dirty="0" smtClean="0">
                <a:solidFill>
                  <a:schemeClr val="accent2"/>
                </a:solidFill>
              </a:rPr>
              <a:t>All maltreatment prenatal to age 3; Witnessing family violence ages 8-10; Sexual abuse prior to age 12 affecting visual cortex</a:t>
            </a:r>
          </a:p>
          <a:p>
            <a:pPr algn="l"/>
            <a:r>
              <a:rPr lang="en-US" sz="1200" dirty="0" smtClean="0">
                <a:solidFill>
                  <a:schemeClr val="accent2"/>
                </a:solidFill>
              </a:rPr>
              <a:t>Sexual abuse at 15-16 affecting executive function</a:t>
            </a:r>
          </a:p>
          <a:p>
            <a:endParaRPr lang="en-US" dirty="0"/>
          </a:p>
        </p:txBody>
      </p:sp>
      <p:sp>
        <p:nvSpPr>
          <p:cNvPr id="4" name="Slide Number Placeholder 3"/>
          <p:cNvSpPr>
            <a:spLocks noGrp="1"/>
          </p:cNvSpPr>
          <p:nvPr>
            <p:ph type="sldNum" sz="quarter" idx="10"/>
          </p:nvPr>
        </p:nvSpPr>
        <p:spPr/>
        <p:txBody>
          <a:bodyPr/>
          <a:lstStyle/>
          <a:p>
            <a:fld id="{FC2AF8BC-8B44-4DC2-ABDA-0CC8A3EED1F2}" type="slidenum">
              <a:rPr lang="en-US" smtClean="0"/>
              <a:pPr/>
              <a:t>3</a:t>
            </a:fld>
            <a:endParaRPr lang="en-US"/>
          </a:p>
        </p:txBody>
      </p:sp>
    </p:spTree>
    <p:extLst>
      <p:ext uri="{BB962C8B-B14F-4D97-AF65-F5344CB8AC3E}">
        <p14:creationId xmlns:p14="http://schemas.microsoft.com/office/powerpoint/2010/main" val="216023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591FD19D-856F-44B3-874E-46FD5059E123}" type="slidenum">
              <a:rPr lang="en-US"/>
              <a:pPr/>
              <a:t>6</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normAutofit fontScale="85000" lnSpcReduction="20000"/>
          </a:bodyPr>
          <a:lstStyle/>
          <a:p>
            <a:pPr>
              <a:spcAft>
                <a:spcPts val="588"/>
              </a:spcAft>
            </a:pPr>
            <a:r>
              <a:rPr lang="en-US" dirty="0" smtClean="0">
                <a:latin typeface="Sylfaen" pitchFamily="18" charset="0"/>
              </a:rPr>
              <a:t> </a:t>
            </a:r>
            <a:r>
              <a:rPr lang="en-US" dirty="0" smtClean="0"/>
              <a:t>We have been talking about neuroscience research – which is the study of individuals.  Now we are going to switch gears and talk about the population as a whole.  It can be challenging to think about how the whole population is affected by a disease agent – but when we are interested in transformational change – really finding high leverage solutions to problems, then we need to think about what would produce population-level improvements.  So, we’ll turn to the field of epidemiology.  </a:t>
            </a:r>
          </a:p>
          <a:p>
            <a:pPr>
              <a:spcAft>
                <a:spcPts val="588"/>
              </a:spcAft>
            </a:pPr>
            <a:r>
              <a:rPr lang="en-US" dirty="0" smtClean="0"/>
              <a:t>When Dr. Rob Anda and Dr. Vincent </a:t>
            </a:r>
            <a:r>
              <a:rPr lang="en-US" dirty="0" err="1" smtClean="0"/>
              <a:t>Felitti</a:t>
            </a:r>
            <a:r>
              <a:rPr lang="en-US" dirty="0" smtClean="0"/>
              <a:t> designed the ACE Study, they were testing a theory about pathways to disease.  They were studying disease agents that would change the way we think about preventive action.   They thought about the impact of life experiences during childhood on human development and how health changes over the lifespan.  They used a life-span perspective to develop this theoretical model for learning about foundations of health, safety, and long life.</a:t>
            </a:r>
          </a:p>
          <a:p>
            <a:pPr>
              <a:spcAft>
                <a:spcPts val="588"/>
              </a:spcAft>
            </a:pPr>
            <a:r>
              <a:rPr lang="en-US" dirty="0" smtClean="0"/>
              <a:t>Their theory was that adverse childhood experience leads to social, emotional, cognitive impairment, which leads to adoptions of risk behaviors, which leads to disease and early death.  They designed the ACE study to determine whether or not adverse childhood experience could be an underlying cause of a portion of diseases experienced in the population.</a:t>
            </a:r>
          </a:p>
          <a:p>
            <a:pPr>
              <a:spcAft>
                <a:spcPts val="588"/>
              </a:spcAft>
            </a:pPr>
            <a:r>
              <a:rPr lang="en-US" dirty="0" smtClean="0"/>
              <a:t>Prior to this work Dr. Anda had been a leader in the field of reducing heart disease.  His work through the 80s and into the 90s, was about identifying risk and protective factors that predicted heart disease, and working to reduce the risk and increase the protective factors.  You all will recognize this risk and protective model – it has been the prevailing model for prevention in many fields during our lives.  But, Dr. Anda knew that risk for heart disease as will as risk for many mental, physical, and behavioral disorders is not randomly distributed – and therefore could not be the underlying cause of the health problems he was dedicated to resolving.  Prior to the ACE study, Dr Anda won many prestigious awards for his work leading primary, secondary and tertiary disease reduction strategies using a risk and protection factor approach, but he left that behind in order to find underlying causes of ill-health.  </a:t>
            </a:r>
          </a:p>
          <a:p>
            <a:pPr>
              <a:spcAft>
                <a:spcPts val="588"/>
              </a:spcAft>
            </a:pPr>
            <a:r>
              <a:rPr lang="en-US" dirty="0" smtClean="0"/>
              <a:t>This pioneering and courageous work by Drs. </a:t>
            </a:r>
            <a:r>
              <a:rPr lang="en-US" dirty="0" err="1" smtClean="0"/>
              <a:t>Felitti</a:t>
            </a:r>
            <a:r>
              <a:rPr lang="en-US" dirty="0" smtClean="0"/>
              <a:t> and Anda uncovered evidence of the most powerful determinate of the public’s health.  It also challenged long held beliefs about pathways to disease and theories about how best to interrupt them.  The work was, at first, controversial.  Now, it leads strategy at the World Health Organization, many federal agencies, and here in Washington – in state agencies and in communities throughout the state. </a:t>
            </a:r>
          </a:p>
          <a:p>
            <a:endParaRPr lang="en-US" dirty="0" smtClean="0">
              <a:latin typeface="Sylfaen" pitchFamily="18" charset="0"/>
            </a:endParaRPr>
          </a:p>
          <a:p>
            <a:pPr>
              <a:buFontTx/>
              <a:buChar char="•"/>
            </a:pPr>
            <a:endParaRPr lang="en-US" dirty="0" smtClean="0">
              <a:latin typeface="Sylfaen" pitchFamily="18" charset="0"/>
            </a:endParaRPr>
          </a:p>
          <a:p>
            <a:pPr>
              <a:buFontTx/>
              <a:buChar char="•"/>
            </a:pPr>
            <a:endParaRPr lang="en-US" dirty="0" smtClean="0">
              <a:latin typeface="Sylfaen" pitchFamily="18" charset="0"/>
            </a:endParaRPr>
          </a:p>
        </p:txBody>
      </p:sp>
    </p:spTree>
    <p:extLst>
      <p:ext uri="{BB962C8B-B14F-4D97-AF65-F5344CB8AC3E}">
        <p14:creationId xmlns:p14="http://schemas.microsoft.com/office/powerpoint/2010/main" val="118140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262CE4D-B89A-4EE2-98B6-E5E40FC1A724}" type="slidenum">
              <a:rPr lang="en-US"/>
              <a:pPr/>
              <a:t>8</a:t>
            </a:fld>
            <a:endParaRPr lang="en-US"/>
          </a:p>
        </p:txBody>
      </p:sp>
      <p:sp>
        <p:nvSpPr>
          <p:cNvPr id="245763" name="Rectangle 2"/>
          <p:cNvSpPr>
            <a:spLocks noGrp="1" noRot="1" noChangeAspect="1" noChangeArrowheads="1" noTextEdit="1"/>
          </p:cNvSpPr>
          <p:nvPr>
            <p:ph type="sldImg"/>
          </p:nvPr>
        </p:nvSpPr>
        <p:spPr>
          <a:ln/>
        </p:spPr>
      </p:sp>
      <p:sp>
        <p:nvSpPr>
          <p:cNvPr id="245764" name="Rectangle 5"/>
          <p:cNvSpPr>
            <a:spLocks noGrp="1" noChangeArrowheads="1"/>
          </p:cNvSpPr>
          <p:nvPr>
            <p:ph type="body" idx="1"/>
          </p:nvPr>
        </p:nvSpPr>
        <p:spPr>
          <a:xfrm>
            <a:off x="686422" y="4344024"/>
            <a:ext cx="5561256" cy="4342464"/>
          </a:xfrm>
          <a:noFill/>
          <a:ln/>
        </p:spPr>
        <p:txBody>
          <a:bodyPr>
            <a:noAutofit/>
          </a:bodyPr>
          <a:lstStyle/>
          <a:p>
            <a:r>
              <a:rPr lang="en-US" sz="1000" dirty="0"/>
              <a:t>The Adverse Childhood Experience categories that Drs Anda and </a:t>
            </a:r>
            <a:r>
              <a:rPr lang="en-US" sz="1000" dirty="0" err="1"/>
              <a:t>Felitti</a:t>
            </a:r>
            <a:r>
              <a:rPr lang="en-US" sz="1000" dirty="0"/>
              <a:t> included in their study include :</a:t>
            </a:r>
          </a:p>
          <a:p>
            <a:pPr marL="452418" indent="-118157">
              <a:buFont typeface="Arial" pitchFamily="34" charset="0"/>
              <a:buChar char="•"/>
            </a:pPr>
            <a:r>
              <a:rPr lang="en-US" sz="1000" dirty="0"/>
              <a:t>Three forms of abuse: physical, emotional, and sexual abuse</a:t>
            </a:r>
          </a:p>
          <a:p>
            <a:pPr marL="452418" indent="-118157">
              <a:buFont typeface="Arial" pitchFamily="34" charset="0"/>
              <a:buChar char="•"/>
            </a:pPr>
            <a:r>
              <a:rPr lang="en-US" sz="1000" dirty="0"/>
              <a:t>Two kinds of neglect: physical and emotional neglect and</a:t>
            </a:r>
          </a:p>
          <a:p>
            <a:pPr marL="452418" indent="-118157">
              <a:spcAft>
                <a:spcPts val="588"/>
              </a:spcAft>
              <a:buFont typeface="Arial" pitchFamily="34" charset="0"/>
              <a:buChar char="•"/>
            </a:pPr>
            <a:r>
              <a:rPr lang="en-US" sz="1000" dirty="0"/>
              <a:t>Five indicators of household functioning: having a mentally ill, depressed or suicidal person in the home, having a drug addicted or alcoholic family member, incarceration of a family member, loss of a parent, and witnessing violence against one’s mother.</a:t>
            </a:r>
          </a:p>
          <a:p>
            <a:pPr>
              <a:spcAft>
                <a:spcPts val="588"/>
              </a:spcAft>
            </a:pPr>
            <a:r>
              <a:rPr lang="en-US" sz="1000" dirty="0"/>
              <a:t>The researchers did ask about severity of abuse, duration and other kinds of questions that are important to folks working in child safety.  But when it comes to health outcomes, they found that what matters most in terms of life-long health is the </a:t>
            </a:r>
            <a:r>
              <a:rPr lang="en-US" sz="1000" i="1" dirty="0"/>
              <a:t>number of different kinds</a:t>
            </a:r>
            <a:r>
              <a:rPr lang="en-US" sz="1000" dirty="0"/>
              <a:t> of adverse childhood experiences.  When lots of different categories stack up in a person’s life, the cumulative effective is stunning.  </a:t>
            </a:r>
          </a:p>
          <a:p>
            <a:pPr>
              <a:spcAft>
                <a:spcPts val="588"/>
              </a:spcAft>
            </a:pPr>
            <a:r>
              <a:rPr lang="en-US" sz="1000" dirty="0"/>
              <a:t>And, these different kinds of experiences do typically come in clusters – among people who said that they had one category of Adverse Childhood Experience, 87% had at least one more category of Adverse Childhood Experience.  So, the researchers said “It doesn’t make sense to make a study about the 13% who don’t have additional ACEs, it makes more sense to have the study be about the 87% of people who did experience multiple ACE categories.  </a:t>
            </a:r>
          </a:p>
          <a:p>
            <a:pPr>
              <a:spcAft>
                <a:spcPts val="588"/>
              </a:spcAft>
            </a:pPr>
            <a:r>
              <a:rPr lang="en-US" sz="1000" dirty="0"/>
              <a:t>That’s why they made an ACE score – which you will see throughout the rest of this presentation.  The ACE Score is the number of different categories of Adverse Experience during a person’s childhood – from 1-10.</a:t>
            </a:r>
          </a:p>
          <a:p>
            <a:pPr marL="224291" indent="-224291"/>
            <a:endParaRPr lang="en-US" sz="1000" dirty="0"/>
          </a:p>
        </p:txBody>
      </p:sp>
    </p:spTree>
    <p:extLst>
      <p:ext uri="{BB962C8B-B14F-4D97-AF65-F5344CB8AC3E}">
        <p14:creationId xmlns:p14="http://schemas.microsoft.com/office/powerpoint/2010/main" val="8489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88"/>
              </a:spcAft>
            </a:pPr>
            <a:r>
              <a:rPr lang="en-US" dirty="0" smtClean="0"/>
              <a:t>These charts show the dose-response relationship between higher ACE categories and various kinds of risks for health problems.  These charts are all read the same way.  I’ll walk you through the top chart on current smoking in Washington, and then you will recognize that same stair-stepped pattern in the rest of the ACE findings slides.</a:t>
            </a:r>
          </a:p>
          <a:p>
            <a:pPr>
              <a:spcAft>
                <a:spcPts val="588"/>
              </a:spcAft>
            </a:pPr>
            <a:r>
              <a:rPr lang="en-US" dirty="0" smtClean="0"/>
              <a:t>The vertical access in the smoking chart is the percent of the population with the disease or condition – in this case current smoking.  Along the horizontal access, from left to right are the number of ACE categories reported: on the far left you see the group of people who reported “zero” ACEs, then the group who reported “one” Ace, and so on to the group represented on the far right who reported having an ACE score of 6, 7 or 8.  </a:t>
            </a:r>
          </a:p>
          <a:p>
            <a:pPr>
              <a:spcAft>
                <a:spcPts val="588"/>
              </a:spcAft>
            </a:pPr>
            <a:r>
              <a:rPr lang="en-US" dirty="0" smtClean="0"/>
              <a:t>Among people who reported 0 ACE categories, 10.4% currently smoke; among people who reported 6, 7 or 8 ACE categories, 28.5% currently smoke.  The higher the ACE “dose” the greater the probability of current smoking.  That is what we mean by a dose-response relationship between ACEs and mental, physical and behavioral health problems.  We see that same dose-response pattern for people reporting that they have ever had a drug problem, and if we had more time, I could show you this same pattern for heavy drinking, binge drinking, drinking and driving, drug addiction and injection of drugs.</a:t>
            </a:r>
          </a:p>
          <a:p>
            <a:endParaRPr lang="en-US" dirty="0"/>
          </a:p>
        </p:txBody>
      </p:sp>
      <p:sp>
        <p:nvSpPr>
          <p:cNvPr id="4" name="Slide Number Placeholder 3"/>
          <p:cNvSpPr>
            <a:spLocks noGrp="1"/>
          </p:cNvSpPr>
          <p:nvPr>
            <p:ph type="sldNum" sz="quarter" idx="10"/>
          </p:nvPr>
        </p:nvSpPr>
        <p:spPr/>
        <p:txBody>
          <a:bodyPr/>
          <a:lstStyle/>
          <a:p>
            <a:fld id="{4596C4C0-3D70-4203-ABD9-DBA1DF4B04B9}" type="slidenum">
              <a:rPr lang="en-US" smtClean="0"/>
              <a:pPr/>
              <a:t>11</a:t>
            </a:fld>
            <a:endParaRPr lang="en-US"/>
          </a:p>
        </p:txBody>
      </p:sp>
    </p:spTree>
    <p:extLst>
      <p:ext uri="{BB962C8B-B14F-4D97-AF65-F5344CB8AC3E}">
        <p14:creationId xmlns:p14="http://schemas.microsoft.com/office/powerpoint/2010/main" val="3027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88"/>
              </a:spcAft>
            </a:pPr>
            <a:r>
              <a:rPr lang="en-US" dirty="0"/>
              <a:t>And here we see the relationship between ACEs and chronic disease.  </a:t>
            </a:r>
          </a:p>
          <a:p>
            <a:pPr>
              <a:spcAft>
                <a:spcPts val="588"/>
              </a:spcAft>
            </a:pPr>
            <a:r>
              <a:rPr lang="en-US" dirty="0"/>
              <a:t>People with an ACE Score of 6 to 8 are 1 &amp; ¾ times more likely to have cardiovascular disease than people with zero ACEs.</a:t>
            </a:r>
          </a:p>
          <a:p>
            <a:pPr>
              <a:spcAft>
                <a:spcPts val="588"/>
              </a:spcAft>
            </a:pPr>
            <a:r>
              <a:rPr lang="en-US" dirty="0"/>
              <a:t>And, for Asthma, we can see that only 1.3% of people reporting an ACE score of 0 have asthma; as compared with 12 % of people with an ACE score of 5 or more having asthma.  So, people with high ACE scores are ten times more likely to have asthma than people with an  ACE score of zero.</a:t>
            </a:r>
          </a:p>
          <a:p>
            <a:pPr>
              <a:spcAft>
                <a:spcPts val="588"/>
              </a:spcAft>
            </a:pPr>
            <a:r>
              <a:rPr lang="en-US" dirty="0"/>
              <a:t>And, if we were to look at more charts about ACEs and chronic disease, we would see the same pattern:  the higher the ACE score, the higher the percent of people suffering from cancer, diabetes, auto immune disease, COPD, Ischemic heart disease, and liver disease. </a:t>
            </a:r>
          </a:p>
          <a:p>
            <a:endParaRPr lang="en-US" dirty="0"/>
          </a:p>
        </p:txBody>
      </p:sp>
      <p:sp>
        <p:nvSpPr>
          <p:cNvPr id="4" name="Slide Number Placeholder 3"/>
          <p:cNvSpPr>
            <a:spLocks noGrp="1"/>
          </p:cNvSpPr>
          <p:nvPr>
            <p:ph type="sldNum" sz="quarter" idx="10"/>
          </p:nvPr>
        </p:nvSpPr>
        <p:spPr/>
        <p:txBody>
          <a:bodyPr/>
          <a:lstStyle/>
          <a:p>
            <a:fld id="{4596C4C0-3D70-4203-ABD9-DBA1DF4B04B9}" type="slidenum">
              <a:rPr lang="en-US" smtClean="0"/>
              <a:pPr/>
              <a:t>12</a:t>
            </a:fld>
            <a:endParaRPr lang="en-US"/>
          </a:p>
        </p:txBody>
      </p:sp>
    </p:spTree>
    <p:extLst>
      <p:ext uri="{BB962C8B-B14F-4D97-AF65-F5344CB8AC3E}">
        <p14:creationId xmlns:p14="http://schemas.microsoft.com/office/powerpoint/2010/main" val="348422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88"/>
              </a:spcAft>
            </a:pPr>
            <a:r>
              <a:rPr lang="en-US" dirty="0"/>
              <a:t>And, here we can see the relationship between ACEs and mental health.  </a:t>
            </a:r>
          </a:p>
          <a:p>
            <a:pPr>
              <a:spcAft>
                <a:spcPts val="588"/>
              </a:spcAft>
            </a:pPr>
            <a:r>
              <a:rPr lang="en-US" dirty="0"/>
              <a:t>Whether we consider depression, mental distress, nervousness, serious and persistent mental illness, suicide problems or challenges that restrict people’s daily lives, we see the same stair-stepped pattern – the higher the ACE score, the higher the odds of mental health challenge.</a:t>
            </a:r>
          </a:p>
          <a:p>
            <a:endParaRPr lang="en-US" dirty="0"/>
          </a:p>
        </p:txBody>
      </p:sp>
      <p:sp>
        <p:nvSpPr>
          <p:cNvPr id="4" name="Slide Number Placeholder 3"/>
          <p:cNvSpPr>
            <a:spLocks noGrp="1"/>
          </p:cNvSpPr>
          <p:nvPr>
            <p:ph type="sldNum" sz="quarter" idx="10"/>
          </p:nvPr>
        </p:nvSpPr>
        <p:spPr/>
        <p:txBody>
          <a:bodyPr/>
          <a:lstStyle/>
          <a:p>
            <a:fld id="{4596C4C0-3D70-4203-ABD9-DBA1DF4B04B9}" type="slidenum">
              <a:rPr lang="en-US" smtClean="0"/>
              <a:pPr/>
              <a:t>13</a:t>
            </a:fld>
            <a:endParaRPr lang="en-US"/>
          </a:p>
        </p:txBody>
      </p:sp>
    </p:spTree>
    <p:extLst>
      <p:ext uri="{BB962C8B-B14F-4D97-AF65-F5344CB8AC3E}">
        <p14:creationId xmlns:p14="http://schemas.microsoft.com/office/powerpoint/2010/main" val="288121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Documentation/notes for</a:t>
            </a:r>
          </a:p>
          <a:p>
            <a:r>
              <a:rPr lang="en-US" dirty="0" smtClean="0"/>
              <a:t>Two charts on ACEs and History of Homelessness since the Age of 18</a:t>
            </a:r>
          </a:p>
          <a:p>
            <a:r>
              <a:rPr lang="en-US" dirty="0" smtClean="0"/>
              <a:t> </a:t>
            </a:r>
          </a:p>
          <a:p>
            <a:pPr lvl="0"/>
            <a:r>
              <a:rPr lang="en-US" b="1" dirty="0" smtClean="0"/>
              <a:t>General Washington State Adult Population </a:t>
            </a:r>
            <a:endParaRPr lang="en-US" dirty="0" smtClean="0"/>
          </a:p>
          <a:p>
            <a:r>
              <a:rPr lang="en-US" dirty="0" smtClean="0"/>
              <a:t> </a:t>
            </a:r>
          </a:p>
          <a:p>
            <a:r>
              <a:rPr lang="en-US" dirty="0" smtClean="0"/>
              <a:t>Source: 	Washington State 2010 BRFSS: n = 5,960 - representing 5.1 million adults</a:t>
            </a:r>
          </a:p>
          <a:p>
            <a:r>
              <a:rPr lang="en-US" dirty="0" smtClean="0"/>
              <a:t> </a:t>
            </a:r>
          </a:p>
          <a:p>
            <a:r>
              <a:rPr lang="en-US" dirty="0" smtClean="0"/>
              <a:t>Total Result:	5.6 % adults (18 year old or more) had a history of homelessness -</a:t>
            </a:r>
          </a:p>
          <a:p>
            <a:r>
              <a:rPr lang="en-US" dirty="0" smtClean="0"/>
              <a:t>They represent 290,000 Washington State adults</a:t>
            </a:r>
          </a:p>
          <a:p>
            <a:r>
              <a:rPr lang="en-US" dirty="0" smtClean="0"/>
              <a:t> </a:t>
            </a:r>
          </a:p>
          <a:p>
            <a:r>
              <a:rPr lang="en-US" dirty="0" smtClean="0"/>
              <a:t>Number of ACEs:		0	1	2	3	4-5	6-8</a:t>
            </a:r>
          </a:p>
          <a:p>
            <a:r>
              <a:rPr lang="en-US" dirty="0" smtClean="0"/>
              <a:t>% of total adults:		37.4	21.9	13.7	9.8	12.0	5.2	</a:t>
            </a:r>
          </a:p>
          <a:p>
            <a:r>
              <a:rPr lang="en-US" dirty="0" smtClean="0"/>
              <a:t>N of adults in thousands:	1,926	1,128	705	505	618	268</a:t>
            </a:r>
          </a:p>
          <a:p>
            <a:r>
              <a:rPr lang="en-US" dirty="0" smtClean="0"/>
              <a:t> </a:t>
            </a:r>
          </a:p>
          <a:p>
            <a:r>
              <a:rPr lang="en-US" dirty="0" smtClean="0"/>
              <a:t>Sample sizes: n=		2,313	1,345	811	528	673	290</a:t>
            </a:r>
          </a:p>
          <a:p>
            <a:r>
              <a:rPr lang="en-US" b="1" dirty="0" smtClean="0"/>
              <a:t> </a:t>
            </a:r>
            <a:endParaRPr lang="en-US" dirty="0" smtClean="0"/>
          </a:p>
          <a:p>
            <a:r>
              <a:rPr lang="en-US" b="1" dirty="0" smtClean="0"/>
              <a:t> </a:t>
            </a:r>
            <a:endParaRPr lang="en-US" dirty="0" smtClean="0"/>
          </a:p>
          <a:p>
            <a:r>
              <a:rPr lang="en-US" b="1" dirty="0" smtClean="0"/>
              <a:t> </a:t>
            </a:r>
            <a:endParaRPr lang="en-US" dirty="0" smtClean="0"/>
          </a:p>
          <a:p>
            <a:pPr lvl="0"/>
            <a:r>
              <a:rPr lang="en-US" b="1" dirty="0" smtClean="0"/>
              <a:t>25-54 Year Old Adults in Washington State</a:t>
            </a:r>
            <a:endParaRPr lang="en-US" dirty="0" smtClean="0"/>
          </a:p>
          <a:p>
            <a:r>
              <a:rPr lang="en-US" b="1" dirty="0" smtClean="0"/>
              <a:t> </a:t>
            </a:r>
            <a:endParaRPr lang="en-US" dirty="0" smtClean="0"/>
          </a:p>
          <a:p>
            <a:r>
              <a:rPr lang="en-US" dirty="0" smtClean="0"/>
              <a:t>Source: 	Washington State 2010 BRFSS: n = 2,260 - representing 2.8 million adults</a:t>
            </a:r>
          </a:p>
          <a:p>
            <a:r>
              <a:rPr lang="en-US" dirty="0" smtClean="0"/>
              <a:t> </a:t>
            </a:r>
          </a:p>
          <a:p>
            <a:r>
              <a:rPr lang="en-US" dirty="0" smtClean="0"/>
              <a:t>Total Result:	7.9 % adults 25-54 year old had a history of homelessness since the age of 18 – They represent 225,000 Washington State adults</a:t>
            </a:r>
          </a:p>
          <a:p>
            <a:r>
              <a:rPr lang="en-US" b="1" dirty="0" smtClean="0"/>
              <a:t> </a:t>
            </a:r>
            <a:endParaRPr lang="en-US" dirty="0" smtClean="0"/>
          </a:p>
          <a:p>
            <a:r>
              <a:rPr lang="en-US" b="1" dirty="0" smtClean="0"/>
              <a:t> </a:t>
            </a:r>
            <a:r>
              <a:rPr lang="en-US" dirty="0" smtClean="0"/>
              <a:t>Number of ACEs:		0	1	2	3	4-5	6-8</a:t>
            </a:r>
          </a:p>
          <a:p>
            <a:r>
              <a:rPr lang="en-US" dirty="0" smtClean="0"/>
              <a:t>% of total adults:		33.8	22.0	13.8	9.8	13.9	6.7	</a:t>
            </a:r>
          </a:p>
          <a:p>
            <a:r>
              <a:rPr lang="en-US" dirty="0" smtClean="0"/>
              <a:t>N of adults in thousands:	1,926	1,128	705	505	618	268</a:t>
            </a:r>
          </a:p>
          <a:p>
            <a:r>
              <a:rPr lang="en-US" dirty="0" smtClean="0"/>
              <a:t> </a:t>
            </a:r>
          </a:p>
          <a:p>
            <a:r>
              <a:rPr lang="en-US" dirty="0" smtClean="0"/>
              <a:t>Sample sizes: n=		958	624	391	275	394	190</a:t>
            </a:r>
          </a:p>
          <a:p>
            <a:r>
              <a:rPr lang="en-US" b="1" dirty="0" smtClean="0"/>
              <a:t> </a:t>
            </a:r>
            <a:endParaRPr lang="en-US" dirty="0" smtClean="0"/>
          </a:p>
          <a:p>
            <a:r>
              <a:rPr lang="en-US" b="1" dirty="0" smtClean="0"/>
              <a:t> </a:t>
            </a:r>
            <a:endParaRPr lang="en-US" dirty="0" smtClean="0"/>
          </a:p>
          <a:p>
            <a:r>
              <a:rPr lang="en-US" b="1" dirty="0" smtClean="0"/>
              <a:t>Tables drawn from: </a:t>
            </a:r>
            <a:endParaRPr lang="en-US" dirty="0" smtClean="0"/>
          </a:p>
          <a:p>
            <a:r>
              <a:rPr lang="en-US" b="1" dirty="0" smtClean="0"/>
              <a:t>H:\BRFSS\2010\homeless\preliminary homeless frequencies and ACEs 8_30_2011.spv            </a:t>
            </a:r>
            <a:endParaRPr lang="en-US" dirty="0" smtClean="0"/>
          </a:p>
          <a:p>
            <a:pPr lvl="8"/>
            <a:r>
              <a:rPr lang="en-US" dirty="0" smtClean="0"/>
              <a:t>Dr. Dario Longhi, Ph. D. 9-30-11</a:t>
            </a:r>
            <a:endParaRPr lang="en-US" dirty="0"/>
          </a:p>
        </p:txBody>
      </p:sp>
      <p:sp>
        <p:nvSpPr>
          <p:cNvPr id="4" name="Slide Number Placeholder 3"/>
          <p:cNvSpPr>
            <a:spLocks noGrp="1"/>
          </p:cNvSpPr>
          <p:nvPr>
            <p:ph type="sldNum" sz="quarter" idx="10"/>
          </p:nvPr>
        </p:nvSpPr>
        <p:spPr/>
        <p:txBody>
          <a:bodyPr/>
          <a:lstStyle/>
          <a:p>
            <a:fld id="{53419128-E1D4-4A88-AB81-2837CCF0BBD1}" type="slidenum">
              <a:rPr lang="en-US" smtClean="0"/>
              <a:pPr/>
              <a:t>14</a:t>
            </a:fld>
            <a:endParaRPr lang="en-US"/>
          </a:p>
        </p:txBody>
      </p:sp>
    </p:spTree>
    <p:extLst>
      <p:ext uri="{BB962C8B-B14F-4D97-AF65-F5344CB8AC3E}">
        <p14:creationId xmlns:p14="http://schemas.microsoft.com/office/powerpoint/2010/main" val="18955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BFDC18D4-92F6-F24B-963A-8CF5497F814E}" type="datetimeFigureOut">
              <a:rPr lang="en-US" smtClean="0"/>
              <a:pPr/>
              <a:t>8/14/2014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9FBDC38A-1071-3642-AB1E-D62F76EA2D6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Title Placeholder 8"/>
          <p:cNvSpPr>
            <a:spLocks noGrp="1" noChangeAspect="1"/>
          </p:cNvSpPr>
          <p:nvPr>
            <p:ph type="title"/>
          </p:nvPr>
        </p:nvSpPr>
        <p:spPr>
          <a:xfrm>
            <a:off x="457200" y="285751"/>
            <a:ext cx="8229600" cy="777479"/>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ACE_LOGO.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39100" y="4628896"/>
            <a:ext cx="812800" cy="4282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PowerPoint_Slide1.sldx"/><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916" y="817821"/>
            <a:ext cx="2394026" cy="159542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3" y="817821"/>
            <a:ext cx="2314565" cy="15828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942" y="817821"/>
            <a:ext cx="2379650" cy="1585849"/>
          </a:xfrm>
          <a:prstGeom prst="rect">
            <a:avLst/>
          </a:prstGeom>
        </p:spPr>
      </p:pic>
      <p:sp>
        <p:nvSpPr>
          <p:cNvPr id="11" name="TextBox 10"/>
          <p:cNvSpPr txBox="1"/>
          <p:nvPr/>
        </p:nvSpPr>
        <p:spPr>
          <a:xfrm>
            <a:off x="130629" y="3700462"/>
            <a:ext cx="8969980" cy="461665"/>
          </a:xfrm>
          <a:prstGeom prst="rect">
            <a:avLst/>
          </a:prstGeom>
          <a:solidFill>
            <a:srgbClr val="DDD9C3">
              <a:alpha val="0"/>
            </a:srgbClr>
          </a:solidFill>
        </p:spPr>
        <p:txBody>
          <a:bodyPr wrap="square" rtlCol="0">
            <a:spAutoFit/>
          </a:bodyPr>
          <a:lstStyle/>
          <a:p>
            <a:pPr algn="ctr"/>
            <a:r>
              <a:rPr lang="en-US" sz="2400" b="1" dirty="0" smtClean="0">
                <a:solidFill>
                  <a:schemeClr val="accent2">
                    <a:lumMod val="50000"/>
                  </a:schemeClr>
                </a:solidFill>
                <a:latin typeface="Agenda-Medium"/>
                <a:cs typeface="MV Boli" panose="02000500030200090000" pitchFamily="2" charset="0"/>
              </a:rPr>
              <a:t>Building Self-Healing Communities</a:t>
            </a:r>
            <a:endParaRPr lang="en-US" sz="2400" b="1" dirty="0">
              <a:solidFill>
                <a:schemeClr val="accent2">
                  <a:lumMod val="50000"/>
                </a:schemeClr>
              </a:solidFill>
              <a:latin typeface="Agenda-Medium"/>
              <a:cs typeface="MV Boli" panose="02000500030200090000" pitchFamily="2" charset="0"/>
            </a:endParaRPr>
          </a:p>
        </p:txBody>
      </p:sp>
      <p:sp>
        <p:nvSpPr>
          <p:cNvPr id="2" name="Title 1"/>
          <p:cNvSpPr>
            <a:spLocks noGrp="1"/>
          </p:cNvSpPr>
          <p:nvPr>
            <p:ph type="title"/>
          </p:nvPr>
        </p:nvSpPr>
        <p:spPr>
          <a:xfrm>
            <a:off x="70983" y="2843212"/>
            <a:ext cx="9029627" cy="857250"/>
          </a:xfrm>
        </p:spPr>
        <p:txBody>
          <a:bodyPr>
            <a:normAutofit/>
          </a:bodyPr>
          <a:lstStyle/>
          <a:p>
            <a:r>
              <a:rPr lang="en-US" dirty="0" smtClean="0">
                <a:solidFill>
                  <a:srgbClr val="CC3300"/>
                </a:solidFill>
              </a:rPr>
              <a:t>The Magnitude of the Solution</a:t>
            </a:r>
            <a:endParaRPr lang="en-US" dirty="0">
              <a:solidFill>
                <a:srgbClr val="CC33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443" y="817821"/>
            <a:ext cx="2358167" cy="1598807"/>
          </a:xfrm>
          <a:prstGeom prst="rect">
            <a:avLst/>
          </a:prstGeom>
        </p:spPr>
      </p:pic>
    </p:spTree>
    <p:extLst>
      <p:ext uri="{BB962C8B-B14F-4D97-AF65-F5344CB8AC3E}">
        <p14:creationId xmlns:p14="http://schemas.microsoft.com/office/powerpoint/2010/main" val="1422181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52" y="444136"/>
            <a:ext cx="7467817" cy="457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698" y="235131"/>
            <a:ext cx="8229600" cy="1077218"/>
          </a:xfrm>
          <a:prstGeom prst="rect">
            <a:avLst/>
          </a:prstGeom>
          <a:solidFill>
            <a:schemeClr val="bg1"/>
          </a:solidFill>
        </p:spPr>
        <p:txBody>
          <a:bodyPr wrap="square" rtlCol="0">
            <a:spAutoFit/>
          </a:bodyPr>
          <a:lstStyle/>
          <a:p>
            <a:pPr algn="ctr"/>
            <a:r>
              <a:rPr lang="en-US" sz="3200" dirty="0" smtClean="0">
                <a:solidFill>
                  <a:schemeClr val="tx2">
                    <a:lumMod val="50000"/>
                  </a:schemeClr>
                </a:solidFill>
                <a:latin typeface="Agenda-Medium"/>
              </a:rPr>
              <a:t>Strong Graded Relationship</a:t>
            </a:r>
          </a:p>
          <a:p>
            <a:pPr algn="ctr"/>
            <a:r>
              <a:rPr lang="en-US" sz="3200" dirty="0" smtClean="0">
                <a:solidFill>
                  <a:schemeClr val="tx2">
                    <a:lumMod val="50000"/>
                  </a:schemeClr>
                </a:solidFill>
                <a:latin typeface="Agenda-Medium"/>
              </a:rPr>
              <a:t>More ACEs: More Risk</a:t>
            </a:r>
            <a:endParaRPr lang="en-US" sz="3200" dirty="0">
              <a:solidFill>
                <a:schemeClr val="tx2">
                  <a:lumMod val="50000"/>
                </a:schemeClr>
              </a:solidFill>
              <a:latin typeface="Agenda-Medium"/>
            </a:endParaRPr>
          </a:p>
        </p:txBody>
      </p:sp>
    </p:spTree>
    <p:extLst>
      <p:ext uri="{BB962C8B-B14F-4D97-AF65-F5344CB8AC3E}">
        <p14:creationId xmlns:p14="http://schemas.microsoft.com/office/powerpoint/2010/main" val="2393120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68630"/>
            <a:ext cx="3657600" cy="800100"/>
          </a:xfrm>
        </p:spPr>
        <p:txBody>
          <a:bodyPr>
            <a:noAutofit/>
          </a:bodyPr>
          <a:lstStyle/>
          <a:p>
            <a:pPr>
              <a:buNone/>
            </a:pPr>
            <a:r>
              <a:rPr lang="en-US" dirty="0" smtClean="0">
                <a:solidFill>
                  <a:schemeClr val="tx2">
                    <a:lumMod val="50000"/>
                  </a:schemeClr>
                </a:solidFill>
                <a:latin typeface="Agenda-Medium"/>
                <a:ea typeface="Times New Roman"/>
              </a:rPr>
              <a:t>Risk for </a:t>
            </a:r>
            <a:r>
              <a:rPr lang="en-US" dirty="0">
                <a:solidFill>
                  <a:schemeClr val="tx2">
                    <a:lumMod val="50000"/>
                  </a:schemeClr>
                </a:solidFill>
                <a:latin typeface="Agenda-Medium"/>
                <a:ea typeface="Times New Roman"/>
              </a:rPr>
              <a:t>Disease </a:t>
            </a:r>
          </a:p>
          <a:p>
            <a:pPr>
              <a:buNone/>
            </a:pPr>
            <a:r>
              <a:rPr lang="en-US" sz="2100" b="1" dirty="0" smtClean="0">
                <a:solidFill>
                  <a:schemeClr val="tx2">
                    <a:lumMod val="50000"/>
                  </a:schemeClr>
                </a:solidFill>
                <a:latin typeface="Calibri" pitchFamily="34" charset="0"/>
                <a:ea typeface="Times New Roman"/>
              </a:rPr>
              <a:t>Attributable </a:t>
            </a:r>
            <a:r>
              <a:rPr lang="en-US" sz="2100" b="1" dirty="0">
                <a:solidFill>
                  <a:schemeClr val="tx2">
                    <a:lumMod val="50000"/>
                  </a:schemeClr>
                </a:solidFill>
                <a:latin typeface="Calibri" pitchFamily="34" charset="0"/>
                <a:ea typeface="Times New Roman"/>
              </a:rPr>
              <a:t>to </a:t>
            </a:r>
            <a:r>
              <a:rPr lang="en-US" sz="2100" b="1" dirty="0" smtClean="0">
                <a:solidFill>
                  <a:schemeClr val="tx2">
                    <a:lumMod val="50000"/>
                  </a:schemeClr>
                </a:solidFill>
                <a:latin typeface="Calibri" pitchFamily="34" charset="0"/>
                <a:ea typeface="Times New Roman"/>
              </a:rPr>
              <a:t>ACEs</a:t>
            </a:r>
            <a:endParaRPr lang="en-US" sz="2100" b="1" dirty="0">
              <a:solidFill>
                <a:schemeClr val="tx2">
                  <a:lumMod val="50000"/>
                </a:schemeClr>
              </a:solidFill>
              <a:latin typeface="Calibri" pitchFamily="34" charset="0"/>
              <a:ea typeface="Times New Roman"/>
            </a:endParaRPr>
          </a:p>
        </p:txBody>
      </p:sp>
      <p:sp>
        <p:nvSpPr>
          <p:cNvPr id="5" name="Rectangle 4"/>
          <p:cNvSpPr/>
          <p:nvPr/>
        </p:nvSpPr>
        <p:spPr>
          <a:xfrm>
            <a:off x="956855" y="1600201"/>
            <a:ext cx="2514600" cy="3929281"/>
          </a:xfrm>
          <a:prstGeom prst="rect">
            <a:avLst/>
          </a:prstGeom>
        </p:spPr>
        <p:txBody>
          <a:bodyPr wrap="square">
            <a:spAutoFit/>
          </a:bodyPr>
          <a:lstStyle/>
          <a:p>
            <a:pPr>
              <a:spcAft>
                <a:spcPts val="1350"/>
              </a:spcAft>
            </a:pPr>
            <a:r>
              <a:rPr lang="en-US" b="1" dirty="0">
                <a:solidFill>
                  <a:srgbClr val="CC3300"/>
                </a:solidFill>
                <a:latin typeface="Calibri" pitchFamily="34" charset="0"/>
                <a:ea typeface="Times New Roman"/>
              </a:rPr>
              <a:t>Smoking</a:t>
            </a:r>
          </a:p>
          <a:p>
            <a:pPr>
              <a:spcAft>
                <a:spcPts val="1350"/>
              </a:spcAft>
            </a:pPr>
            <a:r>
              <a:rPr lang="en-US" b="1" dirty="0">
                <a:solidFill>
                  <a:srgbClr val="CC3300"/>
                </a:solidFill>
                <a:latin typeface="Calibri" pitchFamily="34" charset="0"/>
                <a:ea typeface="Times New Roman"/>
              </a:rPr>
              <a:t>Heavy Drinking</a:t>
            </a:r>
          </a:p>
          <a:p>
            <a:pPr>
              <a:spcAft>
                <a:spcPts val="1350"/>
              </a:spcAft>
            </a:pPr>
            <a:r>
              <a:rPr lang="en-US" b="1" dirty="0">
                <a:solidFill>
                  <a:srgbClr val="CC3300"/>
                </a:solidFill>
                <a:latin typeface="Calibri" pitchFamily="34" charset="0"/>
                <a:ea typeface="Times New Roman"/>
              </a:rPr>
              <a:t>Binge Drinking</a:t>
            </a:r>
          </a:p>
          <a:p>
            <a:pPr>
              <a:spcAft>
                <a:spcPts val="1350"/>
              </a:spcAft>
            </a:pPr>
            <a:r>
              <a:rPr lang="en-US" b="1" dirty="0">
                <a:solidFill>
                  <a:srgbClr val="CC3300"/>
                </a:solidFill>
                <a:latin typeface="Calibri" pitchFamily="34" charset="0"/>
                <a:ea typeface="Times New Roman"/>
              </a:rPr>
              <a:t>Drinking and Driving</a:t>
            </a:r>
          </a:p>
          <a:p>
            <a:pPr>
              <a:spcAft>
                <a:spcPts val="1350"/>
              </a:spcAft>
            </a:pPr>
            <a:r>
              <a:rPr lang="en-US" b="1" dirty="0">
                <a:solidFill>
                  <a:srgbClr val="CC3300"/>
                </a:solidFill>
                <a:latin typeface="Calibri" pitchFamily="34" charset="0"/>
                <a:ea typeface="Times New Roman"/>
              </a:rPr>
              <a:t>Had a Drug Problem</a:t>
            </a:r>
          </a:p>
          <a:p>
            <a:pPr>
              <a:spcAft>
                <a:spcPts val="1350"/>
              </a:spcAft>
            </a:pPr>
            <a:r>
              <a:rPr lang="en-US" b="1" dirty="0">
                <a:solidFill>
                  <a:srgbClr val="CC3300"/>
                </a:solidFill>
                <a:latin typeface="Calibri" pitchFamily="34" charset="0"/>
                <a:ea typeface="Times New Roman"/>
              </a:rPr>
              <a:t>Addicted to Drugs</a:t>
            </a:r>
          </a:p>
          <a:p>
            <a:pPr>
              <a:spcAft>
                <a:spcPts val="1350"/>
              </a:spcAft>
            </a:pPr>
            <a:r>
              <a:rPr lang="en-US" b="1" dirty="0">
                <a:solidFill>
                  <a:srgbClr val="CC3300"/>
                </a:solidFill>
                <a:latin typeface="Calibri" pitchFamily="34" charset="0"/>
                <a:ea typeface="Times New Roman"/>
              </a:rPr>
              <a:t>Ever Injected Drugs</a:t>
            </a:r>
          </a:p>
          <a:p>
            <a:pPr>
              <a:spcAft>
                <a:spcPts val="1350"/>
              </a:spcAft>
            </a:pPr>
            <a:endParaRPr lang="en-US" sz="1500" b="1" dirty="0">
              <a:solidFill>
                <a:schemeClr val="accent6">
                  <a:lumMod val="50000"/>
                </a:schemeClr>
              </a:solidFill>
              <a:latin typeface="Calibri" pitchFamily="34" charset="0"/>
              <a:ea typeface="Times New Roman"/>
            </a:endParaRPr>
          </a:p>
          <a:p>
            <a:pPr>
              <a:spcAft>
                <a:spcPts val="1350"/>
              </a:spcAft>
            </a:pPr>
            <a:endParaRPr lang="en-US" sz="1500" b="1" dirty="0">
              <a:solidFill>
                <a:schemeClr val="accent6">
                  <a:lumMod val="50000"/>
                </a:schemeClr>
              </a:solidFill>
              <a:latin typeface="Calibri" pitchFamily="34" charset="0"/>
              <a:ea typeface="Times New Roman"/>
            </a:endParaRPr>
          </a:p>
        </p:txBody>
      </p:sp>
      <p:graphicFrame>
        <p:nvGraphicFramePr>
          <p:cNvPr id="7" name="Chart 6"/>
          <p:cNvGraphicFramePr/>
          <p:nvPr>
            <p:extLst>
              <p:ext uri="{D42A27DB-BD31-4B8C-83A1-F6EECF244321}">
                <p14:modId xmlns:p14="http://schemas.microsoft.com/office/powerpoint/2010/main" val="353993089"/>
              </p:ext>
            </p:extLst>
          </p:nvPr>
        </p:nvGraphicFramePr>
        <p:xfrm>
          <a:off x="4403815" y="0"/>
          <a:ext cx="3366951" cy="26093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508225113"/>
              </p:ext>
            </p:extLst>
          </p:nvPr>
        </p:nvGraphicFramePr>
        <p:xfrm>
          <a:off x="4286250" y="2800350"/>
          <a:ext cx="3652701" cy="234315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572941" y="2690704"/>
            <a:ext cx="1028700" cy="219291"/>
          </a:xfrm>
          <a:prstGeom prst="rect">
            <a:avLst/>
          </a:prstGeom>
          <a:noFill/>
        </p:spPr>
        <p:txBody>
          <a:bodyPr wrap="square" rtlCol="0">
            <a:spAutoFit/>
          </a:bodyPr>
          <a:lstStyle/>
          <a:p>
            <a:r>
              <a:rPr lang="en-US" sz="825" dirty="0"/>
              <a:t>Original ACE Study </a:t>
            </a:r>
          </a:p>
        </p:txBody>
      </p:sp>
    </p:spTree>
    <p:extLst>
      <p:ext uri="{BB962C8B-B14F-4D97-AF65-F5344CB8AC3E}">
        <p14:creationId xmlns:p14="http://schemas.microsoft.com/office/powerpoint/2010/main" val="2027786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3794128612"/>
              </p:ext>
            </p:extLst>
          </p:nvPr>
        </p:nvGraphicFramePr>
        <p:xfrm>
          <a:off x="613955" y="101238"/>
          <a:ext cx="7036724" cy="5286658"/>
        </p:xfrm>
        <a:graphic>
          <a:graphicData uri="http://schemas.openxmlformats.org/presentationml/2006/ole">
            <mc:AlternateContent xmlns:mc="http://schemas.openxmlformats.org/markup-compatibility/2006">
              <mc:Choice xmlns:v="urn:schemas-microsoft-com:vml" Requires="v">
                <p:oleObj spid="_x0000_s1059" name="Slide" r:id="rId5" imgW="4136235" imgH="3099926" progId="PowerPoint.Slide.12">
                  <p:embed/>
                </p:oleObj>
              </mc:Choice>
              <mc:Fallback>
                <p:oleObj name="Slide" r:id="rId5" imgW="4136235" imgH="3099926" progId="PowerPoint.Slide.12">
                  <p:embed/>
                  <p:pic>
                    <p:nvPicPr>
                      <p:cNvPr id="0" name=""/>
                      <p:cNvPicPr>
                        <a:picLocks noChangeAspect="1" noChangeArrowheads="1"/>
                      </p:cNvPicPr>
                      <p:nvPr/>
                    </p:nvPicPr>
                    <p:blipFill>
                      <a:blip r:embed="rId6"/>
                      <a:srcRect/>
                      <a:stretch>
                        <a:fillRect/>
                      </a:stretch>
                    </p:blipFill>
                    <p:spPr bwMode="auto">
                      <a:xfrm>
                        <a:off x="613955" y="101238"/>
                        <a:ext cx="7036724" cy="5286658"/>
                      </a:xfrm>
                      <a:prstGeom prst="rect">
                        <a:avLst/>
                      </a:prstGeom>
                      <a:noFill/>
                      <a:extLst/>
                    </p:spPr>
                  </p:pic>
                </p:oleObj>
              </mc:Fallback>
            </mc:AlternateContent>
          </a:graphicData>
        </a:graphic>
      </p:graphicFrame>
      <p:cxnSp>
        <p:nvCxnSpPr>
          <p:cNvPr id="3" name="Straight Connector 2"/>
          <p:cNvCxnSpPr/>
          <p:nvPr/>
        </p:nvCxnSpPr>
        <p:spPr>
          <a:xfrm>
            <a:off x="613955" y="5143500"/>
            <a:ext cx="7180416" cy="0"/>
          </a:xfrm>
          <a:prstGeom prst="line">
            <a:avLst/>
          </a:prstGeom>
          <a:ln w="76200">
            <a:solidFill>
              <a:srgbClr val="3A7E8E"/>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57647" y="101238"/>
            <a:ext cx="3265713" cy="1400383"/>
          </a:xfrm>
          <a:prstGeom prst="rect">
            <a:avLst/>
          </a:prstGeom>
          <a:solidFill>
            <a:schemeClr val="bg1"/>
          </a:solidFill>
        </p:spPr>
        <p:txBody>
          <a:bodyPr wrap="square" rtlCol="0">
            <a:spAutoFit/>
          </a:bodyPr>
          <a:lstStyle/>
          <a:p>
            <a:pPr algn="ctr"/>
            <a:endParaRPr lang="en-US" sz="3200" dirty="0" smtClean="0">
              <a:solidFill>
                <a:schemeClr val="tx2">
                  <a:lumMod val="50000"/>
                </a:schemeClr>
              </a:solidFill>
              <a:latin typeface="Agenda-Medium"/>
            </a:endParaRPr>
          </a:p>
          <a:p>
            <a:r>
              <a:rPr lang="en-US" sz="3200" dirty="0" smtClean="0">
                <a:solidFill>
                  <a:schemeClr val="tx2">
                    <a:lumMod val="50000"/>
                  </a:schemeClr>
                </a:solidFill>
                <a:latin typeface="Agenda-Medium"/>
              </a:rPr>
              <a:t>Chronic Disease</a:t>
            </a:r>
          </a:p>
          <a:p>
            <a:r>
              <a:rPr lang="en-US" sz="2100" b="1" dirty="0" smtClean="0">
                <a:solidFill>
                  <a:schemeClr val="tx2">
                    <a:lumMod val="50000"/>
                  </a:schemeClr>
                </a:solidFill>
              </a:rPr>
              <a:t>Attributable to ACEs</a:t>
            </a:r>
          </a:p>
        </p:txBody>
      </p:sp>
    </p:spTree>
    <p:extLst>
      <p:ext uri="{BB962C8B-B14F-4D97-AF65-F5344CB8AC3E}">
        <p14:creationId xmlns:p14="http://schemas.microsoft.com/office/powerpoint/2010/main" val="88972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36" y="285750"/>
            <a:ext cx="3657600" cy="800100"/>
          </a:xfrm>
        </p:spPr>
        <p:txBody>
          <a:bodyPr>
            <a:noAutofit/>
          </a:bodyPr>
          <a:lstStyle/>
          <a:p>
            <a:pPr>
              <a:buNone/>
            </a:pPr>
            <a:r>
              <a:rPr lang="en-US" dirty="0" smtClean="0">
                <a:solidFill>
                  <a:schemeClr val="tx2">
                    <a:lumMod val="50000"/>
                  </a:schemeClr>
                </a:solidFill>
                <a:latin typeface="Agenda-Medium"/>
                <a:ea typeface="Times New Roman"/>
              </a:rPr>
              <a:t>Mental </a:t>
            </a:r>
            <a:r>
              <a:rPr lang="en-US" dirty="0">
                <a:solidFill>
                  <a:schemeClr val="tx2">
                    <a:lumMod val="50000"/>
                  </a:schemeClr>
                </a:solidFill>
                <a:latin typeface="Agenda-Medium"/>
                <a:ea typeface="Times New Roman"/>
              </a:rPr>
              <a:t>Illness </a:t>
            </a:r>
          </a:p>
          <a:p>
            <a:pPr>
              <a:buNone/>
            </a:pPr>
            <a:r>
              <a:rPr lang="en-US" sz="2100" b="1" dirty="0" smtClean="0">
                <a:solidFill>
                  <a:schemeClr val="tx2">
                    <a:lumMod val="50000"/>
                  </a:schemeClr>
                </a:solidFill>
                <a:latin typeface="Calibri" pitchFamily="34" charset="0"/>
                <a:ea typeface="Times New Roman"/>
              </a:rPr>
              <a:t>Attributable </a:t>
            </a:r>
            <a:r>
              <a:rPr lang="en-US" sz="2100" b="1" dirty="0">
                <a:solidFill>
                  <a:schemeClr val="tx2">
                    <a:lumMod val="50000"/>
                  </a:schemeClr>
                </a:solidFill>
                <a:latin typeface="Calibri" pitchFamily="34" charset="0"/>
                <a:ea typeface="Times New Roman"/>
              </a:rPr>
              <a:t>to </a:t>
            </a:r>
            <a:r>
              <a:rPr lang="en-US" sz="2100" b="1" dirty="0" smtClean="0">
                <a:solidFill>
                  <a:schemeClr val="tx2">
                    <a:lumMod val="50000"/>
                  </a:schemeClr>
                </a:solidFill>
                <a:latin typeface="Calibri" pitchFamily="34" charset="0"/>
                <a:ea typeface="Times New Roman"/>
              </a:rPr>
              <a:t>ACEs</a:t>
            </a:r>
            <a:endParaRPr lang="en-US" sz="2100" b="1" dirty="0">
              <a:solidFill>
                <a:schemeClr val="tx2">
                  <a:lumMod val="50000"/>
                </a:schemeClr>
              </a:solidFill>
              <a:latin typeface="Calibri" pitchFamily="34" charset="0"/>
              <a:ea typeface="Times New Roman"/>
            </a:endParaRPr>
          </a:p>
        </p:txBody>
      </p:sp>
      <p:graphicFrame>
        <p:nvGraphicFramePr>
          <p:cNvPr id="4" name="Chart 3"/>
          <p:cNvGraphicFramePr/>
          <p:nvPr>
            <p:extLst>
              <p:ext uri="{D42A27DB-BD31-4B8C-83A1-F6EECF244321}">
                <p14:modId xmlns:p14="http://schemas.microsoft.com/office/powerpoint/2010/main" val="442811354"/>
              </p:ext>
            </p:extLst>
          </p:nvPr>
        </p:nvGraphicFramePr>
        <p:xfrm>
          <a:off x="4511584" y="0"/>
          <a:ext cx="3383280" cy="25717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991144" y="1349632"/>
            <a:ext cx="2530187" cy="3206006"/>
          </a:xfrm>
          <a:prstGeom prst="rect">
            <a:avLst/>
          </a:prstGeom>
        </p:spPr>
        <p:txBody>
          <a:bodyPr wrap="square">
            <a:spAutoFit/>
          </a:bodyPr>
          <a:lstStyle/>
          <a:p>
            <a:pPr>
              <a:spcAft>
                <a:spcPts val="1350"/>
              </a:spcAft>
            </a:pPr>
            <a:r>
              <a:rPr lang="en-US" b="1" dirty="0">
                <a:solidFill>
                  <a:srgbClr val="CC3300"/>
                </a:solidFill>
                <a:latin typeface="Calibri" pitchFamily="34" charset="0"/>
                <a:ea typeface="Times New Roman"/>
              </a:rPr>
              <a:t>Depression </a:t>
            </a:r>
          </a:p>
          <a:p>
            <a:pPr>
              <a:spcAft>
                <a:spcPts val="1350"/>
              </a:spcAft>
            </a:pPr>
            <a:r>
              <a:rPr lang="en-US" b="1" dirty="0">
                <a:solidFill>
                  <a:srgbClr val="CC3300"/>
                </a:solidFill>
                <a:latin typeface="Calibri" pitchFamily="34" charset="0"/>
                <a:ea typeface="Times New Roman"/>
              </a:rPr>
              <a:t>Serious &amp; persistent mental illness</a:t>
            </a:r>
          </a:p>
          <a:p>
            <a:pPr>
              <a:spcAft>
                <a:spcPts val="1350"/>
              </a:spcAft>
            </a:pPr>
            <a:r>
              <a:rPr lang="en-US" b="1" dirty="0">
                <a:solidFill>
                  <a:srgbClr val="CC3300"/>
                </a:solidFill>
                <a:latin typeface="Calibri" pitchFamily="34" charset="0"/>
                <a:ea typeface="Times New Roman"/>
              </a:rPr>
              <a:t>Frequent mental distress</a:t>
            </a:r>
          </a:p>
          <a:p>
            <a:pPr>
              <a:spcAft>
                <a:spcPts val="1350"/>
              </a:spcAft>
            </a:pPr>
            <a:r>
              <a:rPr lang="en-US" b="1" dirty="0">
                <a:solidFill>
                  <a:srgbClr val="CC3300"/>
                </a:solidFill>
                <a:latin typeface="Calibri" pitchFamily="34" charset="0"/>
                <a:ea typeface="Times New Roman"/>
              </a:rPr>
              <a:t>Nervousness</a:t>
            </a:r>
          </a:p>
          <a:p>
            <a:pPr>
              <a:spcAft>
                <a:spcPts val="1350"/>
              </a:spcAft>
            </a:pPr>
            <a:r>
              <a:rPr lang="en-US" b="1" dirty="0">
                <a:solidFill>
                  <a:srgbClr val="CC3300"/>
                </a:solidFill>
                <a:latin typeface="Calibri" pitchFamily="34" charset="0"/>
                <a:ea typeface="Times New Roman"/>
              </a:rPr>
              <a:t>Suicide attempts</a:t>
            </a:r>
          </a:p>
          <a:p>
            <a:pPr>
              <a:spcAft>
                <a:spcPts val="1350"/>
              </a:spcAft>
            </a:pPr>
            <a:r>
              <a:rPr lang="en-US" b="1" dirty="0">
                <a:solidFill>
                  <a:srgbClr val="CC3300"/>
                </a:solidFill>
                <a:latin typeface="Calibri" pitchFamily="34" charset="0"/>
                <a:ea typeface="Times New Roman"/>
              </a:rPr>
              <a:t>Emotional problems restrict activities</a:t>
            </a:r>
          </a:p>
        </p:txBody>
      </p:sp>
      <p:graphicFrame>
        <p:nvGraphicFramePr>
          <p:cNvPr id="6" name="Chart 5"/>
          <p:cNvGraphicFramePr/>
          <p:nvPr>
            <p:extLst>
              <p:ext uri="{D42A27DB-BD31-4B8C-83A1-F6EECF244321}">
                <p14:modId xmlns:p14="http://schemas.microsoft.com/office/powerpoint/2010/main" val="2394251520"/>
              </p:ext>
            </p:extLst>
          </p:nvPr>
        </p:nvGraphicFramePr>
        <p:xfrm>
          <a:off x="4572000" y="2628900"/>
          <a:ext cx="3322864" cy="2514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9878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1450"/>
            <a:ext cx="6400800" cy="685800"/>
          </a:xfrm>
        </p:spPr>
        <p:txBody>
          <a:bodyPr>
            <a:noAutofit/>
          </a:bodyPr>
          <a:lstStyle/>
          <a:p>
            <a:r>
              <a:rPr lang="en-US" sz="3200" dirty="0">
                <a:solidFill>
                  <a:schemeClr val="tx2">
                    <a:lumMod val="50000"/>
                  </a:schemeClr>
                </a:solidFill>
                <a:latin typeface="Agenda-Medium"/>
              </a:rPr>
              <a:t>ACEs &amp; History of Homelessness</a:t>
            </a:r>
          </a:p>
        </p:txBody>
      </p:sp>
      <p:graphicFrame>
        <p:nvGraphicFramePr>
          <p:cNvPr id="8" name="Chart 7"/>
          <p:cNvGraphicFramePr/>
          <p:nvPr>
            <p:extLst>
              <p:ext uri="{D42A27DB-BD31-4B8C-83A1-F6EECF244321}">
                <p14:modId xmlns:p14="http://schemas.microsoft.com/office/powerpoint/2010/main" val="3574590106"/>
              </p:ext>
            </p:extLst>
          </p:nvPr>
        </p:nvGraphicFramePr>
        <p:xfrm>
          <a:off x="1343025" y="971990"/>
          <a:ext cx="6355080" cy="394335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918857" y="4915340"/>
            <a:ext cx="4057650" cy="230832"/>
          </a:xfrm>
          <a:prstGeom prst="rect">
            <a:avLst/>
          </a:prstGeom>
          <a:noFill/>
        </p:spPr>
        <p:txBody>
          <a:bodyPr wrap="square" rtlCol="0">
            <a:spAutoFit/>
          </a:bodyPr>
          <a:lstStyle/>
          <a:p>
            <a:pPr algn="r"/>
            <a:r>
              <a:rPr lang="en-US" sz="900" dirty="0"/>
              <a:t>2010 BRFSS – Preliminary; Based on &lt; Full Year of Data</a:t>
            </a:r>
          </a:p>
        </p:txBody>
      </p:sp>
    </p:spTree>
    <p:extLst>
      <p:ext uri="{BB962C8B-B14F-4D97-AF65-F5344CB8AC3E}">
        <p14:creationId xmlns:p14="http://schemas.microsoft.com/office/powerpoint/2010/main" val="294270146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2514" y="318143"/>
            <a:ext cx="8334103" cy="584775"/>
          </a:xfrm>
          <a:prstGeom prst="rect">
            <a:avLst/>
          </a:prstGeom>
          <a:solidFill>
            <a:schemeClr val="bg1"/>
          </a:solidFill>
        </p:spPr>
        <p:txBody>
          <a:bodyPr wrap="square">
            <a:spAutoFit/>
          </a:bodyPr>
          <a:lstStyle/>
          <a:p>
            <a:pPr algn="ctr">
              <a:defRPr/>
            </a:pPr>
            <a:r>
              <a:rPr lang="en-US" sz="3200" dirty="0">
                <a:solidFill>
                  <a:schemeClr val="accent2">
                    <a:lumMod val="50000"/>
                  </a:schemeClr>
                </a:solidFill>
                <a:latin typeface="Agenda-Medium"/>
              </a:rPr>
              <a:t>ACEs are </a:t>
            </a:r>
            <a:r>
              <a:rPr lang="en-US" sz="3200" dirty="0" smtClean="0">
                <a:solidFill>
                  <a:schemeClr val="accent2">
                    <a:lumMod val="50000"/>
                  </a:schemeClr>
                </a:solidFill>
                <a:latin typeface="Agenda-Medium"/>
              </a:rPr>
              <a:t>Common</a:t>
            </a:r>
            <a:endParaRPr lang="en-US" sz="2100" dirty="0">
              <a:solidFill>
                <a:schemeClr val="accent2">
                  <a:lumMod val="50000"/>
                </a:schemeClr>
              </a:solidFill>
              <a:latin typeface="Agenda-Medium"/>
            </a:endParaRPr>
          </a:p>
        </p:txBody>
      </p:sp>
      <p:graphicFrame>
        <p:nvGraphicFramePr>
          <p:cNvPr id="6" name="Chart 5"/>
          <p:cNvGraphicFramePr>
            <a:graphicFrameLocks/>
          </p:cNvGraphicFramePr>
          <p:nvPr>
            <p:extLst>
              <p:ext uri="{D42A27DB-BD31-4B8C-83A1-F6EECF244321}">
                <p14:modId xmlns:p14="http://schemas.microsoft.com/office/powerpoint/2010/main" val="3189056113"/>
              </p:ext>
            </p:extLst>
          </p:nvPr>
        </p:nvGraphicFramePr>
        <p:xfrm>
          <a:off x="117565" y="902918"/>
          <a:ext cx="4959771" cy="36429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5"/>
          <p:cNvSpPr txBox="1">
            <a:spLocks noChangeArrowheads="1"/>
          </p:cNvSpPr>
          <p:nvPr/>
        </p:nvSpPr>
        <p:spPr bwMode="auto">
          <a:xfrm>
            <a:off x="-1383879" y="4805498"/>
            <a:ext cx="6343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pPr>
            <a:r>
              <a:rPr lang="en-US" sz="900" dirty="0" smtClean="0">
                <a:solidFill>
                  <a:srgbClr val="000000"/>
                </a:solidFill>
                <a:latin typeface="Helvetica" pitchFamily="34" charset="0"/>
                <a:cs typeface="Helvetica" pitchFamily="34" charset="0"/>
              </a:rPr>
              <a:t>ACE </a:t>
            </a:r>
            <a:r>
              <a:rPr lang="en-US" sz="900" dirty="0">
                <a:solidFill>
                  <a:srgbClr val="000000"/>
                </a:solidFill>
                <a:latin typeface="Helvetica" pitchFamily="34" charset="0"/>
                <a:cs typeface="Helvetica" pitchFamily="34" charset="0"/>
              </a:rPr>
              <a:t>&amp; Population Health in Washington; Anda &amp; Brown; 2009</a:t>
            </a:r>
          </a:p>
        </p:txBody>
      </p:sp>
      <p:sp>
        <p:nvSpPr>
          <p:cNvPr id="2" name="TextBox 1"/>
          <p:cNvSpPr txBox="1"/>
          <p:nvPr/>
        </p:nvSpPr>
        <p:spPr>
          <a:xfrm>
            <a:off x="5434149" y="1730823"/>
            <a:ext cx="2547257" cy="2246769"/>
          </a:xfrm>
          <a:prstGeom prst="rect">
            <a:avLst/>
          </a:prstGeom>
          <a:noFill/>
        </p:spPr>
        <p:txBody>
          <a:bodyPr wrap="square" rtlCol="0">
            <a:spAutoFit/>
          </a:bodyPr>
          <a:lstStyle/>
          <a:p>
            <a:pPr algn="ctr">
              <a:defRPr/>
            </a:pPr>
            <a:r>
              <a:rPr lang="en-US" sz="2800" b="1" dirty="0">
                <a:solidFill>
                  <a:schemeClr val="accent2">
                    <a:lumMod val="50000"/>
                  </a:schemeClr>
                </a:solidFill>
              </a:rPr>
              <a:t>62% </a:t>
            </a:r>
            <a:r>
              <a:rPr lang="en-US" sz="2800" b="1" dirty="0" smtClean="0">
                <a:solidFill>
                  <a:schemeClr val="accent2">
                    <a:lumMod val="50000"/>
                  </a:schemeClr>
                </a:solidFill>
              </a:rPr>
              <a:t>have </a:t>
            </a:r>
            <a:r>
              <a:rPr lang="en-US" sz="2800" b="1" dirty="0">
                <a:solidFill>
                  <a:schemeClr val="accent2">
                    <a:lumMod val="50000"/>
                  </a:schemeClr>
                </a:solidFill>
              </a:rPr>
              <a:t>≥</a:t>
            </a:r>
            <a:r>
              <a:rPr lang="en-US" sz="2800" b="1" dirty="0" smtClean="0">
                <a:solidFill>
                  <a:schemeClr val="accent2">
                    <a:lumMod val="50000"/>
                  </a:schemeClr>
                </a:solidFill>
              </a:rPr>
              <a:t>1</a:t>
            </a:r>
          </a:p>
          <a:p>
            <a:pPr algn="ctr">
              <a:defRPr/>
            </a:pPr>
            <a:endParaRPr lang="en-US" sz="2800" b="1" dirty="0">
              <a:solidFill>
                <a:schemeClr val="accent2">
                  <a:lumMod val="50000"/>
                </a:schemeClr>
              </a:solidFill>
            </a:endParaRPr>
          </a:p>
          <a:p>
            <a:pPr algn="ctr">
              <a:defRPr/>
            </a:pPr>
            <a:r>
              <a:rPr lang="en-US" sz="2800" b="1" dirty="0" smtClean="0">
                <a:solidFill>
                  <a:schemeClr val="accent2">
                    <a:lumMod val="50000"/>
                  </a:schemeClr>
                </a:solidFill>
              </a:rPr>
              <a:t>26.5</a:t>
            </a:r>
            <a:r>
              <a:rPr lang="en-US" sz="2800" b="1" dirty="0">
                <a:solidFill>
                  <a:schemeClr val="accent2">
                    <a:lumMod val="50000"/>
                  </a:schemeClr>
                </a:solidFill>
              </a:rPr>
              <a:t>% ≥ 3</a:t>
            </a:r>
            <a:endParaRPr lang="en-US" sz="2800" b="1" dirty="0" smtClean="0">
              <a:solidFill>
                <a:schemeClr val="accent2">
                  <a:lumMod val="50000"/>
                </a:schemeClr>
              </a:solidFill>
            </a:endParaRPr>
          </a:p>
          <a:p>
            <a:pPr algn="ctr">
              <a:defRPr/>
            </a:pPr>
            <a:endParaRPr lang="en-US" sz="2800" b="1" dirty="0">
              <a:solidFill>
                <a:schemeClr val="accent2">
                  <a:lumMod val="50000"/>
                </a:schemeClr>
              </a:solidFill>
            </a:endParaRPr>
          </a:p>
          <a:p>
            <a:pPr algn="ctr">
              <a:defRPr/>
            </a:pPr>
            <a:r>
              <a:rPr lang="en-US" sz="2800" b="1" dirty="0" smtClean="0">
                <a:solidFill>
                  <a:schemeClr val="accent2">
                    <a:lumMod val="50000"/>
                  </a:schemeClr>
                </a:solidFill>
              </a:rPr>
              <a:t>5</a:t>
            </a:r>
            <a:r>
              <a:rPr lang="en-US" sz="2800" b="1" dirty="0">
                <a:solidFill>
                  <a:schemeClr val="accent2">
                    <a:lumMod val="50000"/>
                  </a:schemeClr>
                </a:solidFill>
              </a:rPr>
              <a:t>% ≥ 6</a:t>
            </a:r>
          </a:p>
        </p:txBody>
      </p:sp>
    </p:spTree>
    <p:extLst>
      <p:ext uri="{BB962C8B-B14F-4D97-AF65-F5344CB8AC3E}">
        <p14:creationId xmlns:p14="http://schemas.microsoft.com/office/powerpoint/2010/main" val="41406540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9" descr="magic"/>
          <p:cNvPicPr>
            <a:picLocks noChangeAspect="1" noChangeArrowheads="1"/>
          </p:cNvPicPr>
          <p:nvPr/>
        </p:nvPicPr>
        <p:blipFill>
          <a:blip r:embed="rId3" cstate="print"/>
          <a:srcRect/>
          <a:stretch>
            <a:fillRect/>
          </a:stretch>
        </p:blipFill>
        <p:spPr bwMode="auto">
          <a:xfrm>
            <a:off x="4524375" y="2524125"/>
            <a:ext cx="95250" cy="95250"/>
          </a:xfrm>
          <a:prstGeom prst="rect">
            <a:avLst/>
          </a:prstGeom>
          <a:noFill/>
          <a:ln w="9525">
            <a:noFill/>
            <a:miter lim="800000"/>
            <a:headEnd/>
            <a:tailEnd/>
          </a:ln>
        </p:spPr>
      </p:pic>
      <p:pic>
        <p:nvPicPr>
          <p:cNvPr id="7" name="Picture 6" descr="AverageClassroom_GPB shades.jp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1647825" y="247650"/>
            <a:ext cx="5772150" cy="4743450"/>
          </a:xfrm>
          <a:prstGeom prst="rect">
            <a:avLst/>
          </a:prstGeom>
        </p:spPr>
      </p:pic>
      <p:sp>
        <p:nvSpPr>
          <p:cNvPr id="2" name="TextBox 1"/>
          <p:cNvSpPr txBox="1"/>
          <p:nvPr/>
        </p:nvSpPr>
        <p:spPr>
          <a:xfrm>
            <a:off x="4307898" y="789155"/>
            <a:ext cx="2686050" cy="923330"/>
          </a:xfrm>
          <a:prstGeom prst="rect">
            <a:avLst/>
          </a:prstGeom>
          <a:solidFill>
            <a:schemeClr val="tx1">
              <a:lumMod val="75000"/>
              <a:lumOff val="25000"/>
            </a:schemeClr>
          </a:solidFill>
          <a:ln>
            <a:solidFill>
              <a:schemeClr val="tx1">
                <a:lumMod val="75000"/>
                <a:lumOff val="25000"/>
              </a:schemeClr>
            </a:solidFill>
          </a:ln>
        </p:spPr>
        <p:txBody>
          <a:bodyPr wrap="square" rtlCol="0">
            <a:spAutoFit/>
          </a:bodyPr>
          <a:lstStyle/>
          <a:p>
            <a:endParaRPr lang="en-US" sz="1350" dirty="0" smtClean="0">
              <a:solidFill>
                <a:srgbClr val="6C480A"/>
              </a:solidFill>
            </a:endParaRPr>
          </a:p>
          <a:p>
            <a:endParaRPr lang="en-US" sz="1350" dirty="0">
              <a:solidFill>
                <a:srgbClr val="6C480A"/>
              </a:solidFill>
            </a:endParaRPr>
          </a:p>
          <a:p>
            <a:endParaRPr lang="en-US" sz="1350" dirty="0" smtClean="0">
              <a:solidFill>
                <a:srgbClr val="6C480A"/>
              </a:solidFill>
            </a:endParaRPr>
          </a:p>
          <a:p>
            <a:endParaRPr lang="en-US" sz="1350" dirty="0">
              <a:solidFill>
                <a:srgbClr val="6C480A"/>
              </a:solidFill>
            </a:endParaRPr>
          </a:p>
        </p:txBody>
      </p:sp>
      <p:sp>
        <p:nvSpPr>
          <p:cNvPr id="13317" name="TextBox 8"/>
          <p:cNvSpPr txBox="1">
            <a:spLocks noChangeArrowheads="1"/>
          </p:cNvSpPr>
          <p:nvPr/>
        </p:nvSpPr>
        <p:spPr bwMode="auto">
          <a:xfrm>
            <a:off x="275408" y="1342996"/>
            <a:ext cx="1190625" cy="923330"/>
          </a:xfrm>
          <a:prstGeom prst="rect">
            <a:avLst/>
          </a:prstGeom>
          <a:noFill/>
          <a:ln w="9525">
            <a:noFill/>
            <a:miter lim="800000"/>
            <a:headEnd/>
            <a:tailEnd/>
          </a:ln>
        </p:spPr>
        <p:txBody>
          <a:bodyPr wrap="square">
            <a:spAutoFit/>
          </a:bodyPr>
          <a:lstStyle/>
          <a:p>
            <a:pPr algn="ctr"/>
            <a:r>
              <a:rPr lang="en-US" dirty="0">
                <a:solidFill>
                  <a:schemeClr val="accent2">
                    <a:lumMod val="50000"/>
                  </a:schemeClr>
                </a:solidFill>
              </a:rPr>
              <a:t>Population</a:t>
            </a:r>
          </a:p>
          <a:p>
            <a:pPr algn="ctr"/>
            <a:r>
              <a:rPr lang="en-US" dirty="0">
                <a:solidFill>
                  <a:schemeClr val="accent2">
                    <a:lumMod val="50000"/>
                  </a:schemeClr>
                </a:solidFill>
              </a:rPr>
              <a:t>Average- 10</a:t>
            </a:r>
            <a:r>
              <a:rPr lang="en-US" baseline="30000" dirty="0">
                <a:solidFill>
                  <a:schemeClr val="accent2">
                    <a:lumMod val="50000"/>
                  </a:schemeClr>
                </a:solidFill>
              </a:rPr>
              <a:t>th</a:t>
            </a:r>
            <a:r>
              <a:rPr lang="en-US" dirty="0">
                <a:solidFill>
                  <a:schemeClr val="accent2">
                    <a:lumMod val="50000"/>
                  </a:schemeClr>
                </a:solidFill>
              </a:rPr>
              <a:t> Grade</a:t>
            </a:r>
          </a:p>
        </p:txBody>
      </p:sp>
      <p:sp>
        <p:nvSpPr>
          <p:cNvPr id="3" name="TextBox 2"/>
          <p:cNvSpPr txBox="1"/>
          <p:nvPr/>
        </p:nvSpPr>
        <p:spPr>
          <a:xfrm>
            <a:off x="169817" y="2524125"/>
            <a:ext cx="1554208" cy="923330"/>
          </a:xfrm>
          <a:prstGeom prst="rect">
            <a:avLst/>
          </a:prstGeom>
          <a:noFill/>
        </p:spPr>
        <p:txBody>
          <a:bodyPr wrap="square" rtlCol="0">
            <a:spAutoFit/>
          </a:bodyPr>
          <a:lstStyle/>
          <a:p>
            <a:r>
              <a:rPr lang="en-US" b="1" dirty="0" smtClean="0">
                <a:solidFill>
                  <a:schemeClr val="accent2">
                    <a:lumMod val="50000"/>
                  </a:schemeClr>
                </a:solidFill>
              </a:rPr>
              <a:t>42%  ≥ 3 ACEs</a:t>
            </a:r>
          </a:p>
          <a:p>
            <a:endParaRPr lang="en-US" b="1" dirty="0">
              <a:solidFill>
                <a:schemeClr val="accent2">
                  <a:lumMod val="50000"/>
                </a:schemeClr>
              </a:solidFill>
            </a:endParaRPr>
          </a:p>
          <a:p>
            <a:r>
              <a:rPr lang="en-US" b="1" dirty="0" smtClean="0">
                <a:solidFill>
                  <a:schemeClr val="accent2">
                    <a:lumMod val="50000"/>
                  </a:schemeClr>
                </a:solidFill>
              </a:rPr>
              <a:t>10% </a:t>
            </a:r>
            <a:r>
              <a:rPr lang="en-US" b="1" dirty="0">
                <a:solidFill>
                  <a:schemeClr val="accent2">
                    <a:lumMod val="50000"/>
                  </a:schemeClr>
                </a:solidFill>
              </a:rPr>
              <a:t>≥ </a:t>
            </a:r>
            <a:r>
              <a:rPr lang="en-US" b="1" dirty="0" smtClean="0">
                <a:solidFill>
                  <a:schemeClr val="accent2">
                    <a:lumMod val="50000"/>
                  </a:schemeClr>
                </a:solidFill>
              </a:rPr>
              <a:t>6 ACEs</a:t>
            </a:r>
            <a:endParaRPr lang="en-US" b="1" dirty="0">
              <a:solidFill>
                <a:schemeClr val="accent2">
                  <a:lumMod val="50000"/>
                </a:schemeClr>
              </a:solidFill>
            </a:endParaRPr>
          </a:p>
        </p:txBody>
      </p:sp>
    </p:spTree>
    <p:extLst>
      <p:ext uri="{BB962C8B-B14F-4D97-AF65-F5344CB8AC3E}">
        <p14:creationId xmlns:p14="http://schemas.microsoft.com/office/powerpoint/2010/main" val="41727865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19836" y="713430"/>
            <a:ext cx="4686300" cy="4670509"/>
          </a:xfrm>
          <a:prstGeom prst="rect">
            <a:avLst/>
          </a:prstGeom>
          <a:noFill/>
          <a:ln w="9525">
            <a:noFill/>
            <a:miter lim="800000"/>
            <a:headEnd/>
            <a:tailEnd/>
          </a:ln>
        </p:spPr>
        <p:txBody>
          <a:bodyPr wrap="square">
            <a:spAutoFit/>
          </a:bodyPr>
          <a:lstStyle/>
          <a:p>
            <a:pPr marL="171450" indent="-171450">
              <a:spcBef>
                <a:spcPts val="750"/>
              </a:spcBef>
              <a:tabLst>
                <a:tab pos="171450" algn="l"/>
              </a:tabLst>
            </a:pPr>
            <a:r>
              <a:rPr lang="en-US" altLang="en-US" sz="2100" i="1" dirty="0">
                <a:solidFill>
                  <a:srgbClr val="6A3B18"/>
                </a:solidFill>
              </a:rPr>
              <a:t>COGNITIVE </a:t>
            </a:r>
          </a:p>
          <a:p>
            <a:pPr marL="171450" indent="-171450">
              <a:spcBef>
                <a:spcPts val="750"/>
              </a:spcBef>
              <a:tabLst>
                <a:tab pos="171450" algn="l"/>
              </a:tabLst>
            </a:pPr>
            <a:r>
              <a:rPr lang="en-US" altLang="en-US" sz="2100" i="1" dirty="0" smtClean="0">
                <a:solidFill>
                  <a:srgbClr val="6A3B18"/>
                </a:solidFill>
              </a:rPr>
              <a:t>SOCIAL</a:t>
            </a:r>
            <a:endParaRPr lang="en-US" altLang="en-US" sz="2100" dirty="0">
              <a:solidFill>
                <a:srgbClr val="6A3B18"/>
              </a:solidFill>
            </a:endParaRPr>
          </a:p>
          <a:p>
            <a:pPr marL="171450" indent="-171450">
              <a:spcBef>
                <a:spcPts val="750"/>
              </a:spcBef>
              <a:tabLst>
                <a:tab pos="171450" algn="l"/>
              </a:tabLst>
            </a:pPr>
            <a:r>
              <a:rPr lang="en-US" altLang="en-US" sz="2100" i="1" dirty="0">
                <a:solidFill>
                  <a:srgbClr val="6A3B18"/>
                </a:solidFill>
              </a:rPr>
              <a:t>MENTAL HEALTH</a:t>
            </a:r>
          </a:p>
          <a:p>
            <a:pPr marL="171450" indent="-171450">
              <a:spcBef>
                <a:spcPts val="750"/>
              </a:spcBef>
              <a:tabLst>
                <a:tab pos="171450" algn="l"/>
              </a:tabLst>
            </a:pPr>
            <a:r>
              <a:rPr lang="en-US" altLang="en-US" sz="2100" i="1" dirty="0">
                <a:solidFill>
                  <a:srgbClr val="6A3B18"/>
                </a:solidFill>
              </a:rPr>
              <a:t>SUBSTANCE ABUSE</a:t>
            </a:r>
          </a:p>
          <a:p>
            <a:pPr marL="171450" indent="-171450">
              <a:spcBef>
                <a:spcPts val="750"/>
              </a:spcBef>
              <a:tabLst>
                <a:tab pos="171450" algn="l"/>
              </a:tabLst>
            </a:pPr>
            <a:r>
              <a:rPr lang="en-US" altLang="en-US" sz="2100" i="1" dirty="0">
                <a:solidFill>
                  <a:srgbClr val="6A3B18"/>
                </a:solidFill>
              </a:rPr>
              <a:t>PHYSICAL AGILITY</a:t>
            </a:r>
          </a:p>
          <a:p>
            <a:pPr marL="171450" indent="-171450">
              <a:spcBef>
                <a:spcPts val="750"/>
              </a:spcBef>
              <a:tabLst>
                <a:tab pos="171450" algn="l"/>
              </a:tabLst>
            </a:pPr>
            <a:r>
              <a:rPr lang="en-US" altLang="en-US" sz="2100" i="1" dirty="0" smtClean="0">
                <a:solidFill>
                  <a:srgbClr val="6A3B18"/>
                </a:solidFill>
              </a:rPr>
              <a:t>SAFETY &amp; VULNERABILITY</a:t>
            </a:r>
            <a:endParaRPr lang="en-US" altLang="en-US" sz="2100" i="1" dirty="0">
              <a:solidFill>
                <a:srgbClr val="6A3B18"/>
              </a:solidFill>
            </a:endParaRPr>
          </a:p>
          <a:p>
            <a:pPr marL="171450" indent="-171450">
              <a:spcBef>
                <a:spcPts val="750"/>
              </a:spcBef>
              <a:tabLst>
                <a:tab pos="171450" algn="l"/>
              </a:tabLst>
            </a:pPr>
            <a:r>
              <a:rPr lang="en-US" altLang="en-US" sz="2100" i="1" dirty="0">
                <a:solidFill>
                  <a:srgbClr val="6A3B18"/>
                </a:solidFill>
              </a:rPr>
              <a:t>CHRONIC DISEASE</a:t>
            </a:r>
          </a:p>
          <a:p>
            <a:pPr marL="171450" indent="-171450">
              <a:spcBef>
                <a:spcPts val="750"/>
              </a:spcBef>
              <a:tabLst>
                <a:tab pos="171450" algn="l"/>
              </a:tabLst>
            </a:pPr>
            <a:r>
              <a:rPr lang="en-US" altLang="en-US" sz="2100" i="1" dirty="0">
                <a:solidFill>
                  <a:srgbClr val="6A3B18"/>
                </a:solidFill>
              </a:rPr>
              <a:t>PRODUCTIVITY</a:t>
            </a:r>
          </a:p>
          <a:p>
            <a:pPr marL="171450" indent="-171450">
              <a:spcBef>
                <a:spcPts val="750"/>
              </a:spcBef>
              <a:tabLst>
                <a:tab pos="171450" algn="l"/>
              </a:tabLst>
            </a:pPr>
            <a:r>
              <a:rPr lang="en-US" altLang="en-US" sz="2100" i="1" dirty="0" smtClean="0">
                <a:solidFill>
                  <a:srgbClr val="6A3B18"/>
                </a:solidFill>
              </a:rPr>
              <a:t>ADULT CRISIS – HOMELESSNESS, INCARCERATION, POVERTY</a:t>
            </a:r>
            <a:endParaRPr lang="en-US" altLang="en-US" sz="2100" i="1" dirty="0">
              <a:solidFill>
                <a:srgbClr val="6A3B18"/>
              </a:solidFill>
            </a:endParaRPr>
          </a:p>
          <a:p>
            <a:pPr marL="171450" indent="-171450">
              <a:spcBef>
                <a:spcPts val="450"/>
              </a:spcBef>
              <a:tabLst>
                <a:tab pos="171450" algn="l"/>
              </a:tabLst>
            </a:pPr>
            <a:endParaRPr lang="en-US" altLang="en-US" sz="1200" b="1" i="1" dirty="0"/>
          </a:p>
          <a:p>
            <a:pPr algn="r">
              <a:tabLst>
                <a:tab pos="171450" algn="l"/>
              </a:tabLst>
            </a:pPr>
            <a:endParaRPr lang="en-US" altLang="en-US" sz="900" dirty="0"/>
          </a:p>
          <a:p>
            <a:pPr algn="r">
              <a:tabLst>
                <a:tab pos="171450" algn="l"/>
              </a:tabLst>
            </a:pPr>
            <a:endParaRPr lang="en-US" altLang="en-US" sz="900" dirty="0"/>
          </a:p>
        </p:txBody>
      </p:sp>
      <p:sp>
        <p:nvSpPr>
          <p:cNvPr id="2" name="Title 1"/>
          <p:cNvSpPr>
            <a:spLocks noGrp="1"/>
          </p:cNvSpPr>
          <p:nvPr>
            <p:ph type="ctrTitle"/>
          </p:nvPr>
        </p:nvSpPr>
        <p:spPr>
          <a:xfrm>
            <a:off x="-677600" y="91942"/>
            <a:ext cx="5829300" cy="685800"/>
          </a:xfrm>
        </p:spPr>
        <p:txBody>
          <a:bodyPr>
            <a:normAutofit/>
          </a:bodyPr>
          <a:lstStyle/>
          <a:p>
            <a:r>
              <a:rPr lang="en-US" sz="3200" dirty="0">
                <a:solidFill>
                  <a:schemeClr val="accent2">
                    <a:lumMod val="50000"/>
                  </a:schemeClr>
                </a:solidFill>
                <a:latin typeface="Agenda-Medium"/>
              </a:rPr>
              <a:t>Enduring Effects</a:t>
            </a:r>
          </a:p>
        </p:txBody>
      </p:sp>
      <p:sp>
        <p:nvSpPr>
          <p:cNvPr id="8" name="Freeform 7"/>
          <p:cNvSpPr/>
          <p:nvPr/>
        </p:nvSpPr>
        <p:spPr>
          <a:xfrm>
            <a:off x="4220767" y="1419999"/>
            <a:ext cx="3109436" cy="3276600"/>
          </a:xfrm>
          <a:custGeom>
            <a:avLst/>
            <a:gdLst>
              <a:gd name="connsiteX0" fmla="*/ 245395 w 4146480"/>
              <a:gd name="connsiteY0" fmla="*/ 114300 h 4368800"/>
              <a:gd name="connsiteX1" fmla="*/ 181895 w 4146480"/>
              <a:gd name="connsiteY1" fmla="*/ 152400 h 4368800"/>
              <a:gd name="connsiteX2" fmla="*/ 16795 w 4146480"/>
              <a:gd name="connsiteY2" fmla="*/ 152400 h 4368800"/>
              <a:gd name="connsiteX3" fmla="*/ 16795 w 4146480"/>
              <a:gd name="connsiteY3" fmla="*/ 25400 h 4368800"/>
              <a:gd name="connsiteX4" fmla="*/ 54895 w 4146480"/>
              <a:gd name="connsiteY4" fmla="*/ 0 h 4368800"/>
              <a:gd name="connsiteX5" fmla="*/ 232695 w 4146480"/>
              <a:gd name="connsiteY5" fmla="*/ 12700 h 4368800"/>
              <a:gd name="connsiteX6" fmla="*/ 283495 w 4146480"/>
              <a:gd name="connsiteY6" fmla="*/ 88900 h 4368800"/>
              <a:gd name="connsiteX7" fmla="*/ 308895 w 4146480"/>
              <a:gd name="connsiteY7" fmla="*/ 127000 h 4368800"/>
              <a:gd name="connsiteX8" fmla="*/ 334295 w 4146480"/>
              <a:gd name="connsiteY8" fmla="*/ 165100 h 4368800"/>
              <a:gd name="connsiteX9" fmla="*/ 372395 w 4146480"/>
              <a:gd name="connsiteY9" fmla="*/ 177800 h 4368800"/>
              <a:gd name="connsiteX10" fmla="*/ 435895 w 4146480"/>
              <a:gd name="connsiteY10" fmla="*/ 254000 h 4368800"/>
              <a:gd name="connsiteX11" fmla="*/ 461295 w 4146480"/>
              <a:gd name="connsiteY11" fmla="*/ 292100 h 4368800"/>
              <a:gd name="connsiteX12" fmla="*/ 499395 w 4146480"/>
              <a:gd name="connsiteY12" fmla="*/ 304800 h 4368800"/>
              <a:gd name="connsiteX13" fmla="*/ 512095 w 4146480"/>
              <a:gd name="connsiteY13" fmla="*/ 342900 h 4368800"/>
              <a:gd name="connsiteX14" fmla="*/ 588295 w 4146480"/>
              <a:gd name="connsiteY14" fmla="*/ 393700 h 4368800"/>
              <a:gd name="connsiteX15" fmla="*/ 613695 w 4146480"/>
              <a:gd name="connsiteY15" fmla="*/ 431800 h 4368800"/>
              <a:gd name="connsiteX16" fmla="*/ 651795 w 4146480"/>
              <a:gd name="connsiteY16" fmla="*/ 457200 h 4368800"/>
              <a:gd name="connsiteX17" fmla="*/ 702595 w 4146480"/>
              <a:gd name="connsiteY17" fmla="*/ 533400 h 4368800"/>
              <a:gd name="connsiteX18" fmla="*/ 727995 w 4146480"/>
              <a:gd name="connsiteY18" fmla="*/ 571500 h 4368800"/>
              <a:gd name="connsiteX19" fmla="*/ 804195 w 4146480"/>
              <a:gd name="connsiteY19" fmla="*/ 622300 h 4368800"/>
              <a:gd name="connsiteX20" fmla="*/ 842295 w 4146480"/>
              <a:gd name="connsiteY20" fmla="*/ 647700 h 4368800"/>
              <a:gd name="connsiteX21" fmla="*/ 880395 w 4146480"/>
              <a:gd name="connsiteY21" fmla="*/ 723900 h 4368800"/>
              <a:gd name="connsiteX22" fmla="*/ 918495 w 4146480"/>
              <a:gd name="connsiteY22" fmla="*/ 749300 h 4368800"/>
              <a:gd name="connsiteX23" fmla="*/ 931195 w 4146480"/>
              <a:gd name="connsiteY23" fmla="*/ 787400 h 4368800"/>
              <a:gd name="connsiteX24" fmla="*/ 1007395 w 4146480"/>
              <a:gd name="connsiteY24" fmla="*/ 838200 h 4368800"/>
              <a:gd name="connsiteX25" fmla="*/ 1020095 w 4146480"/>
              <a:gd name="connsiteY25" fmla="*/ 876300 h 4368800"/>
              <a:gd name="connsiteX26" fmla="*/ 1096295 w 4146480"/>
              <a:gd name="connsiteY26" fmla="*/ 927100 h 4368800"/>
              <a:gd name="connsiteX27" fmla="*/ 1172495 w 4146480"/>
              <a:gd name="connsiteY27" fmla="*/ 965200 h 4368800"/>
              <a:gd name="connsiteX28" fmla="*/ 1235995 w 4146480"/>
              <a:gd name="connsiteY28" fmla="*/ 1016000 h 4368800"/>
              <a:gd name="connsiteX29" fmla="*/ 1274095 w 4146480"/>
              <a:gd name="connsiteY29" fmla="*/ 1054100 h 4368800"/>
              <a:gd name="connsiteX30" fmla="*/ 1388395 w 4146480"/>
              <a:gd name="connsiteY30" fmla="*/ 1130300 h 4368800"/>
              <a:gd name="connsiteX31" fmla="*/ 1426495 w 4146480"/>
              <a:gd name="connsiteY31" fmla="*/ 1155700 h 4368800"/>
              <a:gd name="connsiteX32" fmla="*/ 1464595 w 4146480"/>
              <a:gd name="connsiteY32" fmla="*/ 1181100 h 4368800"/>
              <a:gd name="connsiteX33" fmla="*/ 1502695 w 4146480"/>
              <a:gd name="connsiteY33" fmla="*/ 1193800 h 4368800"/>
              <a:gd name="connsiteX34" fmla="*/ 1578895 w 4146480"/>
              <a:gd name="connsiteY34" fmla="*/ 1181100 h 4368800"/>
              <a:gd name="connsiteX35" fmla="*/ 1566195 w 4146480"/>
              <a:gd name="connsiteY35" fmla="*/ 1143000 h 4368800"/>
              <a:gd name="connsiteX36" fmla="*/ 1502695 w 4146480"/>
              <a:gd name="connsiteY36" fmla="*/ 1066800 h 4368800"/>
              <a:gd name="connsiteX37" fmla="*/ 1464595 w 4146480"/>
              <a:gd name="connsiteY37" fmla="*/ 952500 h 4368800"/>
              <a:gd name="connsiteX38" fmla="*/ 1451895 w 4146480"/>
              <a:gd name="connsiteY38" fmla="*/ 914400 h 4368800"/>
              <a:gd name="connsiteX39" fmla="*/ 1439195 w 4146480"/>
              <a:gd name="connsiteY39" fmla="*/ 838200 h 4368800"/>
              <a:gd name="connsiteX40" fmla="*/ 1426495 w 4146480"/>
              <a:gd name="connsiteY40" fmla="*/ 673100 h 4368800"/>
              <a:gd name="connsiteX41" fmla="*/ 1299495 w 4146480"/>
              <a:gd name="connsiteY41" fmla="*/ 660400 h 4368800"/>
              <a:gd name="connsiteX42" fmla="*/ 1286795 w 4146480"/>
              <a:gd name="connsiteY42" fmla="*/ 622300 h 4368800"/>
              <a:gd name="connsiteX43" fmla="*/ 1439195 w 4146480"/>
              <a:gd name="connsiteY43" fmla="*/ 596900 h 4368800"/>
              <a:gd name="connsiteX44" fmla="*/ 1426495 w 4146480"/>
              <a:gd name="connsiteY44" fmla="*/ 685800 h 4368800"/>
              <a:gd name="connsiteX45" fmla="*/ 1439195 w 4146480"/>
              <a:gd name="connsiteY45" fmla="*/ 622300 h 4368800"/>
              <a:gd name="connsiteX46" fmla="*/ 1451895 w 4146480"/>
              <a:gd name="connsiteY46" fmla="*/ 584200 h 4368800"/>
              <a:gd name="connsiteX47" fmla="*/ 1528095 w 4146480"/>
              <a:gd name="connsiteY47" fmla="*/ 520700 h 4368800"/>
              <a:gd name="connsiteX48" fmla="*/ 1616995 w 4146480"/>
              <a:gd name="connsiteY48" fmla="*/ 431800 h 4368800"/>
              <a:gd name="connsiteX49" fmla="*/ 1693195 w 4146480"/>
              <a:gd name="connsiteY49" fmla="*/ 368300 h 4368800"/>
              <a:gd name="connsiteX50" fmla="*/ 1731295 w 4146480"/>
              <a:gd name="connsiteY50" fmla="*/ 355600 h 4368800"/>
              <a:gd name="connsiteX51" fmla="*/ 1782095 w 4146480"/>
              <a:gd name="connsiteY51" fmla="*/ 330200 h 4368800"/>
              <a:gd name="connsiteX52" fmla="*/ 1858295 w 4146480"/>
              <a:gd name="connsiteY52" fmla="*/ 292100 h 4368800"/>
              <a:gd name="connsiteX53" fmla="*/ 1883695 w 4146480"/>
              <a:gd name="connsiteY53" fmla="*/ 254000 h 4368800"/>
              <a:gd name="connsiteX54" fmla="*/ 1985295 w 4146480"/>
              <a:gd name="connsiteY54" fmla="*/ 241300 h 4368800"/>
              <a:gd name="connsiteX55" fmla="*/ 1997995 w 4146480"/>
              <a:gd name="connsiteY55" fmla="*/ 63500 h 4368800"/>
              <a:gd name="connsiteX56" fmla="*/ 1985295 w 4146480"/>
              <a:gd name="connsiteY56" fmla="*/ 215900 h 4368800"/>
              <a:gd name="connsiteX57" fmla="*/ 1997995 w 4146480"/>
              <a:gd name="connsiteY57" fmla="*/ 254000 h 4368800"/>
              <a:gd name="connsiteX58" fmla="*/ 2086895 w 4146480"/>
              <a:gd name="connsiteY58" fmla="*/ 241300 h 4368800"/>
              <a:gd name="connsiteX59" fmla="*/ 2175795 w 4146480"/>
              <a:gd name="connsiteY59" fmla="*/ 127000 h 4368800"/>
              <a:gd name="connsiteX60" fmla="*/ 2201195 w 4146480"/>
              <a:gd name="connsiteY60" fmla="*/ 88900 h 4368800"/>
              <a:gd name="connsiteX61" fmla="*/ 2213895 w 4146480"/>
              <a:gd name="connsiteY61" fmla="*/ 50800 h 4368800"/>
              <a:gd name="connsiteX62" fmla="*/ 2163095 w 4146480"/>
              <a:gd name="connsiteY62" fmla="*/ 127000 h 4368800"/>
              <a:gd name="connsiteX63" fmla="*/ 2150395 w 4146480"/>
              <a:gd name="connsiteY63" fmla="*/ 254000 h 4368800"/>
              <a:gd name="connsiteX64" fmla="*/ 2226595 w 4146480"/>
              <a:gd name="connsiteY64" fmla="*/ 279400 h 4368800"/>
              <a:gd name="connsiteX65" fmla="*/ 2264695 w 4146480"/>
              <a:gd name="connsiteY65" fmla="*/ 304800 h 4368800"/>
              <a:gd name="connsiteX66" fmla="*/ 2302795 w 4146480"/>
              <a:gd name="connsiteY66" fmla="*/ 317500 h 4368800"/>
              <a:gd name="connsiteX67" fmla="*/ 2378995 w 4146480"/>
              <a:gd name="connsiteY67" fmla="*/ 368300 h 4368800"/>
              <a:gd name="connsiteX68" fmla="*/ 2404395 w 4146480"/>
              <a:gd name="connsiteY68" fmla="*/ 406400 h 4368800"/>
              <a:gd name="connsiteX69" fmla="*/ 2442495 w 4146480"/>
              <a:gd name="connsiteY69" fmla="*/ 431800 h 4368800"/>
              <a:gd name="connsiteX70" fmla="*/ 2493295 w 4146480"/>
              <a:gd name="connsiteY70" fmla="*/ 508000 h 4368800"/>
              <a:gd name="connsiteX71" fmla="*/ 2518695 w 4146480"/>
              <a:gd name="connsiteY71" fmla="*/ 546100 h 4368800"/>
              <a:gd name="connsiteX72" fmla="*/ 2544095 w 4146480"/>
              <a:gd name="connsiteY72" fmla="*/ 584200 h 4368800"/>
              <a:gd name="connsiteX73" fmla="*/ 2556795 w 4146480"/>
              <a:gd name="connsiteY73" fmla="*/ 622300 h 4368800"/>
              <a:gd name="connsiteX74" fmla="*/ 2582195 w 4146480"/>
              <a:gd name="connsiteY74" fmla="*/ 584200 h 4368800"/>
              <a:gd name="connsiteX75" fmla="*/ 2658395 w 4146480"/>
              <a:gd name="connsiteY75" fmla="*/ 558800 h 4368800"/>
              <a:gd name="connsiteX76" fmla="*/ 2696495 w 4146480"/>
              <a:gd name="connsiteY76" fmla="*/ 571500 h 4368800"/>
              <a:gd name="connsiteX77" fmla="*/ 2645695 w 4146480"/>
              <a:gd name="connsiteY77" fmla="*/ 698500 h 4368800"/>
              <a:gd name="connsiteX78" fmla="*/ 2607595 w 4146480"/>
              <a:gd name="connsiteY78" fmla="*/ 711200 h 4368800"/>
              <a:gd name="connsiteX79" fmla="*/ 2569495 w 4146480"/>
              <a:gd name="connsiteY79" fmla="*/ 698500 h 4368800"/>
              <a:gd name="connsiteX80" fmla="*/ 2582195 w 4146480"/>
              <a:gd name="connsiteY80" fmla="*/ 825500 h 4368800"/>
              <a:gd name="connsiteX81" fmla="*/ 2569495 w 4146480"/>
              <a:gd name="connsiteY81" fmla="*/ 1079500 h 4368800"/>
              <a:gd name="connsiteX82" fmla="*/ 2518695 w 4146480"/>
              <a:gd name="connsiteY82" fmla="*/ 1155700 h 4368800"/>
              <a:gd name="connsiteX83" fmla="*/ 2493295 w 4146480"/>
              <a:gd name="connsiteY83" fmla="*/ 1193800 h 4368800"/>
              <a:gd name="connsiteX84" fmla="*/ 2544095 w 4146480"/>
              <a:gd name="connsiteY84" fmla="*/ 1181100 h 4368800"/>
              <a:gd name="connsiteX85" fmla="*/ 2632995 w 4146480"/>
              <a:gd name="connsiteY85" fmla="*/ 1143000 h 4368800"/>
              <a:gd name="connsiteX86" fmla="*/ 2671095 w 4146480"/>
              <a:gd name="connsiteY86" fmla="*/ 1117600 h 4368800"/>
              <a:gd name="connsiteX87" fmla="*/ 2709195 w 4146480"/>
              <a:gd name="connsiteY87" fmla="*/ 1104900 h 4368800"/>
              <a:gd name="connsiteX88" fmla="*/ 2785395 w 4146480"/>
              <a:gd name="connsiteY88" fmla="*/ 1054100 h 4368800"/>
              <a:gd name="connsiteX89" fmla="*/ 2861595 w 4146480"/>
              <a:gd name="connsiteY89" fmla="*/ 1028700 h 4368800"/>
              <a:gd name="connsiteX90" fmla="*/ 2899695 w 4146480"/>
              <a:gd name="connsiteY90" fmla="*/ 1003300 h 4368800"/>
              <a:gd name="connsiteX91" fmla="*/ 2988595 w 4146480"/>
              <a:gd name="connsiteY91" fmla="*/ 977900 h 4368800"/>
              <a:gd name="connsiteX92" fmla="*/ 3064795 w 4146480"/>
              <a:gd name="connsiteY92" fmla="*/ 927100 h 4368800"/>
              <a:gd name="connsiteX93" fmla="*/ 3102895 w 4146480"/>
              <a:gd name="connsiteY93" fmla="*/ 889000 h 4368800"/>
              <a:gd name="connsiteX94" fmla="*/ 3140995 w 4146480"/>
              <a:gd name="connsiteY94" fmla="*/ 876300 h 4368800"/>
              <a:gd name="connsiteX95" fmla="*/ 3179095 w 4146480"/>
              <a:gd name="connsiteY95" fmla="*/ 850900 h 4368800"/>
              <a:gd name="connsiteX96" fmla="*/ 3306095 w 4146480"/>
              <a:gd name="connsiteY96" fmla="*/ 812800 h 4368800"/>
              <a:gd name="connsiteX97" fmla="*/ 3344195 w 4146480"/>
              <a:gd name="connsiteY97" fmla="*/ 800100 h 4368800"/>
              <a:gd name="connsiteX98" fmla="*/ 3369595 w 4146480"/>
              <a:gd name="connsiteY98" fmla="*/ 762000 h 4368800"/>
              <a:gd name="connsiteX99" fmla="*/ 3458495 w 4146480"/>
              <a:gd name="connsiteY99" fmla="*/ 736600 h 4368800"/>
              <a:gd name="connsiteX100" fmla="*/ 3534695 w 4146480"/>
              <a:gd name="connsiteY100" fmla="*/ 711200 h 4368800"/>
              <a:gd name="connsiteX101" fmla="*/ 3572795 w 4146480"/>
              <a:gd name="connsiteY101" fmla="*/ 698500 h 4368800"/>
              <a:gd name="connsiteX102" fmla="*/ 3636295 w 4146480"/>
              <a:gd name="connsiteY102" fmla="*/ 685800 h 4368800"/>
              <a:gd name="connsiteX103" fmla="*/ 3814095 w 4146480"/>
              <a:gd name="connsiteY103" fmla="*/ 698500 h 4368800"/>
              <a:gd name="connsiteX104" fmla="*/ 3826795 w 4146480"/>
              <a:gd name="connsiteY104" fmla="*/ 749300 h 4368800"/>
              <a:gd name="connsiteX105" fmla="*/ 3839495 w 4146480"/>
              <a:gd name="connsiteY105" fmla="*/ 787400 h 4368800"/>
              <a:gd name="connsiteX106" fmla="*/ 3890295 w 4146480"/>
              <a:gd name="connsiteY106" fmla="*/ 863600 h 4368800"/>
              <a:gd name="connsiteX107" fmla="*/ 3915695 w 4146480"/>
              <a:gd name="connsiteY107" fmla="*/ 901700 h 4368800"/>
              <a:gd name="connsiteX108" fmla="*/ 3941095 w 4146480"/>
              <a:gd name="connsiteY108" fmla="*/ 977900 h 4368800"/>
              <a:gd name="connsiteX109" fmla="*/ 3928395 w 4146480"/>
              <a:gd name="connsiteY109" fmla="*/ 1066800 h 4368800"/>
              <a:gd name="connsiteX110" fmla="*/ 3890295 w 4146480"/>
              <a:gd name="connsiteY110" fmla="*/ 1079500 h 4368800"/>
              <a:gd name="connsiteX111" fmla="*/ 3826795 w 4146480"/>
              <a:gd name="connsiteY111" fmla="*/ 1092200 h 4368800"/>
              <a:gd name="connsiteX112" fmla="*/ 3636295 w 4146480"/>
              <a:gd name="connsiteY112" fmla="*/ 1079500 h 4368800"/>
              <a:gd name="connsiteX113" fmla="*/ 3687095 w 4146480"/>
              <a:gd name="connsiteY113" fmla="*/ 965200 h 4368800"/>
              <a:gd name="connsiteX114" fmla="*/ 3801395 w 4146480"/>
              <a:gd name="connsiteY114" fmla="*/ 1054100 h 4368800"/>
              <a:gd name="connsiteX115" fmla="*/ 3788695 w 4146480"/>
              <a:gd name="connsiteY115" fmla="*/ 1016000 h 4368800"/>
              <a:gd name="connsiteX116" fmla="*/ 3775995 w 4146480"/>
              <a:gd name="connsiteY116" fmla="*/ 977900 h 4368800"/>
              <a:gd name="connsiteX117" fmla="*/ 3636295 w 4146480"/>
              <a:gd name="connsiteY117" fmla="*/ 990600 h 4368800"/>
              <a:gd name="connsiteX118" fmla="*/ 3636295 w 4146480"/>
              <a:gd name="connsiteY118" fmla="*/ 1104900 h 4368800"/>
              <a:gd name="connsiteX119" fmla="*/ 3674395 w 4146480"/>
              <a:gd name="connsiteY119" fmla="*/ 1130300 h 4368800"/>
              <a:gd name="connsiteX120" fmla="*/ 3788695 w 4146480"/>
              <a:gd name="connsiteY120" fmla="*/ 1117600 h 4368800"/>
              <a:gd name="connsiteX121" fmla="*/ 3864895 w 4146480"/>
              <a:gd name="connsiteY121" fmla="*/ 1092200 h 4368800"/>
              <a:gd name="connsiteX122" fmla="*/ 3902995 w 4146480"/>
              <a:gd name="connsiteY122" fmla="*/ 1079500 h 4368800"/>
              <a:gd name="connsiteX123" fmla="*/ 3941095 w 4146480"/>
              <a:gd name="connsiteY123" fmla="*/ 1003300 h 4368800"/>
              <a:gd name="connsiteX124" fmla="*/ 3902995 w 4146480"/>
              <a:gd name="connsiteY124" fmla="*/ 876300 h 4368800"/>
              <a:gd name="connsiteX125" fmla="*/ 3890295 w 4146480"/>
              <a:gd name="connsiteY125" fmla="*/ 838200 h 4368800"/>
              <a:gd name="connsiteX126" fmla="*/ 3877595 w 4146480"/>
              <a:gd name="connsiteY126" fmla="*/ 787400 h 4368800"/>
              <a:gd name="connsiteX127" fmla="*/ 3852195 w 4146480"/>
              <a:gd name="connsiteY127" fmla="*/ 749300 h 4368800"/>
              <a:gd name="connsiteX128" fmla="*/ 3814095 w 4146480"/>
              <a:gd name="connsiteY128" fmla="*/ 673100 h 4368800"/>
              <a:gd name="connsiteX129" fmla="*/ 3775995 w 4146480"/>
              <a:gd name="connsiteY129" fmla="*/ 647700 h 4368800"/>
              <a:gd name="connsiteX130" fmla="*/ 3509295 w 4146480"/>
              <a:gd name="connsiteY130" fmla="*/ 660400 h 4368800"/>
              <a:gd name="connsiteX131" fmla="*/ 3471195 w 4146480"/>
              <a:gd name="connsiteY131" fmla="*/ 685800 h 4368800"/>
              <a:gd name="connsiteX132" fmla="*/ 3433095 w 4146480"/>
              <a:gd name="connsiteY132" fmla="*/ 698500 h 4368800"/>
              <a:gd name="connsiteX133" fmla="*/ 3394995 w 4146480"/>
              <a:gd name="connsiteY133" fmla="*/ 723900 h 4368800"/>
              <a:gd name="connsiteX134" fmla="*/ 3318795 w 4146480"/>
              <a:gd name="connsiteY134" fmla="*/ 749300 h 4368800"/>
              <a:gd name="connsiteX135" fmla="*/ 3280695 w 4146480"/>
              <a:gd name="connsiteY135" fmla="*/ 762000 h 4368800"/>
              <a:gd name="connsiteX136" fmla="*/ 3191795 w 4146480"/>
              <a:gd name="connsiteY136" fmla="*/ 812800 h 4368800"/>
              <a:gd name="connsiteX137" fmla="*/ 3102895 w 4146480"/>
              <a:gd name="connsiteY137" fmla="*/ 838200 h 4368800"/>
              <a:gd name="connsiteX138" fmla="*/ 3026695 w 4146480"/>
              <a:gd name="connsiteY138" fmla="*/ 876300 h 4368800"/>
              <a:gd name="connsiteX139" fmla="*/ 2975895 w 4146480"/>
              <a:gd name="connsiteY139" fmla="*/ 914400 h 4368800"/>
              <a:gd name="connsiteX140" fmla="*/ 2899695 w 4146480"/>
              <a:gd name="connsiteY140" fmla="*/ 965200 h 4368800"/>
              <a:gd name="connsiteX141" fmla="*/ 2823495 w 4146480"/>
              <a:gd name="connsiteY141" fmla="*/ 1016000 h 4368800"/>
              <a:gd name="connsiteX142" fmla="*/ 2785395 w 4146480"/>
              <a:gd name="connsiteY142" fmla="*/ 1041400 h 4368800"/>
              <a:gd name="connsiteX143" fmla="*/ 2747295 w 4146480"/>
              <a:gd name="connsiteY143" fmla="*/ 1066800 h 4368800"/>
              <a:gd name="connsiteX144" fmla="*/ 2671095 w 4146480"/>
              <a:gd name="connsiteY144" fmla="*/ 1092200 h 4368800"/>
              <a:gd name="connsiteX145" fmla="*/ 2556795 w 4146480"/>
              <a:gd name="connsiteY145" fmla="*/ 1143000 h 4368800"/>
              <a:gd name="connsiteX146" fmla="*/ 2518695 w 4146480"/>
              <a:gd name="connsiteY146" fmla="*/ 1155700 h 4368800"/>
              <a:gd name="connsiteX147" fmla="*/ 2480595 w 4146480"/>
              <a:gd name="connsiteY147" fmla="*/ 1168400 h 4368800"/>
              <a:gd name="connsiteX148" fmla="*/ 2455195 w 4146480"/>
              <a:gd name="connsiteY148" fmla="*/ 1206500 h 4368800"/>
              <a:gd name="connsiteX149" fmla="*/ 2302795 w 4146480"/>
              <a:gd name="connsiteY149" fmla="*/ 1282700 h 4368800"/>
              <a:gd name="connsiteX150" fmla="*/ 2264695 w 4146480"/>
              <a:gd name="connsiteY150" fmla="*/ 1295400 h 4368800"/>
              <a:gd name="connsiteX151" fmla="*/ 2226595 w 4146480"/>
              <a:gd name="connsiteY151" fmla="*/ 1308100 h 4368800"/>
              <a:gd name="connsiteX152" fmla="*/ 2086895 w 4146480"/>
              <a:gd name="connsiteY152" fmla="*/ 1320800 h 4368800"/>
              <a:gd name="connsiteX153" fmla="*/ 1756695 w 4146480"/>
              <a:gd name="connsiteY153" fmla="*/ 1308100 h 4368800"/>
              <a:gd name="connsiteX154" fmla="*/ 1718595 w 4146480"/>
              <a:gd name="connsiteY154" fmla="*/ 1282700 h 4368800"/>
              <a:gd name="connsiteX155" fmla="*/ 1680495 w 4146480"/>
              <a:gd name="connsiteY155" fmla="*/ 1270000 h 4368800"/>
              <a:gd name="connsiteX156" fmla="*/ 1604295 w 4146480"/>
              <a:gd name="connsiteY156" fmla="*/ 1219200 h 4368800"/>
              <a:gd name="connsiteX157" fmla="*/ 1553495 w 4146480"/>
              <a:gd name="connsiteY157" fmla="*/ 1270000 h 4368800"/>
              <a:gd name="connsiteX158" fmla="*/ 1502695 w 4146480"/>
              <a:gd name="connsiteY158" fmla="*/ 1346200 h 4368800"/>
              <a:gd name="connsiteX159" fmla="*/ 1451895 w 4146480"/>
              <a:gd name="connsiteY159" fmla="*/ 1460500 h 4368800"/>
              <a:gd name="connsiteX160" fmla="*/ 1439195 w 4146480"/>
              <a:gd name="connsiteY160" fmla="*/ 1524000 h 4368800"/>
              <a:gd name="connsiteX161" fmla="*/ 1401095 w 4146480"/>
              <a:gd name="connsiteY161" fmla="*/ 1562100 h 4368800"/>
              <a:gd name="connsiteX162" fmla="*/ 1375695 w 4146480"/>
              <a:gd name="connsiteY162" fmla="*/ 1600200 h 4368800"/>
              <a:gd name="connsiteX163" fmla="*/ 1362995 w 4146480"/>
              <a:gd name="connsiteY163" fmla="*/ 1638300 h 4368800"/>
              <a:gd name="connsiteX164" fmla="*/ 1299495 w 4146480"/>
              <a:gd name="connsiteY164" fmla="*/ 1714500 h 4368800"/>
              <a:gd name="connsiteX165" fmla="*/ 1274095 w 4146480"/>
              <a:gd name="connsiteY165" fmla="*/ 1790700 h 4368800"/>
              <a:gd name="connsiteX166" fmla="*/ 1248695 w 4146480"/>
              <a:gd name="connsiteY166" fmla="*/ 1828800 h 4368800"/>
              <a:gd name="connsiteX167" fmla="*/ 1235995 w 4146480"/>
              <a:gd name="connsiteY167" fmla="*/ 1866900 h 4368800"/>
              <a:gd name="connsiteX168" fmla="*/ 1210595 w 4146480"/>
              <a:gd name="connsiteY168" fmla="*/ 1905000 h 4368800"/>
              <a:gd name="connsiteX169" fmla="*/ 1185195 w 4146480"/>
              <a:gd name="connsiteY169" fmla="*/ 1981200 h 4368800"/>
              <a:gd name="connsiteX170" fmla="*/ 1197895 w 4146480"/>
              <a:gd name="connsiteY170" fmla="*/ 2108200 h 4368800"/>
              <a:gd name="connsiteX171" fmla="*/ 1235995 w 4146480"/>
              <a:gd name="connsiteY171" fmla="*/ 2120900 h 4368800"/>
              <a:gd name="connsiteX172" fmla="*/ 1401095 w 4146480"/>
              <a:gd name="connsiteY172" fmla="*/ 2133600 h 4368800"/>
              <a:gd name="connsiteX173" fmla="*/ 1858295 w 4146480"/>
              <a:gd name="connsiteY173" fmla="*/ 2133600 h 4368800"/>
              <a:gd name="connsiteX174" fmla="*/ 1997995 w 4146480"/>
              <a:gd name="connsiteY174" fmla="*/ 2095500 h 4368800"/>
              <a:gd name="connsiteX175" fmla="*/ 2048795 w 4146480"/>
              <a:gd name="connsiteY175" fmla="*/ 2082800 h 4368800"/>
              <a:gd name="connsiteX176" fmla="*/ 2417095 w 4146480"/>
              <a:gd name="connsiteY176" fmla="*/ 2070100 h 4368800"/>
              <a:gd name="connsiteX177" fmla="*/ 2658395 w 4146480"/>
              <a:gd name="connsiteY177" fmla="*/ 2032000 h 4368800"/>
              <a:gd name="connsiteX178" fmla="*/ 2696495 w 4146480"/>
              <a:gd name="connsiteY178" fmla="*/ 2019300 h 4368800"/>
              <a:gd name="connsiteX179" fmla="*/ 2709195 w 4146480"/>
              <a:gd name="connsiteY179" fmla="*/ 1981200 h 4368800"/>
              <a:gd name="connsiteX180" fmla="*/ 2734595 w 4146480"/>
              <a:gd name="connsiteY180" fmla="*/ 1943100 h 4368800"/>
              <a:gd name="connsiteX181" fmla="*/ 2721895 w 4146480"/>
              <a:gd name="connsiteY181" fmla="*/ 1714500 h 4368800"/>
              <a:gd name="connsiteX182" fmla="*/ 2696495 w 4146480"/>
              <a:gd name="connsiteY182" fmla="*/ 1638300 h 4368800"/>
              <a:gd name="connsiteX183" fmla="*/ 2683795 w 4146480"/>
              <a:gd name="connsiteY183" fmla="*/ 1600200 h 4368800"/>
              <a:gd name="connsiteX184" fmla="*/ 2620295 w 4146480"/>
              <a:gd name="connsiteY184" fmla="*/ 1409700 h 4368800"/>
              <a:gd name="connsiteX185" fmla="*/ 2582195 w 4146480"/>
              <a:gd name="connsiteY185" fmla="*/ 1295400 h 4368800"/>
              <a:gd name="connsiteX186" fmla="*/ 2569495 w 4146480"/>
              <a:gd name="connsiteY186" fmla="*/ 1257300 h 4368800"/>
              <a:gd name="connsiteX187" fmla="*/ 2493295 w 4146480"/>
              <a:gd name="connsiteY187" fmla="*/ 1206500 h 4368800"/>
              <a:gd name="connsiteX188" fmla="*/ 2531395 w 4146480"/>
              <a:gd name="connsiteY188" fmla="*/ 1219200 h 4368800"/>
              <a:gd name="connsiteX189" fmla="*/ 2556795 w 4146480"/>
              <a:gd name="connsiteY189" fmla="*/ 1257300 h 4368800"/>
              <a:gd name="connsiteX190" fmla="*/ 2582195 w 4146480"/>
              <a:gd name="connsiteY190" fmla="*/ 1333500 h 4368800"/>
              <a:gd name="connsiteX191" fmla="*/ 2594895 w 4146480"/>
              <a:gd name="connsiteY191" fmla="*/ 1371600 h 4368800"/>
              <a:gd name="connsiteX192" fmla="*/ 2620295 w 4146480"/>
              <a:gd name="connsiteY192" fmla="*/ 1460500 h 4368800"/>
              <a:gd name="connsiteX193" fmla="*/ 2645695 w 4146480"/>
              <a:gd name="connsiteY193" fmla="*/ 1638300 h 4368800"/>
              <a:gd name="connsiteX194" fmla="*/ 2658395 w 4146480"/>
              <a:gd name="connsiteY194" fmla="*/ 1689100 h 4368800"/>
              <a:gd name="connsiteX195" fmla="*/ 2671095 w 4146480"/>
              <a:gd name="connsiteY195" fmla="*/ 1765300 h 4368800"/>
              <a:gd name="connsiteX196" fmla="*/ 2683795 w 4146480"/>
              <a:gd name="connsiteY196" fmla="*/ 1803400 h 4368800"/>
              <a:gd name="connsiteX197" fmla="*/ 2696495 w 4146480"/>
              <a:gd name="connsiteY197" fmla="*/ 1854200 h 4368800"/>
              <a:gd name="connsiteX198" fmla="*/ 2721895 w 4146480"/>
              <a:gd name="connsiteY198" fmla="*/ 1930400 h 4368800"/>
              <a:gd name="connsiteX199" fmla="*/ 2734595 w 4146480"/>
              <a:gd name="connsiteY199" fmla="*/ 1968500 h 4368800"/>
              <a:gd name="connsiteX200" fmla="*/ 2772695 w 4146480"/>
              <a:gd name="connsiteY200" fmla="*/ 1993900 h 4368800"/>
              <a:gd name="connsiteX201" fmla="*/ 2810795 w 4146480"/>
              <a:gd name="connsiteY201" fmla="*/ 2070100 h 4368800"/>
              <a:gd name="connsiteX202" fmla="*/ 2848895 w 4146480"/>
              <a:gd name="connsiteY202" fmla="*/ 2095500 h 4368800"/>
              <a:gd name="connsiteX203" fmla="*/ 2899695 w 4146480"/>
              <a:gd name="connsiteY203" fmla="*/ 2171700 h 4368800"/>
              <a:gd name="connsiteX204" fmla="*/ 2975895 w 4146480"/>
              <a:gd name="connsiteY204" fmla="*/ 2222500 h 4368800"/>
              <a:gd name="connsiteX205" fmla="*/ 3026695 w 4146480"/>
              <a:gd name="connsiteY205" fmla="*/ 2298700 h 4368800"/>
              <a:gd name="connsiteX206" fmla="*/ 3115595 w 4146480"/>
              <a:gd name="connsiteY206" fmla="*/ 2400300 h 4368800"/>
              <a:gd name="connsiteX207" fmla="*/ 3140995 w 4146480"/>
              <a:gd name="connsiteY207" fmla="*/ 2438400 h 4368800"/>
              <a:gd name="connsiteX208" fmla="*/ 3179095 w 4146480"/>
              <a:gd name="connsiteY208" fmla="*/ 2451100 h 4368800"/>
              <a:gd name="connsiteX209" fmla="*/ 3255295 w 4146480"/>
              <a:gd name="connsiteY209" fmla="*/ 2489200 h 4368800"/>
              <a:gd name="connsiteX210" fmla="*/ 3331495 w 4146480"/>
              <a:gd name="connsiteY210" fmla="*/ 2552700 h 4368800"/>
              <a:gd name="connsiteX211" fmla="*/ 3407695 w 4146480"/>
              <a:gd name="connsiteY211" fmla="*/ 2616200 h 4368800"/>
              <a:gd name="connsiteX212" fmla="*/ 3369595 w 4146480"/>
              <a:gd name="connsiteY212" fmla="*/ 2705100 h 4368800"/>
              <a:gd name="connsiteX213" fmla="*/ 3331495 w 4146480"/>
              <a:gd name="connsiteY213" fmla="*/ 2717800 h 4368800"/>
              <a:gd name="connsiteX214" fmla="*/ 3369595 w 4146480"/>
              <a:gd name="connsiteY214" fmla="*/ 2743200 h 4368800"/>
              <a:gd name="connsiteX215" fmla="*/ 3674395 w 4146480"/>
              <a:gd name="connsiteY215" fmla="*/ 2743200 h 4368800"/>
              <a:gd name="connsiteX216" fmla="*/ 3763295 w 4146480"/>
              <a:gd name="connsiteY216" fmla="*/ 2641600 h 4368800"/>
              <a:gd name="connsiteX217" fmla="*/ 3788695 w 4146480"/>
              <a:gd name="connsiteY217" fmla="*/ 2603500 h 4368800"/>
              <a:gd name="connsiteX218" fmla="*/ 3814095 w 4146480"/>
              <a:gd name="connsiteY218" fmla="*/ 2565400 h 4368800"/>
              <a:gd name="connsiteX219" fmla="*/ 3852195 w 4146480"/>
              <a:gd name="connsiteY219" fmla="*/ 2451100 h 4368800"/>
              <a:gd name="connsiteX220" fmla="*/ 3864895 w 4146480"/>
              <a:gd name="connsiteY220" fmla="*/ 2413000 h 4368800"/>
              <a:gd name="connsiteX221" fmla="*/ 3915695 w 4146480"/>
              <a:gd name="connsiteY221" fmla="*/ 2336800 h 4368800"/>
              <a:gd name="connsiteX222" fmla="*/ 3941095 w 4146480"/>
              <a:gd name="connsiteY222" fmla="*/ 2298700 h 4368800"/>
              <a:gd name="connsiteX223" fmla="*/ 4017295 w 4146480"/>
              <a:gd name="connsiteY223" fmla="*/ 2273300 h 4368800"/>
              <a:gd name="connsiteX224" fmla="*/ 4055395 w 4146480"/>
              <a:gd name="connsiteY224" fmla="*/ 2260600 h 4368800"/>
              <a:gd name="connsiteX225" fmla="*/ 4093495 w 4146480"/>
              <a:gd name="connsiteY225" fmla="*/ 2273300 h 4368800"/>
              <a:gd name="connsiteX226" fmla="*/ 4131595 w 4146480"/>
              <a:gd name="connsiteY226" fmla="*/ 2349500 h 4368800"/>
              <a:gd name="connsiteX227" fmla="*/ 4118895 w 4146480"/>
              <a:gd name="connsiteY227" fmla="*/ 2438400 h 4368800"/>
              <a:gd name="connsiteX228" fmla="*/ 3953795 w 4146480"/>
              <a:gd name="connsiteY228" fmla="*/ 2413000 h 4368800"/>
              <a:gd name="connsiteX229" fmla="*/ 4029995 w 4146480"/>
              <a:gd name="connsiteY229" fmla="*/ 2413000 h 4368800"/>
              <a:gd name="connsiteX230" fmla="*/ 4118895 w 4146480"/>
              <a:gd name="connsiteY230" fmla="*/ 2400300 h 4368800"/>
              <a:gd name="connsiteX231" fmla="*/ 4144295 w 4146480"/>
              <a:gd name="connsiteY231" fmla="*/ 2362200 h 4368800"/>
              <a:gd name="connsiteX232" fmla="*/ 3979195 w 4146480"/>
              <a:gd name="connsiteY232" fmla="*/ 2286000 h 4368800"/>
              <a:gd name="connsiteX233" fmla="*/ 3953795 w 4146480"/>
              <a:gd name="connsiteY233" fmla="*/ 2324100 h 4368800"/>
              <a:gd name="connsiteX234" fmla="*/ 3928395 w 4146480"/>
              <a:gd name="connsiteY234" fmla="*/ 2400300 h 4368800"/>
              <a:gd name="connsiteX235" fmla="*/ 3852195 w 4146480"/>
              <a:gd name="connsiteY235" fmla="*/ 2514600 h 4368800"/>
              <a:gd name="connsiteX236" fmla="*/ 3826795 w 4146480"/>
              <a:gd name="connsiteY236" fmla="*/ 2552700 h 4368800"/>
              <a:gd name="connsiteX237" fmla="*/ 3801395 w 4146480"/>
              <a:gd name="connsiteY237" fmla="*/ 2590800 h 4368800"/>
              <a:gd name="connsiteX238" fmla="*/ 3687095 w 4146480"/>
              <a:gd name="connsiteY238" fmla="*/ 2692400 h 4368800"/>
              <a:gd name="connsiteX239" fmla="*/ 3674395 w 4146480"/>
              <a:gd name="connsiteY239" fmla="*/ 2730500 h 4368800"/>
              <a:gd name="connsiteX240" fmla="*/ 3636295 w 4146480"/>
              <a:gd name="connsiteY240" fmla="*/ 2743200 h 4368800"/>
              <a:gd name="connsiteX241" fmla="*/ 3369595 w 4146480"/>
              <a:gd name="connsiteY241" fmla="*/ 2730500 h 4368800"/>
              <a:gd name="connsiteX242" fmla="*/ 3382295 w 4146480"/>
              <a:gd name="connsiteY242" fmla="*/ 2654300 h 4368800"/>
              <a:gd name="connsiteX243" fmla="*/ 3369595 w 4146480"/>
              <a:gd name="connsiteY243" fmla="*/ 2692400 h 4368800"/>
              <a:gd name="connsiteX244" fmla="*/ 3331495 w 4146480"/>
              <a:gd name="connsiteY244" fmla="*/ 2730500 h 4368800"/>
              <a:gd name="connsiteX245" fmla="*/ 3242595 w 4146480"/>
              <a:gd name="connsiteY245" fmla="*/ 2832100 h 4368800"/>
              <a:gd name="connsiteX246" fmla="*/ 3217195 w 4146480"/>
              <a:gd name="connsiteY246" fmla="*/ 2870200 h 4368800"/>
              <a:gd name="connsiteX247" fmla="*/ 3140995 w 4146480"/>
              <a:gd name="connsiteY247" fmla="*/ 2908300 h 4368800"/>
              <a:gd name="connsiteX248" fmla="*/ 3090195 w 4146480"/>
              <a:gd name="connsiteY248" fmla="*/ 2921000 h 4368800"/>
              <a:gd name="connsiteX249" fmla="*/ 3052095 w 4146480"/>
              <a:gd name="connsiteY249" fmla="*/ 2959100 h 4368800"/>
              <a:gd name="connsiteX250" fmla="*/ 3013995 w 4146480"/>
              <a:gd name="connsiteY250" fmla="*/ 2971800 h 4368800"/>
              <a:gd name="connsiteX251" fmla="*/ 2975895 w 4146480"/>
              <a:gd name="connsiteY251" fmla="*/ 2997200 h 4368800"/>
              <a:gd name="connsiteX252" fmla="*/ 2925095 w 4146480"/>
              <a:gd name="connsiteY252" fmla="*/ 2984500 h 4368800"/>
              <a:gd name="connsiteX253" fmla="*/ 2899695 w 4146480"/>
              <a:gd name="connsiteY253" fmla="*/ 2908300 h 4368800"/>
              <a:gd name="connsiteX254" fmla="*/ 2810795 w 4146480"/>
              <a:gd name="connsiteY254" fmla="*/ 2794000 h 4368800"/>
              <a:gd name="connsiteX255" fmla="*/ 2772695 w 4146480"/>
              <a:gd name="connsiteY255" fmla="*/ 2768600 h 4368800"/>
              <a:gd name="connsiteX256" fmla="*/ 2709195 w 4146480"/>
              <a:gd name="connsiteY256" fmla="*/ 2692400 h 4368800"/>
              <a:gd name="connsiteX257" fmla="*/ 2658395 w 4146480"/>
              <a:gd name="connsiteY257" fmla="*/ 2616200 h 4368800"/>
              <a:gd name="connsiteX258" fmla="*/ 2632995 w 4146480"/>
              <a:gd name="connsiteY258" fmla="*/ 2578100 h 4368800"/>
              <a:gd name="connsiteX259" fmla="*/ 2569495 w 4146480"/>
              <a:gd name="connsiteY259" fmla="*/ 2463800 h 4368800"/>
              <a:gd name="connsiteX260" fmla="*/ 2531395 w 4146480"/>
              <a:gd name="connsiteY260" fmla="*/ 2438400 h 4368800"/>
              <a:gd name="connsiteX261" fmla="*/ 2467895 w 4146480"/>
              <a:gd name="connsiteY261" fmla="*/ 2387600 h 4368800"/>
              <a:gd name="connsiteX262" fmla="*/ 2404395 w 4146480"/>
              <a:gd name="connsiteY262" fmla="*/ 2336800 h 4368800"/>
              <a:gd name="connsiteX263" fmla="*/ 2099595 w 4146480"/>
              <a:gd name="connsiteY263" fmla="*/ 2349500 h 4368800"/>
              <a:gd name="connsiteX264" fmla="*/ 1997995 w 4146480"/>
              <a:gd name="connsiteY264" fmla="*/ 2400300 h 4368800"/>
              <a:gd name="connsiteX265" fmla="*/ 1820195 w 4146480"/>
              <a:gd name="connsiteY265" fmla="*/ 2438400 h 4368800"/>
              <a:gd name="connsiteX266" fmla="*/ 1693195 w 4146480"/>
              <a:gd name="connsiteY266" fmla="*/ 2476500 h 4368800"/>
              <a:gd name="connsiteX267" fmla="*/ 1604295 w 4146480"/>
              <a:gd name="connsiteY267" fmla="*/ 2501900 h 4368800"/>
              <a:gd name="connsiteX268" fmla="*/ 1528095 w 4146480"/>
              <a:gd name="connsiteY268" fmla="*/ 2527300 h 4368800"/>
              <a:gd name="connsiteX269" fmla="*/ 1451895 w 4146480"/>
              <a:gd name="connsiteY269" fmla="*/ 2590800 h 4368800"/>
              <a:gd name="connsiteX270" fmla="*/ 1439195 w 4146480"/>
              <a:gd name="connsiteY270" fmla="*/ 2628900 h 4368800"/>
              <a:gd name="connsiteX271" fmla="*/ 1451895 w 4146480"/>
              <a:gd name="connsiteY271" fmla="*/ 2679700 h 4368800"/>
              <a:gd name="connsiteX272" fmla="*/ 1477295 w 4146480"/>
              <a:gd name="connsiteY272" fmla="*/ 2768600 h 4368800"/>
              <a:gd name="connsiteX273" fmla="*/ 1489995 w 4146480"/>
              <a:gd name="connsiteY273" fmla="*/ 2870200 h 4368800"/>
              <a:gd name="connsiteX274" fmla="*/ 1502695 w 4146480"/>
              <a:gd name="connsiteY274" fmla="*/ 3086100 h 4368800"/>
              <a:gd name="connsiteX275" fmla="*/ 1489995 w 4146480"/>
              <a:gd name="connsiteY275" fmla="*/ 3213100 h 4368800"/>
              <a:gd name="connsiteX276" fmla="*/ 1350295 w 4146480"/>
              <a:gd name="connsiteY276" fmla="*/ 3225800 h 4368800"/>
              <a:gd name="connsiteX277" fmla="*/ 1172495 w 4146480"/>
              <a:gd name="connsiteY277" fmla="*/ 3251200 h 4368800"/>
              <a:gd name="connsiteX278" fmla="*/ 1147095 w 4146480"/>
              <a:gd name="connsiteY278" fmla="*/ 3390900 h 4368800"/>
              <a:gd name="connsiteX279" fmla="*/ 1108995 w 4146480"/>
              <a:gd name="connsiteY279" fmla="*/ 3517900 h 4368800"/>
              <a:gd name="connsiteX280" fmla="*/ 1096295 w 4146480"/>
              <a:gd name="connsiteY280" fmla="*/ 3556000 h 4368800"/>
              <a:gd name="connsiteX281" fmla="*/ 1083595 w 4146480"/>
              <a:gd name="connsiteY281" fmla="*/ 3632200 h 4368800"/>
              <a:gd name="connsiteX282" fmla="*/ 1083595 w 4146480"/>
              <a:gd name="connsiteY282" fmla="*/ 4089400 h 4368800"/>
              <a:gd name="connsiteX283" fmla="*/ 1121695 w 4146480"/>
              <a:gd name="connsiteY283" fmla="*/ 4114800 h 4368800"/>
              <a:gd name="connsiteX284" fmla="*/ 1159795 w 4146480"/>
              <a:gd name="connsiteY284" fmla="*/ 4191000 h 4368800"/>
              <a:gd name="connsiteX285" fmla="*/ 1185195 w 4146480"/>
              <a:gd name="connsiteY285" fmla="*/ 4229100 h 4368800"/>
              <a:gd name="connsiteX286" fmla="*/ 1147095 w 4146480"/>
              <a:gd name="connsiteY286" fmla="*/ 4241800 h 4368800"/>
              <a:gd name="connsiteX287" fmla="*/ 1108995 w 4146480"/>
              <a:gd name="connsiteY287" fmla="*/ 4343400 h 4368800"/>
              <a:gd name="connsiteX288" fmla="*/ 1032795 w 4146480"/>
              <a:gd name="connsiteY288" fmla="*/ 4368800 h 4368800"/>
              <a:gd name="connsiteX289" fmla="*/ 969295 w 4146480"/>
              <a:gd name="connsiteY289" fmla="*/ 4356100 h 4368800"/>
              <a:gd name="connsiteX290" fmla="*/ 956595 w 4146480"/>
              <a:gd name="connsiteY290" fmla="*/ 4318000 h 4368800"/>
              <a:gd name="connsiteX291" fmla="*/ 931195 w 4146480"/>
              <a:gd name="connsiteY291" fmla="*/ 4279900 h 4368800"/>
              <a:gd name="connsiteX292" fmla="*/ 931195 w 4146480"/>
              <a:gd name="connsiteY292" fmla="*/ 4127500 h 4368800"/>
              <a:gd name="connsiteX293" fmla="*/ 969295 w 4146480"/>
              <a:gd name="connsiteY293" fmla="*/ 4114800 h 4368800"/>
              <a:gd name="connsiteX294" fmla="*/ 1096295 w 4146480"/>
              <a:gd name="connsiteY294" fmla="*/ 4152900 h 4368800"/>
              <a:gd name="connsiteX295" fmla="*/ 1147095 w 4146480"/>
              <a:gd name="connsiteY295" fmla="*/ 4229100 h 4368800"/>
              <a:gd name="connsiteX296" fmla="*/ 1159795 w 4146480"/>
              <a:gd name="connsiteY296" fmla="*/ 4267200 h 4368800"/>
              <a:gd name="connsiteX297" fmla="*/ 1134395 w 4146480"/>
              <a:gd name="connsiteY297" fmla="*/ 4229100 h 4368800"/>
              <a:gd name="connsiteX298" fmla="*/ 1096295 w 4146480"/>
              <a:gd name="connsiteY298" fmla="*/ 4191000 h 4368800"/>
              <a:gd name="connsiteX299" fmla="*/ 1058195 w 4146480"/>
              <a:gd name="connsiteY299" fmla="*/ 4178300 h 4368800"/>
              <a:gd name="connsiteX300" fmla="*/ 1020095 w 4146480"/>
              <a:gd name="connsiteY300" fmla="*/ 4152900 h 4368800"/>
              <a:gd name="connsiteX301" fmla="*/ 905795 w 4146480"/>
              <a:gd name="connsiteY301" fmla="*/ 4165600 h 4368800"/>
              <a:gd name="connsiteX302" fmla="*/ 956595 w 4146480"/>
              <a:gd name="connsiteY302" fmla="*/ 4356100 h 4368800"/>
              <a:gd name="connsiteX303" fmla="*/ 1070895 w 4146480"/>
              <a:gd name="connsiteY303" fmla="*/ 4330700 h 4368800"/>
              <a:gd name="connsiteX304" fmla="*/ 1108995 w 4146480"/>
              <a:gd name="connsiteY304" fmla="*/ 4305300 h 4368800"/>
              <a:gd name="connsiteX305" fmla="*/ 1223295 w 4146480"/>
              <a:gd name="connsiteY305" fmla="*/ 4254500 h 4368800"/>
              <a:gd name="connsiteX306" fmla="*/ 1210595 w 4146480"/>
              <a:gd name="connsiteY306" fmla="*/ 4216400 h 4368800"/>
              <a:gd name="connsiteX307" fmla="*/ 1159795 w 4146480"/>
              <a:gd name="connsiteY307" fmla="*/ 4140200 h 4368800"/>
              <a:gd name="connsiteX308" fmla="*/ 1147095 w 4146480"/>
              <a:gd name="connsiteY308" fmla="*/ 4102100 h 4368800"/>
              <a:gd name="connsiteX309" fmla="*/ 1121695 w 4146480"/>
              <a:gd name="connsiteY309" fmla="*/ 4064000 h 4368800"/>
              <a:gd name="connsiteX310" fmla="*/ 1096295 w 4146480"/>
              <a:gd name="connsiteY310" fmla="*/ 3987800 h 4368800"/>
              <a:gd name="connsiteX311" fmla="*/ 1083595 w 4146480"/>
              <a:gd name="connsiteY311" fmla="*/ 3949700 h 4368800"/>
              <a:gd name="connsiteX312" fmla="*/ 1083595 w 4146480"/>
              <a:gd name="connsiteY312" fmla="*/ 3568700 h 4368800"/>
              <a:gd name="connsiteX313" fmla="*/ 1108995 w 4146480"/>
              <a:gd name="connsiteY313" fmla="*/ 3365500 h 4368800"/>
              <a:gd name="connsiteX314" fmla="*/ 1121695 w 4146480"/>
              <a:gd name="connsiteY314" fmla="*/ 3314700 h 4368800"/>
              <a:gd name="connsiteX315" fmla="*/ 1147095 w 4146480"/>
              <a:gd name="connsiteY315" fmla="*/ 3276600 h 4368800"/>
              <a:gd name="connsiteX316" fmla="*/ 1108995 w 4146480"/>
              <a:gd name="connsiteY316" fmla="*/ 3251200 h 4368800"/>
              <a:gd name="connsiteX317" fmla="*/ 1020095 w 4146480"/>
              <a:gd name="connsiteY317" fmla="*/ 3225800 h 4368800"/>
              <a:gd name="connsiteX318" fmla="*/ 893095 w 4146480"/>
              <a:gd name="connsiteY318" fmla="*/ 3187700 h 4368800"/>
              <a:gd name="connsiteX319" fmla="*/ 854995 w 4146480"/>
              <a:gd name="connsiteY319" fmla="*/ 3162300 h 4368800"/>
              <a:gd name="connsiteX320" fmla="*/ 854995 w 4146480"/>
              <a:gd name="connsiteY320" fmla="*/ 3060700 h 4368800"/>
              <a:gd name="connsiteX321" fmla="*/ 880395 w 4146480"/>
              <a:gd name="connsiteY321" fmla="*/ 2984500 h 4368800"/>
              <a:gd name="connsiteX322" fmla="*/ 918495 w 4146480"/>
              <a:gd name="connsiteY322" fmla="*/ 2819400 h 4368800"/>
              <a:gd name="connsiteX323" fmla="*/ 931195 w 4146480"/>
              <a:gd name="connsiteY323" fmla="*/ 2781300 h 4368800"/>
              <a:gd name="connsiteX324" fmla="*/ 969295 w 4146480"/>
              <a:gd name="connsiteY324" fmla="*/ 2705100 h 4368800"/>
              <a:gd name="connsiteX325" fmla="*/ 994695 w 4146480"/>
              <a:gd name="connsiteY325" fmla="*/ 2667000 h 4368800"/>
              <a:gd name="connsiteX326" fmla="*/ 1020095 w 4146480"/>
              <a:gd name="connsiteY326" fmla="*/ 2565400 h 4368800"/>
              <a:gd name="connsiteX327" fmla="*/ 1058195 w 4146480"/>
              <a:gd name="connsiteY327" fmla="*/ 2489200 h 4368800"/>
              <a:gd name="connsiteX328" fmla="*/ 1083595 w 4146480"/>
              <a:gd name="connsiteY328" fmla="*/ 2387600 h 4368800"/>
              <a:gd name="connsiteX329" fmla="*/ 1121695 w 4146480"/>
              <a:gd name="connsiteY329" fmla="*/ 2311400 h 4368800"/>
              <a:gd name="connsiteX330" fmla="*/ 1134395 w 4146480"/>
              <a:gd name="connsiteY330" fmla="*/ 2260600 h 4368800"/>
              <a:gd name="connsiteX331" fmla="*/ 1197895 w 4146480"/>
              <a:gd name="connsiteY331" fmla="*/ 2146300 h 4368800"/>
              <a:gd name="connsiteX332" fmla="*/ 1223295 w 4146480"/>
              <a:gd name="connsiteY332" fmla="*/ 1968500 h 4368800"/>
              <a:gd name="connsiteX333" fmla="*/ 1248695 w 4146480"/>
              <a:gd name="connsiteY333" fmla="*/ 1892300 h 4368800"/>
              <a:gd name="connsiteX334" fmla="*/ 1274095 w 4146480"/>
              <a:gd name="connsiteY334" fmla="*/ 1854200 h 4368800"/>
              <a:gd name="connsiteX335" fmla="*/ 1337595 w 4146480"/>
              <a:gd name="connsiteY335" fmla="*/ 1752600 h 4368800"/>
              <a:gd name="connsiteX336" fmla="*/ 1362995 w 4146480"/>
              <a:gd name="connsiteY336" fmla="*/ 1714500 h 4368800"/>
              <a:gd name="connsiteX337" fmla="*/ 1375695 w 4146480"/>
              <a:gd name="connsiteY337" fmla="*/ 1651000 h 4368800"/>
              <a:gd name="connsiteX338" fmla="*/ 1388395 w 4146480"/>
              <a:gd name="connsiteY338" fmla="*/ 1600200 h 4368800"/>
              <a:gd name="connsiteX339" fmla="*/ 1426495 w 4146480"/>
              <a:gd name="connsiteY339" fmla="*/ 1524000 h 4368800"/>
              <a:gd name="connsiteX340" fmla="*/ 1489995 w 4146480"/>
              <a:gd name="connsiteY340" fmla="*/ 1422400 h 4368800"/>
              <a:gd name="connsiteX341" fmla="*/ 1553495 w 4146480"/>
              <a:gd name="connsiteY341" fmla="*/ 1308100 h 4368800"/>
              <a:gd name="connsiteX342" fmla="*/ 1540795 w 4146480"/>
              <a:gd name="connsiteY342" fmla="*/ 1219200 h 4368800"/>
              <a:gd name="connsiteX343" fmla="*/ 1502695 w 4146480"/>
              <a:gd name="connsiteY343" fmla="*/ 118110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4146480" h="4368800">
                <a:moveTo>
                  <a:pt x="245395" y="114300"/>
                </a:moveTo>
                <a:cubicBezTo>
                  <a:pt x="224228" y="127000"/>
                  <a:pt x="203973" y="141361"/>
                  <a:pt x="181895" y="152400"/>
                </a:cubicBezTo>
                <a:cubicBezTo>
                  <a:pt x="125229" y="180733"/>
                  <a:pt x="87851" y="159506"/>
                  <a:pt x="16795" y="152400"/>
                </a:cubicBezTo>
                <a:cubicBezTo>
                  <a:pt x="534" y="103616"/>
                  <a:pt x="-11002" y="87942"/>
                  <a:pt x="16795" y="25400"/>
                </a:cubicBezTo>
                <a:cubicBezTo>
                  <a:pt x="22994" y="11452"/>
                  <a:pt x="42195" y="8467"/>
                  <a:pt x="54895" y="0"/>
                </a:cubicBezTo>
                <a:lnTo>
                  <a:pt x="232695" y="12700"/>
                </a:lnTo>
                <a:cubicBezTo>
                  <a:pt x="261146" y="23764"/>
                  <a:pt x="266562" y="63500"/>
                  <a:pt x="283495" y="88900"/>
                </a:cubicBezTo>
                <a:lnTo>
                  <a:pt x="308895" y="127000"/>
                </a:lnTo>
                <a:cubicBezTo>
                  <a:pt x="317362" y="139700"/>
                  <a:pt x="319815" y="160273"/>
                  <a:pt x="334295" y="165100"/>
                </a:cubicBezTo>
                <a:lnTo>
                  <a:pt x="372395" y="177800"/>
                </a:lnTo>
                <a:cubicBezTo>
                  <a:pt x="435458" y="272395"/>
                  <a:pt x="354407" y="156214"/>
                  <a:pt x="435895" y="254000"/>
                </a:cubicBezTo>
                <a:cubicBezTo>
                  <a:pt x="445666" y="265726"/>
                  <a:pt x="449376" y="282565"/>
                  <a:pt x="461295" y="292100"/>
                </a:cubicBezTo>
                <a:cubicBezTo>
                  <a:pt x="471748" y="300463"/>
                  <a:pt x="486695" y="300567"/>
                  <a:pt x="499395" y="304800"/>
                </a:cubicBezTo>
                <a:cubicBezTo>
                  <a:pt x="503628" y="317500"/>
                  <a:pt x="502629" y="333434"/>
                  <a:pt x="512095" y="342900"/>
                </a:cubicBezTo>
                <a:cubicBezTo>
                  <a:pt x="533681" y="364486"/>
                  <a:pt x="588295" y="393700"/>
                  <a:pt x="588295" y="393700"/>
                </a:cubicBezTo>
                <a:cubicBezTo>
                  <a:pt x="596762" y="406400"/>
                  <a:pt x="602902" y="421007"/>
                  <a:pt x="613695" y="431800"/>
                </a:cubicBezTo>
                <a:cubicBezTo>
                  <a:pt x="624488" y="442593"/>
                  <a:pt x="641744" y="445713"/>
                  <a:pt x="651795" y="457200"/>
                </a:cubicBezTo>
                <a:cubicBezTo>
                  <a:pt x="671897" y="480174"/>
                  <a:pt x="685662" y="508000"/>
                  <a:pt x="702595" y="533400"/>
                </a:cubicBezTo>
                <a:cubicBezTo>
                  <a:pt x="711062" y="546100"/>
                  <a:pt x="715295" y="563033"/>
                  <a:pt x="727995" y="571500"/>
                </a:cubicBezTo>
                <a:lnTo>
                  <a:pt x="804195" y="622300"/>
                </a:lnTo>
                <a:lnTo>
                  <a:pt x="842295" y="647700"/>
                </a:lnTo>
                <a:cubicBezTo>
                  <a:pt x="852624" y="678688"/>
                  <a:pt x="855776" y="699281"/>
                  <a:pt x="880395" y="723900"/>
                </a:cubicBezTo>
                <a:cubicBezTo>
                  <a:pt x="891188" y="734693"/>
                  <a:pt x="905795" y="740833"/>
                  <a:pt x="918495" y="749300"/>
                </a:cubicBezTo>
                <a:cubicBezTo>
                  <a:pt x="922728" y="762000"/>
                  <a:pt x="921729" y="777934"/>
                  <a:pt x="931195" y="787400"/>
                </a:cubicBezTo>
                <a:cubicBezTo>
                  <a:pt x="952781" y="808986"/>
                  <a:pt x="1007395" y="838200"/>
                  <a:pt x="1007395" y="838200"/>
                </a:cubicBezTo>
                <a:cubicBezTo>
                  <a:pt x="1011628" y="850900"/>
                  <a:pt x="1010629" y="866834"/>
                  <a:pt x="1020095" y="876300"/>
                </a:cubicBezTo>
                <a:cubicBezTo>
                  <a:pt x="1041681" y="897886"/>
                  <a:pt x="1070895" y="910167"/>
                  <a:pt x="1096295" y="927100"/>
                </a:cubicBezTo>
                <a:cubicBezTo>
                  <a:pt x="1145534" y="959926"/>
                  <a:pt x="1119915" y="947673"/>
                  <a:pt x="1172495" y="965200"/>
                </a:cubicBezTo>
                <a:cubicBezTo>
                  <a:pt x="1229301" y="1050409"/>
                  <a:pt x="1162383" y="966925"/>
                  <a:pt x="1235995" y="1016000"/>
                </a:cubicBezTo>
                <a:cubicBezTo>
                  <a:pt x="1250939" y="1025963"/>
                  <a:pt x="1259918" y="1043073"/>
                  <a:pt x="1274095" y="1054100"/>
                </a:cubicBezTo>
                <a:lnTo>
                  <a:pt x="1388395" y="1130300"/>
                </a:lnTo>
                <a:lnTo>
                  <a:pt x="1426495" y="1155700"/>
                </a:lnTo>
                <a:cubicBezTo>
                  <a:pt x="1439195" y="1164167"/>
                  <a:pt x="1450115" y="1176273"/>
                  <a:pt x="1464595" y="1181100"/>
                </a:cubicBezTo>
                <a:lnTo>
                  <a:pt x="1502695" y="1193800"/>
                </a:lnTo>
                <a:cubicBezTo>
                  <a:pt x="1528095" y="1189567"/>
                  <a:pt x="1558787" y="1197186"/>
                  <a:pt x="1578895" y="1181100"/>
                </a:cubicBezTo>
                <a:cubicBezTo>
                  <a:pt x="1589348" y="1172737"/>
                  <a:pt x="1572182" y="1154974"/>
                  <a:pt x="1566195" y="1143000"/>
                </a:cubicBezTo>
                <a:cubicBezTo>
                  <a:pt x="1548514" y="1107637"/>
                  <a:pt x="1530782" y="1094887"/>
                  <a:pt x="1502695" y="1066800"/>
                </a:cubicBezTo>
                <a:lnTo>
                  <a:pt x="1464595" y="952500"/>
                </a:lnTo>
                <a:cubicBezTo>
                  <a:pt x="1460362" y="939800"/>
                  <a:pt x="1454096" y="927605"/>
                  <a:pt x="1451895" y="914400"/>
                </a:cubicBezTo>
                <a:lnTo>
                  <a:pt x="1439195" y="838200"/>
                </a:lnTo>
                <a:cubicBezTo>
                  <a:pt x="1434962" y="783167"/>
                  <a:pt x="1460596" y="716502"/>
                  <a:pt x="1426495" y="673100"/>
                </a:cubicBezTo>
                <a:cubicBezTo>
                  <a:pt x="1400210" y="639647"/>
                  <a:pt x="1339478" y="674939"/>
                  <a:pt x="1299495" y="660400"/>
                </a:cubicBezTo>
                <a:cubicBezTo>
                  <a:pt x="1286914" y="655825"/>
                  <a:pt x="1291028" y="635000"/>
                  <a:pt x="1286795" y="622300"/>
                </a:cubicBezTo>
                <a:cubicBezTo>
                  <a:pt x="1306106" y="564368"/>
                  <a:pt x="1314719" y="497319"/>
                  <a:pt x="1439195" y="596900"/>
                </a:cubicBezTo>
                <a:cubicBezTo>
                  <a:pt x="1462570" y="615600"/>
                  <a:pt x="1426495" y="655866"/>
                  <a:pt x="1426495" y="685800"/>
                </a:cubicBezTo>
                <a:cubicBezTo>
                  <a:pt x="1426495" y="707386"/>
                  <a:pt x="1433960" y="643241"/>
                  <a:pt x="1439195" y="622300"/>
                </a:cubicBezTo>
                <a:cubicBezTo>
                  <a:pt x="1442442" y="609313"/>
                  <a:pt x="1444469" y="595339"/>
                  <a:pt x="1451895" y="584200"/>
                </a:cubicBezTo>
                <a:cubicBezTo>
                  <a:pt x="1471452" y="554864"/>
                  <a:pt x="1499982" y="539442"/>
                  <a:pt x="1528095" y="520700"/>
                </a:cubicBezTo>
                <a:cubicBezTo>
                  <a:pt x="1586321" y="433361"/>
                  <a:pt x="1549935" y="454153"/>
                  <a:pt x="1616995" y="431800"/>
                </a:cubicBezTo>
                <a:cubicBezTo>
                  <a:pt x="1645082" y="403713"/>
                  <a:pt x="1657832" y="385981"/>
                  <a:pt x="1693195" y="368300"/>
                </a:cubicBezTo>
                <a:cubicBezTo>
                  <a:pt x="1705169" y="362313"/>
                  <a:pt x="1718990" y="360873"/>
                  <a:pt x="1731295" y="355600"/>
                </a:cubicBezTo>
                <a:cubicBezTo>
                  <a:pt x="1748696" y="348142"/>
                  <a:pt x="1764694" y="337658"/>
                  <a:pt x="1782095" y="330200"/>
                </a:cubicBezTo>
                <a:cubicBezTo>
                  <a:pt x="1855707" y="298652"/>
                  <a:pt x="1785076" y="340913"/>
                  <a:pt x="1858295" y="292100"/>
                </a:cubicBezTo>
                <a:cubicBezTo>
                  <a:pt x="1866762" y="279400"/>
                  <a:pt x="1869523" y="259669"/>
                  <a:pt x="1883695" y="254000"/>
                </a:cubicBezTo>
                <a:cubicBezTo>
                  <a:pt x="1915384" y="241324"/>
                  <a:pt x="1967735" y="270566"/>
                  <a:pt x="1985295" y="241300"/>
                </a:cubicBezTo>
                <a:cubicBezTo>
                  <a:pt x="2015865" y="190350"/>
                  <a:pt x="1997995" y="122918"/>
                  <a:pt x="1997995" y="63500"/>
                </a:cubicBezTo>
                <a:cubicBezTo>
                  <a:pt x="1997995" y="12524"/>
                  <a:pt x="1989528" y="165100"/>
                  <a:pt x="1985295" y="215900"/>
                </a:cubicBezTo>
                <a:cubicBezTo>
                  <a:pt x="1989528" y="228600"/>
                  <a:pt x="1985008" y="250753"/>
                  <a:pt x="1997995" y="254000"/>
                </a:cubicBezTo>
                <a:cubicBezTo>
                  <a:pt x="2027035" y="261260"/>
                  <a:pt x="2059102" y="252417"/>
                  <a:pt x="2086895" y="241300"/>
                </a:cubicBezTo>
                <a:cubicBezTo>
                  <a:pt x="2114025" y="230448"/>
                  <a:pt x="2170367" y="135142"/>
                  <a:pt x="2175795" y="127000"/>
                </a:cubicBezTo>
                <a:cubicBezTo>
                  <a:pt x="2184262" y="114300"/>
                  <a:pt x="2196368" y="103380"/>
                  <a:pt x="2201195" y="88900"/>
                </a:cubicBezTo>
                <a:lnTo>
                  <a:pt x="2213895" y="50800"/>
                </a:lnTo>
                <a:cubicBezTo>
                  <a:pt x="2195515" y="105939"/>
                  <a:pt x="2210661" y="79434"/>
                  <a:pt x="2163095" y="127000"/>
                </a:cubicBezTo>
                <a:cubicBezTo>
                  <a:pt x="2156165" y="147790"/>
                  <a:pt x="2115562" y="224143"/>
                  <a:pt x="2150395" y="254000"/>
                </a:cubicBezTo>
                <a:cubicBezTo>
                  <a:pt x="2170723" y="271424"/>
                  <a:pt x="2204318" y="264548"/>
                  <a:pt x="2226595" y="279400"/>
                </a:cubicBezTo>
                <a:cubicBezTo>
                  <a:pt x="2239295" y="287867"/>
                  <a:pt x="2251043" y="297974"/>
                  <a:pt x="2264695" y="304800"/>
                </a:cubicBezTo>
                <a:cubicBezTo>
                  <a:pt x="2276669" y="310787"/>
                  <a:pt x="2291093" y="310999"/>
                  <a:pt x="2302795" y="317500"/>
                </a:cubicBezTo>
                <a:cubicBezTo>
                  <a:pt x="2329480" y="332325"/>
                  <a:pt x="2378995" y="368300"/>
                  <a:pt x="2378995" y="368300"/>
                </a:cubicBezTo>
                <a:cubicBezTo>
                  <a:pt x="2387462" y="381000"/>
                  <a:pt x="2393602" y="395607"/>
                  <a:pt x="2404395" y="406400"/>
                </a:cubicBezTo>
                <a:cubicBezTo>
                  <a:pt x="2415188" y="417193"/>
                  <a:pt x="2432444" y="420313"/>
                  <a:pt x="2442495" y="431800"/>
                </a:cubicBezTo>
                <a:cubicBezTo>
                  <a:pt x="2462597" y="454774"/>
                  <a:pt x="2476362" y="482600"/>
                  <a:pt x="2493295" y="508000"/>
                </a:cubicBezTo>
                <a:lnTo>
                  <a:pt x="2518695" y="546100"/>
                </a:lnTo>
                <a:cubicBezTo>
                  <a:pt x="2527162" y="558800"/>
                  <a:pt x="2539268" y="569720"/>
                  <a:pt x="2544095" y="584200"/>
                </a:cubicBezTo>
                <a:lnTo>
                  <a:pt x="2556795" y="622300"/>
                </a:lnTo>
                <a:cubicBezTo>
                  <a:pt x="2565262" y="609600"/>
                  <a:pt x="2569252" y="592290"/>
                  <a:pt x="2582195" y="584200"/>
                </a:cubicBezTo>
                <a:cubicBezTo>
                  <a:pt x="2604899" y="570010"/>
                  <a:pt x="2658395" y="558800"/>
                  <a:pt x="2658395" y="558800"/>
                </a:cubicBezTo>
                <a:cubicBezTo>
                  <a:pt x="2671095" y="563033"/>
                  <a:pt x="2693591" y="558432"/>
                  <a:pt x="2696495" y="571500"/>
                </a:cubicBezTo>
                <a:cubicBezTo>
                  <a:pt x="2713428" y="647700"/>
                  <a:pt x="2698094" y="672301"/>
                  <a:pt x="2645695" y="698500"/>
                </a:cubicBezTo>
                <a:cubicBezTo>
                  <a:pt x="2633721" y="704487"/>
                  <a:pt x="2620295" y="706967"/>
                  <a:pt x="2607595" y="711200"/>
                </a:cubicBezTo>
                <a:cubicBezTo>
                  <a:pt x="2594895" y="706967"/>
                  <a:pt x="2572399" y="685432"/>
                  <a:pt x="2569495" y="698500"/>
                </a:cubicBezTo>
                <a:cubicBezTo>
                  <a:pt x="2560266" y="740031"/>
                  <a:pt x="2582195" y="782956"/>
                  <a:pt x="2582195" y="825500"/>
                </a:cubicBezTo>
                <a:cubicBezTo>
                  <a:pt x="2582195" y="910272"/>
                  <a:pt x="2576839" y="995046"/>
                  <a:pt x="2569495" y="1079500"/>
                </a:cubicBezTo>
                <a:cubicBezTo>
                  <a:pt x="2565595" y="1124354"/>
                  <a:pt x="2546835" y="1121932"/>
                  <a:pt x="2518695" y="1155700"/>
                </a:cubicBezTo>
                <a:cubicBezTo>
                  <a:pt x="2508924" y="1167426"/>
                  <a:pt x="2482502" y="1183007"/>
                  <a:pt x="2493295" y="1193800"/>
                </a:cubicBezTo>
                <a:cubicBezTo>
                  <a:pt x="2505637" y="1206142"/>
                  <a:pt x="2527312" y="1185895"/>
                  <a:pt x="2544095" y="1181100"/>
                </a:cubicBezTo>
                <a:cubicBezTo>
                  <a:pt x="2579715" y="1170923"/>
                  <a:pt x="2599128" y="1162352"/>
                  <a:pt x="2632995" y="1143000"/>
                </a:cubicBezTo>
                <a:cubicBezTo>
                  <a:pt x="2646247" y="1135427"/>
                  <a:pt x="2657443" y="1124426"/>
                  <a:pt x="2671095" y="1117600"/>
                </a:cubicBezTo>
                <a:cubicBezTo>
                  <a:pt x="2683069" y="1111613"/>
                  <a:pt x="2697493" y="1111401"/>
                  <a:pt x="2709195" y="1104900"/>
                </a:cubicBezTo>
                <a:cubicBezTo>
                  <a:pt x="2735880" y="1090075"/>
                  <a:pt x="2756435" y="1063753"/>
                  <a:pt x="2785395" y="1054100"/>
                </a:cubicBezTo>
                <a:cubicBezTo>
                  <a:pt x="2810795" y="1045633"/>
                  <a:pt x="2839318" y="1043552"/>
                  <a:pt x="2861595" y="1028700"/>
                </a:cubicBezTo>
                <a:cubicBezTo>
                  <a:pt x="2874295" y="1020233"/>
                  <a:pt x="2885666" y="1009313"/>
                  <a:pt x="2899695" y="1003300"/>
                </a:cubicBezTo>
                <a:cubicBezTo>
                  <a:pt x="2928467" y="990969"/>
                  <a:pt x="2960792" y="993346"/>
                  <a:pt x="2988595" y="977900"/>
                </a:cubicBezTo>
                <a:cubicBezTo>
                  <a:pt x="3015280" y="963075"/>
                  <a:pt x="3043209" y="948686"/>
                  <a:pt x="3064795" y="927100"/>
                </a:cubicBezTo>
                <a:cubicBezTo>
                  <a:pt x="3077495" y="914400"/>
                  <a:pt x="3087951" y="898963"/>
                  <a:pt x="3102895" y="889000"/>
                </a:cubicBezTo>
                <a:cubicBezTo>
                  <a:pt x="3114034" y="881574"/>
                  <a:pt x="3129021" y="882287"/>
                  <a:pt x="3140995" y="876300"/>
                </a:cubicBezTo>
                <a:cubicBezTo>
                  <a:pt x="3154647" y="869474"/>
                  <a:pt x="3165147" y="857099"/>
                  <a:pt x="3179095" y="850900"/>
                </a:cubicBezTo>
                <a:cubicBezTo>
                  <a:pt x="3233420" y="826755"/>
                  <a:pt x="3254376" y="827577"/>
                  <a:pt x="3306095" y="812800"/>
                </a:cubicBezTo>
                <a:cubicBezTo>
                  <a:pt x="3318967" y="809122"/>
                  <a:pt x="3331495" y="804333"/>
                  <a:pt x="3344195" y="800100"/>
                </a:cubicBezTo>
                <a:cubicBezTo>
                  <a:pt x="3352662" y="787400"/>
                  <a:pt x="3357676" y="771535"/>
                  <a:pt x="3369595" y="762000"/>
                </a:cubicBezTo>
                <a:cubicBezTo>
                  <a:pt x="3378131" y="755171"/>
                  <a:pt x="3454844" y="737695"/>
                  <a:pt x="3458495" y="736600"/>
                </a:cubicBezTo>
                <a:cubicBezTo>
                  <a:pt x="3484140" y="728907"/>
                  <a:pt x="3509295" y="719667"/>
                  <a:pt x="3534695" y="711200"/>
                </a:cubicBezTo>
                <a:cubicBezTo>
                  <a:pt x="3547395" y="706967"/>
                  <a:pt x="3559668" y="701125"/>
                  <a:pt x="3572795" y="698500"/>
                </a:cubicBezTo>
                <a:lnTo>
                  <a:pt x="3636295" y="685800"/>
                </a:lnTo>
                <a:cubicBezTo>
                  <a:pt x="3695562" y="690033"/>
                  <a:pt x="3757726" y="679710"/>
                  <a:pt x="3814095" y="698500"/>
                </a:cubicBezTo>
                <a:cubicBezTo>
                  <a:pt x="3830654" y="704020"/>
                  <a:pt x="3822000" y="732517"/>
                  <a:pt x="3826795" y="749300"/>
                </a:cubicBezTo>
                <a:cubicBezTo>
                  <a:pt x="3830473" y="762172"/>
                  <a:pt x="3832994" y="775698"/>
                  <a:pt x="3839495" y="787400"/>
                </a:cubicBezTo>
                <a:cubicBezTo>
                  <a:pt x="3854320" y="814085"/>
                  <a:pt x="3873362" y="838200"/>
                  <a:pt x="3890295" y="863600"/>
                </a:cubicBezTo>
                <a:cubicBezTo>
                  <a:pt x="3898762" y="876300"/>
                  <a:pt x="3910868" y="887220"/>
                  <a:pt x="3915695" y="901700"/>
                </a:cubicBezTo>
                <a:lnTo>
                  <a:pt x="3941095" y="977900"/>
                </a:lnTo>
                <a:cubicBezTo>
                  <a:pt x="3936862" y="1007533"/>
                  <a:pt x="3941782" y="1040026"/>
                  <a:pt x="3928395" y="1066800"/>
                </a:cubicBezTo>
                <a:cubicBezTo>
                  <a:pt x="3922408" y="1078774"/>
                  <a:pt x="3903282" y="1076253"/>
                  <a:pt x="3890295" y="1079500"/>
                </a:cubicBezTo>
                <a:cubicBezTo>
                  <a:pt x="3869354" y="1084735"/>
                  <a:pt x="3847962" y="1087967"/>
                  <a:pt x="3826795" y="1092200"/>
                </a:cubicBezTo>
                <a:cubicBezTo>
                  <a:pt x="3763295" y="1087967"/>
                  <a:pt x="3691551" y="1111075"/>
                  <a:pt x="3636295" y="1079500"/>
                </a:cubicBezTo>
                <a:cubicBezTo>
                  <a:pt x="3560288" y="1036067"/>
                  <a:pt x="3670421" y="976316"/>
                  <a:pt x="3687095" y="965200"/>
                </a:cubicBezTo>
                <a:cubicBezTo>
                  <a:pt x="3802500" y="981686"/>
                  <a:pt x="3766529" y="949502"/>
                  <a:pt x="3801395" y="1054100"/>
                </a:cubicBezTo>
                <a:lnTo>
                  <a:pt x="3788695" y="1016000"/>
                </a:lnTo>
                <a:lnTo>
                  <a:pt x="3775995" y="977900"/>
                </a:lnTo>
                <a:lnTo>
                  <a:pt x="3636295" y="990600"/>
                </a:lnTo>
                <a:cubicBezTo>
                  <a:pt x="3611621" y="1002937"/>
                  <a:pt x="3625274" y="1088369"/>
                  <a:pt x="3636295" y="1104900"/>
                </a:cubicBezTo>
                <a:cubicBezTo>
                  <a:pt x="3644762" y="1117600"/>
                  <a:pt x="3661695" y="1121833"/>
                  <a:pt x="3674395" y="1130300"/>
                </a:cubicBezTo>
                <a:cubicBezTo>
                  <a:pt x="3712495" y="1126067"/>
                  <a:pt x="3751105" y="1125118"/>
                  <a:pt x="3788695" y="1117600"/>
                </a:cubicBezTo>
                <a:cubicBezTo>
                  <a:pt x="3814949" y="1112349"/>
                  <a:pt x="3839495" y="1100667"/>
                  <a:pt x="3864895" y="1092200"/>
                </a:cubicBezTo>
                <a:lnTo>
                  <a:pt x="3902995" y="1079500"/>
                </a:lnTo>
                <a:cubicBezTo>
                  <a:pt x="3915837" y="1060237"/>
                  <a:pt x="3941095" y="1029590"/>
                  <a:pt x="3941095" y="1003300"/>
                </a:cubicBezTo>
                <a:cubicBezTo>
                  <a:pt x="3941095" y="984106"/>
                  <a:pt x="3904473" y="880734"/>
                  <a:pt x="3902995" y="876300"/>
                </a:cubicBezTo>
                <a:cubicBezTo>
                  <a:pt x="3898762" y="863600"/>
                  <a:pt x="3893542" y="851187"/>
                  <a:pt x="3890295" y="838200"/>
                </a:cubicBezTo>
                <a:cubicBezTo>
                  <a:pt x="3886062" y="821267"/>
                  <a:pt x="3884471" y="803443"/>
                  <a:pt x="3877595" y="787400"/>
                </a:cubicBezTo>
                <a:cubicBezTo>
                  <a:pt x="3871582" y="773371"/>
                  <a:pt x="3859021" y="762952"/>
                  <a:pt x="3852195" y="749300"/>
                </a:cubicBezTo>
                <a:cubicBezTo>
                  <a:pt x="3831537" y="707983"/>
                  <a:pt x="3850491" y="709496"/>
                  <a:pt x="3814095" y="673100"/>
                </a:cubicBezTo>
                <a:cubicBezTo>
                  <a:pt x="3803302" y="662307"/>
                  <a:pt x="3788695" y="656167"/>
                  <a:pt x="3775995" y="647700"/>
                </a:cubicBezTo>
                <a:cubicBezTo>
                  <a:pt x="3687095" y="651933"/>
                  <a:pt x="3597608" y="649361"/>
                  <a:pt x="3509295" y="660400"/>
                </a:cubicBezTo>
                <a:cubicBezTo>
                  <a:pt x="3494149" y="662293"/>
                  <a:pt x="3484847" y="678974"/>
                  <a:pt x="3471195" y="685800"/>
                </a:cubicBezTo>
                <a:cubicBezTo>
                  <a:pt x="3459221" y="691787"/>
                  <a:pt x="3445069" y="692513"/>
                  <a:pt x="3433095" y="698500"/>
                </a:cubicBezTo>
                <a:cubicBezTo>
                  <a:pt x="3419443" y="705326"/>
                  <a:pt x="3408943" y="717701"/>
                  <a:pt x="3394995" y="723900"/>
                </a:cubicBezTo>
                <a:cubicBezTo>
                  <a:pt x="3370529" y="734774"/>
                  <a:pt x="3344195" y="740833"/>
                  <a:pt x="3318795" y="749300"/>
                </a:cubicBezTo>
                <a:cubicBezTo>
                  <a:pt x="3306095" y="753533"/>
                  <a:pt x="3291834" y="754574"/>
                  <a:pt x="3280695" y="762000"/>
                </a:cubicBezTo>
                <a:cubicBezTo>
                  <a:pt x="3249112" y="783055"/>
                  <a:pt x="3228625" y="798989"/>
                  <a:pt x="3191795" y="812800"/>
                </a:cubicBezTo>
                <a:cubicBezTo>
                  <a:pt x="3159242" y="825007"/>
                  <a:pt x="3133598" y="822848"/>
                  <a:pt x="3102895" y="838200"/>
                </a:cubicBezTo>
                <a:cubicBezTo>
                  <a:pt x="3004418" y="887439"/>
                  <a:pt x="3122460" y="844378"/>
                  <a:pt x="3026695" y="876300"/>
                </a:cubicBezTo>
                <a:cubicBezTo>
                  <a:pt x="3009762" y="889000"/>
                  <a:pt x="2993235" y="902262"/>
                  <a:pt x="2975895" y="914400"/>
                </a:cubicBezTo>
                <a:cubicBezTo>
                  <a:pt x="2950886" y="931906"/>
                  <a:pt x="2925095" y="948267"/>
                  <a:pt x="2899695" y="965200"/>
                </a:cubicBezTo>
                <a:lnTo>
                  <a:pt x="2823495" y="1016000"/>
                </a:lnTo>
                <a:lnTo>
                  <a:pt x="2785395" y="1041400"/>
                </a:lnTo>
                <a:cubicBezTo>
                  <a:pt x="2772695" y="1049867"/>
                  <a:pt x="2761775" y="1061973"/>
                  <a:pt x="2747295" y="1066800"/>
                </a:cubicBezTo>
                <a:cubicBezTo>
                  <a:pt x="2721895" y="1075267"/>
                  <a:pt x="2693372" y="1077348"/>
                  <a:pt x="2671095" y="1092200"/>
                </a:cubicBezTo>
                <a:cubicBezTo>
                  <a:pt x="2610718" y="1132452"/>
                  <a:pt x="2647475" y="1112773"/>
                  <a:pt x="2556795" y="1143000"/>
                </a:cubicBezTo>
                <a:lnTo>
                  <a:pt x="2518695" y="1155700"/>
                </a:lnTo>
                <a:lnTo>
                  <a:pt x="2480595" y="1168400"/>
                </a:lnTo>
                <a:cubicBezTo>
                  <a:pt x="2472128" y="1181100"/>
                  <a:pt x="2466682" y="1196449"/>
                  <a:pt x="2455195" y="1206500"/>
                </a:cubicBezTo>
                <a:cubicBezTo>
                  <a:pt x="2394594" y="1259526"/>
                  <a:pt x="2374736" y="1258720"/>
                  <a:pt x="2302795" y="1282700"/>
                </a:cubicBezTo>
                <a:lnTo>
                  <a:pt x="2264695" y="1295400"/>
                </a:lnTo>
                <a:cubicBezTo>
                  <a:pt x="2251995" y="1299633"/>
                  <a:pt x="2239927" y="1306888"/>
                  <a:pt x="2226595" y="1308100"/>
                </a:cubicBezTo>
                <a:lnTo>
                  <a:pt x="2086895" y="1320800"/>
                </a:lnTo>
                <a:cubicBezTo>
                  <a:pt x="1976828" y="1316567"/>
                  <a:pt x="1866258" y="1319434"/>
                  <a:pt x="1756695" y="1308100"/>
                </a:cubicBezTo>
                <a:cubicBezTo>
                  <a:pt x="1741513" y="1306529"/>
                  <a:pt x="1732247" y="1289526"/>
                  <a:pt x="1718595" y="1282700"/>
                </a:cubicBezTo>
                <a:cubicBezTo>
                  <a:pt x="1706621" y="1276713"/>
                  <a:pt x="1692197" y="1276501"/>
                  <a:pt x="1680495" y="1270000"/>
                </a:cubicBezTo>
                <a:cubicBezTo>
                  <a:pt x="1653810" y="1255175"/>
                  <a:pt x="1604295" y="1219200"/>
                  <a:pt x="1604295" y="1219200"/>
                </a:cubicBezTo>
                <a:cubicBezTo>
                  <a:pt x="1539640" y="1240752"/>
                  <a:pt x="1584283" y="1214582"/>
                  <a:pt x="1553495" y="1270000"/>
                </a:cubicBezTo>
                <a:cubicBezTo>
                  <a:pt x="1538670" y="1296685"/>
                  <a:pt x="1512348" y="1317240"/>
                  <a:pt x="1502695" y="1346200"/>
                </a:cubicBezTo>
                <a:cubicBezTo>
                  <a:pt x="1472468" y="1436880"/>
                  <a:pt x="1492147" y="1400123"/>
                  <a:pt x="1451895" y="1460500"/>
                </a:cubicBezTo>
                <a:cubicBezTo>
                  <a:pt x="1447662" y="1481667"/>
                  <a:pt x="1448848" y="1504693"/>
                  <a:pt x="1439195" y="1524000"/>
                </a:cubicBezTo>
                <a:cubicBezTo>
                  <a:pt x="1431163" y="1540064"/>
                  <a:pt x="1412593" y="1548302"/>
                  <a:pt x="1401095" y="1562100"/>
                </a:cubicBezTo>
                <a:cubicBezTo>
                  <a:pt x="1391324" y="1573826"/>
                  <a:pt x="1382521" y="1586548"/>
                  <a:pt x="1375695" y="1600200"/>
                </a:cubicBezTo>
                <a:cubicBezTo>
                  <a:pt x="1369708" y="1612174"/>
                  <a:pt x="1368982" y="1626326"/>
                  <a:pt x="1362995" y="1638300"/>
                </a:cubicBezTo>
                <a:cubicBezTo>
                  <a:pt x="1345314" y="1673663"/>
                  <a:pt x="1327582" y="1686413"/>
                  <a:pt x="1299495" y="1714500"/>
                </a:cubicBezTo>
                <a:cubicBezTo>
                  <a:pt x="1291028" y="1739900"/>
                  <a:pt x="1288947" y="1768423"/>
                  <a:pt x="1274095" y="1790700"/>
                </a:cubicBezTo>
                <a:cubicBezTo>
                  <a:pt x="1265628" y="1803400"/>
                  <a:pt x="1255521" y="1815148"/>
                  <a:pt x="1248695" y="1828800"/>
                </a:cubicBezTo>
                <a:cubicBezTo>
                  <a:pt x="1242708" y="1840774"/>
                  <a:pt x="1241982" y="1854926"/>
                  <a:pt x="1235995" y="1866900"/>
                </a:cubicBezTo>
                <a:cubicBezTo>
                  <a:pt x="1229169" y="1880552"/>
                  <a:pt x="1216794" y="1891052"/>
                  <a:pt x="1210595" y="1905000"/>
                </a:cubicBezTo>
                <a:cubicBezTo>
                  <a:pt x="1199721" y="1929466"/>
                  <a:pt x="1185195" y="1981200"/>
                  <a:pt x="1185195" y="1981200"/>
                </a:cubicBezTo>
                <a:cubicBezTo>
                  <a:pt x="1189428" y="2023533"/>
                  <a:pt x="1183356" y="2068217"/>
                  <a:pt x="1197895" y="2108200"/>
                </a:cubicBezTo>
                <a:cubicBezTo>
                  <a:pt x="1202470" y="2120781"/>
                  <a:pt x="1222711" y="2119240"/>
                  <a:pt x="1235995" y="2120900"/>
                </a:cubicBezTo>
                <a:cubicBezTo>
                  <a:pt x="1290765" y="2127746"/>
                  <a:pt x="1346062" y="2129367"/>
                  <a:pt x="1401095" y="2133600"/>
                </a:cubicBezTo>
                <a:cubicBezTo>
                  <a:pt x="1579287" y="2178148"/>
                  <a:pt x="1466237" y="2154792"/>
                  <a:pt x="1858295" y="2133600"/>
                </a:cubicBezTo>
                <a:cubicBezTo>
                  <a:pt x="1914347" y="2130570"/>
                  <a:pt x="1943120" y="2109219"/>
                  <a:pt x="1997995" y="2095500"/>
                </a:cubicBezTo>
                <a:cubicBezTo>
                  <a:pt x="2014928" y="2091267"/>
                  <a:pt x="2031372" y="2083856"/>
                  <a:pt x="2048795" y="2082800"/>
                </a:cubicBezTo>
                <a:cubicBezTo>
                  <a:pt x="2171410" y="2075369"/>
                  <a:pt x="2294328" y="2074333"/>
                  <a:pt x="2417095" y="2070100"/>
                </a:cubicBezTo>
                <a:cubicBezTo>
                  <a:pt x="2545658" y="2027246"/>
                  <a:pt x="2466600" y="2046753"/>
                  <a:pt x="2658395" y="2032000"/>
                </a:cubicBezTo>
                <a:cubicBezTo>
                  <a:pt x="2671095" y="2027767"/>
                  <a:pt x="2687029" y="2028766"/>
                  <a:pt x="2696495" y="2019300"/>
                </a:cubicBezTo>
                <a:cubicBezTo>
                  <a:pt x="2705961" y="2009834"/>
                  <a:pt x="2703208" y="1993174"/>
                  <a:pt x="2709195" y="1981200"/>
                </a:cubicBezTo>
                <a:cubicBezTo>
                  <a:pt x="2716021" y="1967548"/>
                  <a:pt x="2726128" y="1955800"/>
                  <a:pt x="2734595" y="1943100"/>
                </a:cubicBezTo>
                <a:cubicBezTo>
                  <a:pt x="2730362" y="1866900"/>
                  <a:pt x="2731361" y="1790228"/>
                  <a:pt x="2721895" y="1714500"/>
                </a:cubicBezTo>
                <a:cubicBezTo>
                  <a:pt x="2718574" y="1687933"/>
                  <a:pt x="2704962" y="1663700"/>
                  <a:pt x="2696495" y="1638300"/>
                </a:cubicBezTo>
                <a:lnTo>
                  <a:pt x="2683795" y="1600200"/>
                </a:lnTo>
                <a:lnTo>
                  <a:pt x="2620295" y="1409700"/>
                </a:lnTo>
                <a:lnTo>
                  <a:pt x="2582195" y="1295400"/>
                </a:lnTo>
                <a:cubicBezTo>
                  <a:pt x="2577962" y="1282700"/>
                  <a:pt x="2580634" y="1264726"/>
                  <a:pt x="2569495" y="1257300"/>
                </a:cubicBezTo>
                <a:cubicBezTo>
                  <a:pt x="2544095" y="1240367"/>
                  <a:pt x="2464335" y="1196847"/>
                  <a:pt x="2493295" y="1206500"/>
                </a:cubicBezTo>
                <a:lnTo>
                  <a:pt x="2531395" y="1219200"/>
                </a:lnTo>
                <a:cubicBezTo>
                  <a:pt x="2539862" y="1231900"/>
                  <a:pt x="2550596" y="1243352"/>
                  <a:pt x="2556795" y="1257300"/>
                </a:cubicBezTo>
                <a:cubicBezTo>
                  <a:pt x="2567669" y="1281766"/>
                  <a:pt x="2573728" y="1308100"/>
                  <a:pt x="2582195" y="1333500"/>
                </a:cubicBezTo>
                <a:cubicBezTo>
                  <a:pt x="2586428" y="1346200"/>
                  <a:pt x="2591648" y="1358613"/>
                  <a:pt x="2594895" y="1371600"/>
                </a:cubicBezTo>
                <a:cubicBezTo>
                  <a:pt x="2610842" y="1435387"/>
                  <a:pt x="2602075" y="1405841"/>
                  <a:pt x="2620295" y="1460500"/>
                </a:cubicBezTo>
                <a:cubicBezTo>
                  <a:pt x="2628099" y="1522932"/>
                  <a:pt x="2633488" y="1577263"/>
                  <a:pt x="2645695" y="1638300"/>
                </a:cubicBezTo>
                <a:cubicBezTo>
                  <a:pt x="2649118" y="1655416"/>
                  <a:pt x="2654972" y="1671984"/>
                  <a:pt x="2658395" y="1689100"/>
                </a:cubicBezTo>
                <a:cubicBezTo>
                  <a:pt x="2663445" y="1714350"/>
                  <a:pt x="2665509" y="1740163"/>
                  <a:pt x="2671095" y="1765300"/>
                </a:cubicBezTo>
                <a:cubicBezTo>
                  <a:pt x="2673999" y="1778368"/>
                  <a:pt x="2680117" y="1790528"/>
                  <a:pt x="2683795" y="1803400"/>
                </a:cubicBezTo>
                <a:cubicBezTo>
                  <a:pt x="2688590" y="1820183"/>
                  <a:pt x="2691479" y="1837482"/>
                  <a:pt x="2696495" y="1854200"/>
                </a:cubicBezTo>
                <a:cubicBezTo>
                  <a:pt x="2704188" y="1879845"/>
                  <a:pt x="2713428" y="1905000"/>
                  <a:pt x="2721895" y="1930400"/>
                </a:cubicBezTo>
                <a:cubicBezTo>
                  <a:pt x="2726128" y="1943100"/>
                  <a:pt x="2723456" y="1961074"/>
                  <a:pt x="2734595" y="1968500"/>
                </a:cubicBezTo>
                <a:lnTo>
                  <a:pt x="2772695" y="1993900"/>
                </a:lnTo>
                <a:cubicBezTo>
                  <a:pt x="2783024" y="2024888"/>
                  <a:pt x="2786176" y="2045481"/>
                  <a:pt x="2810795" y="2070100"/>
                </a:cubicBezTo>
                <a:cubicBezTo>
                  <a:pt x="2821588" y="2080893"/>
                  <a:pt x="2836195" y="2087033"/>
                  <a:pt x="2848895" y="2095500"/>
                </a:cubicBezTo>
                <a:cubicBezTo>
                  <a:pt x="2865828" y="2120900"/>
                  <a:pt x="2874295" y="2154767"/>
                  <a:pt x="2899695" y="2171700"/>
                </a:cubicBezTo>
                <a:lnTo>
                  <a:pt x="2975895" y="2222500"/>
                </a:lnTo>
                <a:cubicBezTo>
                  <a:pt x="3000184" y="2295366"/>
                  <a:pt x="2971201" y="2227351"/>
                  <a:pt x="3026695" y="2298700"/>
                </a:cubicBezTo>
                <a:cubicBezTo>
                  <a:pt x="3106477" y="2401277"/>
                  <a:pt x="3041837" y="2351128"/>
                  <a:pt x="3115595" y="2400300"/>
                </a:cubicBezTo>
                <a:cubicBezTo>
                  <a:pt x="3124062" y="2413000"/>
                  <a:pt x="3129076" y="2428865"/>
                  <a:pt x="3140995" y="2438400"/>
                </a:cubicBezTo>
                <a:cubicBezTo>
                  <a:pt x="3151448" y="2446763"/>
                  <a:pt x="3167121" y="2445113"/>
                  <a:pt x="3179095" y="2451100"/>
                </a:cubicBezTo>
                <a:cubicBezTo>
                  <a:pt x="3277572" y="2500339"/>
                  <a:pt x="3159530" y="2457278"/>
                  <a:pt x="3255295" y="2489200"/>
                </a:cubicBezTo>
                <a:cubicBezTo>
                  <a:pt x="3366605" y="2600510"/>
                  <a:pt x="3225407" y="2464293"/>
                  <a:pt x="3331495" y="2552700"/>
                </a:cubicBezTo>
                <a:cubicBezTo>
                  <a:pt x="3429281" y="2634188"/>
                  <a:pt x="3313100" y="2553137"/>
                  <a:pt x="3407695" y="2616200"/>
                </a:cubicBezTo>
                <a:cubicBezTo>
                  <a:pt x="3400069" y="2646705"/>
                  <a:pt x="3397003" y="2683174"/>
                  <a:pt x="3369595" y="2705100"/>
                </a:cubicBezTo>
                <a:cubicBezTo>
                  <a:pt x="3359142" y="2713463"/>
                  <a:pt x="3344195" y="2713567"/>
                  <a:pt x="3331495" y="2717800"/>
                </a:cubicBezTo>
                <a:cubicBezTo>
                  <a:pt x="3344195" y="2726267"/>
                  <a:pt x="3354670" y="2740002"/>
                  <a:pt x="3369595" y="2743200"/>
                </a:cubicBezTo>
                <a:cubicBezTo>
                  <a:pt x="3481789" y="2767241"/>
                  <a:pt x="3560032" y="2751997"/>
                  <a:pt x="3674395" y="2743200"/>
                </a:cubicBezTo>
                <a:cubicBezTo>
                  <a:pt x="3737895" y="2700867"/>
                  <a:pt x="3704028" y="2730500"/>
                  <a:pt x="3763295" y="2641600"/>
                </a:cubicBezTo>
                <a:lnTo>
                  <a:pt x="3788695" y="2603500"/>
                </a:lnTo>
                <a:cubicBezTo>
                  <a:pt x="3797162" y="2590800"/>
                  <a:pt x="3809268" y="2579880"/>
                  <a:pt x="3814095" y="2565400"/>
                </a:cubicBezTo>
                <a:lnTo>
                  <a:pt x="3852195" y="2451100"/>
                </a:lnTo>
                <a:cubicBezTo>
                  <a:pt x="3856428" y="2438400"/>
                  <a:pt x="3857469" y="2424139"/>
                  <a:pt x="3864895" y="2413000"/>
                </a:cubicBezTo>
                <a:lnTo>
                  <a:pt x="3915695" y="2336800"/>
                </a:lnTo>
                <a:cubicBezTo>
                  <a:pt x="3924162" y="2324100"/>
                  <a:pt x="3926615" y="2303527"/>
                  <a:pt x="3941095" y="2298700"/>
                </a:cubicBezTo>
                <a:lnTo>
                  <a:pt x="4017295" y="2273300"/>
                </a:lnTo>
                <a:lnTo>
                  <a:pt x="4055395" y="2260600"/>
                </a:lnTo>
                <a:cubicBezTo>
                  <a:pt x="4068095" y="2264833"/>
                  <a:pt x="4083042" y="2264937"/>
                  <a:pt x="4093495" y="2273300"/>
                </a:cubicBezTo>
                <a:cubicBezTo>
                  <a:pt x="4115876" y="2291205"/>
                  <a:pt x="4123229" y="2324401"/>
                  <a:pt x="4131595" y="2349500"/>
                </a:cubicBezTo>
                <a:cubicBezTo>
                  <a:pt x="4127362" y="2379133"/>
                  <a:pt x="4145174" y="2424066"/>
                  <a:pt x="4118895" y="2438400"/>
                </a:cubicBezTo>
                <a:cubicBezTo>
                  <a:pt x="4081637" y="2458722"/>
                  <a:pt x="3999827" y="2428344"/>
                  <a:pt x="3953795" y="2413000"/>
                </a:cubicBezTo>
                <a:cubicBezTo>
                  <a:pt x="4055395" y="2379133"/>
                  <a:pt x="3928395" y="2413000"/>
                  <a:pt x="4029995" y="2413000"/>
                </a:cubicBezTo>
                <a:cubicBezTo>
                  <a:pt x="4059929" y="2413000"/>
                  <a:pt x="4089262" y="2404533"/>
                  <a:pt x="4118895" y="2400300"/>
                </a:cubicBezTo>
                <a:cubicBezTo>
                  <a:pt x="4127362" y="2387600"/>
                  <a:pt x="4142776" y="2377388"/>
                  <a:pt x="4144295" y="2362200"/>
                </a:cubicBezTo>
                <a:cubicBezTo>
                  <a:pt x="4158516" y="2219992"/>
                  <a:pt x="4103305" y="2275658"/>
                  <a:pt x="3979195" y="2286000"/>
                </a:cubicBezTo>
                <a:cubicBezTo>
                  <a:pt x="3970728" y="2298700"/>
                  <a:pt x="3959994" y="2310152"/>
                  <a:pt x="3953795" y="2324100"/>
                </a:cubicBezTo>
                <a:cubicBezTo>
                  <a:pt x="3942921" y="2348566"/>
                  <a:pt x="3943247" y="2378023"/>
                  <a:pt x="3928395" y="2400300"/>
                </a:cubicBezTo>
                <a:lnTo>
                  <a:pt x="3852195" y="2514600"/>
                </a:lnTo>
                <a:lnTo>
                  <a:pt x="3826795" y="2552700"/>
                </a:lnTo>
                <a:cubicBezTo>
                  <a:pt x="3818328" y="2565400"/>
                  <a:pt x="3812188" y="2580007"/>
                  <a:pt x="3801395" y="2590800"/>
                </a:cubicBezTo>
                <a:cubicBezTo>
                  <a:pt x="3714402" y="2677793"/>
                  <a:pt x="3755083" y="2647075"/>
                  <a:pt x="3687095" y="2692400"/>
                </a:cubicBezTo>
                <a:cubicBezTo>
                  <a:pt x="3682862" y="2705100"/>
                  <a:pt x="3683861" y="2721034"/>
                  <a:pt x="3674395" y="2730500"/>
                </a:cubicBezTo>
                <a:cubicBezTo>
                  <a:pt x="3664929" y="2739966"/>
                  <a:pt x="3649682" y="2743200"/>
                  <a:pt x="3636295" y="2743200"/>
                </a:cubicBezTo>
                <a:cubicBezTo>
                  <a:pt x="3547294" y="2743200"/>
                  <a:pt x="3458495" y="2734733"/>
                  <a:pt x="3369595" y="2730500"/>
                </a:cubicBezTo>
                <a:cubicBezTo>
                  <a:pt x="3373828" y="2705100"/>
                  <a:pt x="3382295" y="2680050"/>
                  <a:pt x="3382295" y="2654300"/>
                </a:cubicBezTo>
                <a:cubicBezTo>
                  <a:pt x="3382295" y="2640913"/>
                  <a:pt x="3377021" y="2681261"/>
                  <a:pt x="3369595" y="2692400"/>
                </a:cubicBezTo>
                <a:cubicBezTo>
                  <a:pt x="3359632" y="2707344"/>
                  <a:pt x="3342522" y="2716323"/>
                  <a:pt x="3331495" y="2730500"/>
                </a:cubicBezTo>
                <a:cubicBezTo>
                  <a:pt x="3251713" y="2833077"/>
                  <a:pt x="3316353" y="2782928"/>
                  <a:pt x="3242595" y="2832100"/>
                </a:cubicBezTo>
                <a:cubicBezTo>
                  <a:pt x="3234128" y="2844800"/>
                  <a:pt x="3227988" y="2859407"/>
                  <a:pt x="3217195" y="2870200"/>
                </a:cubicBezTo>
                <a:cubicBezTo>
                  <a:pt x="3194931" y="2892464"/>
                  <a:pt x="3169917" y="2900037"/>
                  <a:pt x="3140995" y="2908300"/>
                </a:cubicBezTo>
                <a:cubicBezTo>
                  <a:pt x="3124212" y="2913095"/>
                  <a:pt x="3107128" y="2916767"/>
                  <a:pt x="3090195" y="2921000"/>
                </a:cubicBezTo>
                <a:cubicBezTo>
                  <a:pt x="3077495" y="2933700"/>
                  <a:pt x="3067039" y="2949137"/>
                  <a:pt x="3052095" y="2959100"/>
                </a:cubicBezTo>
                <a:cubicBezTo>
                  <a:pt x="3040956" y="2966526"/>
                  <a:pt x="3025969" y="2965813"/>
                  <a:pt x="3013995" y="2971800"/>
                </a:cubicBezTo>
                <a:cubicBezTo>
                  <a:pt x="3000343" y="2978626"/>
                  <a:pt x="2988595" y="2988733"/>
                  <a:pt x="2975895" y="2997200"/>
                </a:cubicBezTo>
                <a:cubicBezTo>
                  <a:pt x="2958962" y="2992967"/>
                  <a:pt x="2936454" y="2997752"/>
                  <a:pt x="2925095" y="2984500"/>
                </a:cubicBezTo>
                <a:cubicBezTo>
                  <a:pt x="2907671" y="2964172"/>
                  <a:pt x="2914547" y="2930577"/>
                  <a:pt x="2899695" y="2908300"/>
                </a:cubicBezTo>
                <a:cubicBezTo>
                  <a:pt x="2864294" y="2855198"/>
                  <a:pt x="2855559" y="2831304"/>
                  <a:pt x="2810795" y="2794000"/>
                </a:cubicBezTo>
                <a:cubicBezTo>
                  <a:pt x="2799069" y="2784229"/>
                  <a:pt x="2785395" y="2777067"/>
                  <a:pt x="2772695" y="2768600"/>
                </a:cubicBezTo>
                <a:cubicBezTo>
                  <a:pt x="2681931" y="2632454"/>
                  <a:pt x="2823278" y="2839079"/>
                  <a:pt x="2709195" y="2692400"/>
                </a:cubicBezTo>
                <a:cubicBezTo>
                  <a:pt x="2690453" y="2668303"/>
                  <a:pt x="2675328" y="2641600"/>
                  <a:pt x="2658395" y="2616200"/>
                </a:cubicBezTo>
                <a:cubicBezTo>
                  <a:pt x="2649928" y="2603500"/>
                  <a:pt x="2637822" y="2592580"/>
                  <a:pt x="2632995" y="2578100"/>
                </a:cubicBezTo>
                <a:cubicBezTo>
                  <a:pt x="2619761" y="2538397"/>
                  <a:pt x="2606926" y="2488754"/>
                  <a:pt x="2569495" y="2463800"/>
                </a:cubicBezTo>
                <a:lnTo>
                  <a:pt x="2531395" y="2438400"/>
                </a:lnTo>
                <a:cubicBezTo>
                  <a:pt x="2458602" y="2329211"/>
                  <a:pt x="2555529" y="2457707"/>
                  <a:pt x="2467895" y="2387600"/>
                </a:cubicBezTo>
                <a:cubicBezTo>
                  <a:pt x="2385831" y="2321948"/>
                  <a:pt x="2500160" y="2368722"/>
                  <a:pt x="2404395" y="2336800"/>
                </a:cubicBezTo>
                <a:cubicBezTo>
                  <a:pt x="2302795" y="2341033"/>
                  <a:pt x="2200064" y="2333802"/>
                  <a:pt x="2099595" y="2349500"/>
                </a:cubicBezTo>
                <a:cubicBezTo>
                  <a:pt x="2062185" y="2355345"/>
                  <a:pt x="2033916" y="2388326"/>
                  <a:pt x="1997995" y="2400300"/>
                </a:cubicBezTo>
                <a:cubicBezTo>
                  <a:pt x="1864281" y="2444871"/>
                  <a:pt x="1980404" y="2411699"/>
                  <a:pt x="1820195" y="2438400"/>
                </a:cubicBezTo>
                <a:cubicBezTo>
                  <a:pt x="1781808" y="2444798"/>
                  <a:pt x="1727070" y="2465208"/>
                  <a:pt x="1693195" y="2476500"/>
                </a:cubicBezTo>
                <a:cubicBezTo>
                  <a:pt x="1565152" y="2519181"/>
                  <a:pt x="1763763" y="2454060"/>
                  <a:pt x="1604295" y="2501900"/>
                </a:cubicBezTo>
                <a:cubicBezTo>
                  <a:pt x="1578650" y="2509593"/>
                  <a:pt x="1528095" y="2527300"/>
                  <a:pt x="1528095" y="2527300"/>
                </a:cubicBezTo>
                <a:cubicBezTo>
                  <a:pt x="1440230" y="2659097"/>
                  <a:pt x="1580799" y="2461896"/>
                  <a:pt x="1451895" y="2590800"/>
                </a:cubicBezTo>
                <a:cubicBezTo>
                  <a:pt x="1442429" y="2600266"/>
                  <a:pt x="1443428" y="2616200"/>
                  <a:pt x="1439195" y="2628900"/>
                </a:cubicBezTo>
                <a:cubicBezTo>
                  <a:pt x="1443428" y="2645833"/>
                  <a:pt x="1447100" y="2662917"/>
                  <a:pt x="1451895" y="2679700"/>
                </a:cubicBezTo>
                <a:cubicBezTo>
                  <a:pt x="1463974" y="2721976"/>
                  <a:pt x="1469355" y="2720957"/>
                  <a:pt x="1477295" y="2768600"/>
                </a:cubicBezTo>
                <a:cubicBezTo>
                  <a:pt x="1482906" y="2802266"/>
                  <a:pt x="1485762" y="2836333"/>
                  <a:pt x="1489995" y="2870200"/>
                </a:cubicBezTo>
                <a:cubicBezTo>
                  <a:pt x="1494228" y="2942167"/>
                  <a:pt x="1502695" y="3014009"/>
                  <a:pt x="1502695" y="3086100"/>
                </a:cubicBezTo>
                <a:cubicBezTo>
                  <a:pt x="1502695" y="3128644"/>
                  <a:pt x="1521357" y="3184352"/>
                  <a:pt x="1489995" y="3213100"/>
                </a:cubicBezTo>
                <a:cubicBezTo>
                  <a:pt x="1455527" y="3244696"/>
                  <a:pt x="1396721" y="3220229"/>
                  <a:pt x="1350295" y="3225800"/>
                </a:cubicBezTo>
                <a:cubicBezTo>
                  <a:pt x="1290853" y="3232933"/>
                  <a:pt x="1172495" y="3251200"/>
                  <a:pt x="1172495" y="3251200"/>
                </a:cubicBezTo>
                <a:cubicBezTo>
                  <a:pt x="1145247" y="3332944"/>
                  <a:pt x="1171029" y="3247296"/>
                  <a:pt x="1147095" y="3390900"/>
                </a:cubicBezTo>
                <a:cubicBezTo>
                  <a:pt x="1140697" y="3429287"/>
                  <a:pt x="1120287" y="3484025"/>
                  <a:pt x="1108995" y="3517900"/>
                </a:cubicBezTo>
                <a:cubicBezTo>
                  <a:pt x="1104762" y="3530600"/>
                  <a:pt x="1098496" y="3542795"/>
                  <a:pt x="1096295" y="3556000"/>
                </a:cubicBezTo>
                <a:lnTo>
                  <a:pt x="1083595" y="3632200"/>
                </a:lnTo>
                <a:cubicBezTo>
                  <a:pt x="1078954" y="3729655"/>
                  <a:pt x="1057047" y="3976572"/>
                  <a:pt x="1083595" y="4089400"/>
                </a:cubicBezTo>
                <a:cubicBezTo>
                  <a:pt x="1087091" y="4104258"/>
                  <a:pt x="1108995" y="4106333"/>
                  <a:pt x="1121695" y="4114800"/>
                </a:cubicBezTo>
                <a:cubicBezTo>
                  <a:pt x="1194488" y="4223989"/>
                  <a:pt x="1107215" y="4085840"/>
                  <a:pt x="1159795" y="4191000"/>
                </a:cubicBezTo>
                <a:cubicBezTo>
                  <a:pt x="1166621" y="4204652"/>
                  <a:pt x="1176728" y="4216400"/>
                  <a:pt x="1185195" y="4229100"/>
                </a:cubicBezTo>
                <a:cubicBezTo>
                  <a:pt x="1172495" y="4233333"/>
                  <a:pt x="1154521" y="4230661"/>
                  <a:pt x="1147095" y="4241800"/>
                </a:cubicBezTo>
                <a:cubicBezTo>
                  <a:pt x="1121482" y="4280219"/>
                  <a:pt x="1153383" y="4315658"/>
                  <a:pt x="1108995" y="4343400"/>
                </a:cubicBezTo>
                <a:cubicBezTo>
                  <a:pt x="1086291" y="4357590"/>
                  <a:pt x="1032795" y="4368800"/>
                  <a:pt x="1032795" y="4368800"/>
                </a:cubicBezTo>
                <a:cubicBezTo>
                  <a:pt x="1011628" y="4364567"/>
                  <a:pt x="987256" y="4368074"/>
                  <a:pt x="969295" y="4356100"/>
                </a:cubicBezTo>
                <a:cubicBezTo>
                  <a:pt x="958156" y="4348674"/>
                  <a:pt x="962582" y="4329974"/>
                  <a:pt x="956595" y="4318000"/>
                </a:cubicBezTo>
                <a:cubicBezTo>
                  <a:pt x="949769" y="4304348"/>
                  <a:pt x="939662" y="4292600"/>
                  <a:pt x="931195" y="4279900"/>
                </a:cubicBezTo>
                <a:cubicBezTo>
                  <a:pt x="920738" y="4227617"/>
                  <a:pt x="904190" y="4181509"/>
                  <a:pt x="931195" y="4127500"/>
                </a:cubicBezTo>
                <a:cubicBezTo>
                  <a:pt x="937182" y="4115526"/>
                  <a:pt x="956595" y="4119033"/>
                  <a:pt x="969295" y="4114800"/>
                </a:cubicBezTo>
                <a:cubicBezTo>
                  <a:pt x="1014464" y="4121253"/>
                  <a:pt x="1063291" y="4115182"/>
                  <a:pt x="1096295" y="4152900"/>
                </a:cubicBezTo>
                <a:cubicBezTo>
                  <a:pt x="1116397" y="4175874"/>
                  <a:pt x="1137442" y="4200140"/>
                  <a:pt x="1147095" y="4229100"/>
                </a:cubicBezTo>
                <a:cubicBezTo>
                  <a:pt x="1151328" y="4241800"/>
                  <a:pt x="1173182" y="4267200"/>
                  <a:pt x="1159795" y="4267200"/>
                </a:cubicBezTo>
                <a:cubicBezTo>
                  <a:pt x="1144531" y="4267200"/>
                  <a:pt x="1144166" y="4240826"/>
                  <a:pt x="1134395" y="4229100"/>
                </a:cubicBezTo>
                <a:cubicBezTo>
                  <a:pt x="1122897" y="4215302"/>
                  <a:pt x="1111239" y="4200963"/>
                  <a:pt x="1096295" y="4191000"/>
                </a:cubicBezTo>
                <a:cubicBezTo>
                  <a:pt x="1085156" y="4183574"/>
                  <a:pt x="1070169" y="4184287"/>
                  <a:pt x="1058195" y="4178300"/>
                </a:cubicBezTo>
                <a:cubicBezTo>
                  <a:pt x="1044543" y="4171474"/>
                  <a:pt x="1032795" y="4161367"/>
                  <a:pt x="1020095" y="4152900"/>
                </a:cubicBezTo>
                <a:cubicBezTo>
                  <a:pt x="981995" y="4157133"/>
                  <a:pt x="923835" y="4131775"/>
                  <a:pt x="905795" y="4165600"/>
                </a:cubicBezTo>
                <a:cubicBezTo>
                  <a:pt x="821296" y="4324035"/>
                  <a:pt x="884241" y="4331982"/>
                  <a:pt x="956595" y="4356100"/>
                </a:cubicBezTo>
                <a:cubicBezTo>
                  <a:pt x="985861" y="4351222"/>
                  <a:pt x="1039631" y="4346332"/>
                  <a:pt x="1070895" y="4330700"/>
                </a:cubicBezTo>
                <a:cubicBezTo>
                  <a:pt x="1084547" y="4323874"/>
                  <a:pt x="1095047" y="4311499"/>
                  <a:pt x="1108995" y="4305300"/>
                </a:cubicBezTo>
                <a:cubicBezTo>
                  <a:pt x="1245015" y="4244847"/>
                  <a:pt x="1137070" y="4311983"/>
                  <a:pt x="1223295" y="4254500"/>
                </a:cubicBezTo>
                <a:cubicBezTo>
                  <a:pt x="1219062" y="4241800"/>
                  <a:pt x="1217096" y="4228102"/>
                  <a:pt x="1210595" y="4216400"/>
                </a:cubicBezTo>
                <a:cubicBezTo>
                  <a:pt x="1195770" y="4189715"/>
                  <a:pt x="1169448" y="4169160"/>
                  <a:pt x="1159795" y="4140200"/>
                </a:cubicBezTo>
                <a:cubicBezTo>
                  <a:pt x="1155562" y="4127500"/>
                  <a:pt x="1153082" y="4114074"/>
                  <a:pt x="1147095" y="4102100"/>
                </a:cubicBezTo>
                <a:cubicBezTo>
                  <a:pt x="1140269" y="4088448"/>
                  <a:pt x="1127894" y="4077948"/>
                  <a:pt x="1121695" y="4064000"/>
                </a:cubicBezTo>
                <a:cubicBezTo>
                  <a:pt x="1110821" y="4039534"/>
                  <a:pt x="1104762" y="4013200"/>
                  <a:pt x="1096295" y="3987800"/>
                </a:cubicBezTo>
                <a:lnTo>
                  <a:pt x="1083595" y="3949700"/>
                </a:lnTo>
                <a:cubicBezTo>
                  <a:pt x="1058302" y="3772647"/>
                  <a:pt x="1065722" y="3863599"/>
                  <a:pt x="1083595" y="3568700"/>
                </a:cubicBezTo>
                <a:cubicBezTo>
                  <a:pt x="1087401" y="3505896"/>
                  <a:pt x="1096235" y="3429302"/>
                  <a:pt x="1108995" y="3365500"/>
                </a:cubicBezTo>
                <a:cubicBezTo>
                  <a:pt x="1112418" y="3348384"/>
                  <a:pt x="1114819" y="3330743"/>
                  <a:pt x="1121695" y="3314700"/>
                </a:cubicBezTo>
                <a:cubicBezTo>
                  <a:pt x="1127708" y="3300671"/>
                  <a:pt x="1138628" y="3289300"/>
                  <a:pt x="1147095" y="3276600"/>
                </a:cubicBezTo>
                <a:cubicBezTo>
                  <a:pt x="1134395" y="3268133"/>
                  <a:pt x="1122647" y="3258026"/>
                  <a:pt x="1108995" y="3251200"/>
                </a:cubicBezTo>
                <a:cubicBezTo>
                  <a:pt x="1087655" y="3240530"/>
                  <a:pt x="1040440" y="3231904"/>
                  <a:pt x="1020095" y="3225800"/>
                </a:cubicBezTo>
                <a:cubicBezTo>
                  <a:pt x="865497" y="3179421"/>
                  <a:pt x="1010184" y="3216972"/>
                  <a:pt x="893095" y="3187700"/>
                </a:cubicBezTo>
                <a:cubicBezTo>
                  <a:pt x="880395" y="3179233"/>
                  <a:pt x="864530" y="3174219"/>
                  <a:pt x="854995" y="3162300"/>
                </a:cubicBezTo>
                <a:cubicBezTo>
                  <a:pt x="831096" y="3132427"/>
                  <a:pt x="846720" y="3091042"/>
                  <a:pt x="854995" y="3060700"/>
                </a:cubicBezTo>
                <a:cubicBezTo>
                  <a:pt x="862040" y="3034869"/>
                  <a:pt x="880395" y="2984500"/>
                  <a:pt x="880395" y="2984500"/>
                </a:cubicBezTo>
                <a:cubicBezTo>
                  <a:pt x="896881" y="2869095"/>
                  <a:pt x="883629" y="2923998"/>
                  <a:pt x="918495" y="2819400"/>
                </a:cubicBezTo>
                <a:cubicBezTo>
                  <a:pt x="922728" y="2806700"/>
                  <a:pt x="923769" y="2792439"/>
                  <a:pt x="931195" y="2781300"/>
                </a:cubicBezTo>
                <a:cubicBezTo>
                  <a:pt x="1003988" y="2672111"/>
                  <a:pt x="916715" y="2810260"/>
                  <a:pt x="969295" y="2705100"/>
                </a:cubicBezTo>
                <a:cubicBezTo>
                  <a:pt x="976121" y="2691448"/>
                  <a:pt x="987869" y="2680652"/>
                  <a:pt x="994695" y="2667000"/>
                </a:cubicBezTo>
                <a:cubicBezTo>
                  <a:pt x="1009210" y="2637970"/>
                  <a:pt x="1012849" y="2594383"/>
                  <a:pt x="1020095" y="2565400"/>
                </a:cubicBezTo>
                <a:cubicBezTo>
                  <a:pt x="1036056" y="2501556"/>
                  <a:pt x="1027155" y="2551281"/>
                  <a:pt x="1058195" y="2489200"/>
                </a:cubicBezTo>
                <a:cubicBezTo>
                  <a:pt x="1072710" y="2460170"/>
                  <a:pt x="1076349" y="2416583"/>
                  <a:pt x="1083595" y="2387600"/>
                </a:cubicBezTo>
                <a:cubicBezTo>
                  <a:pt x="1094111" y="2345536"/>
                  <a:pt x="1096863" y="2348649"/>
                  <a:pt x="1121695" y="2311400"/>
                </a:cubicBezTo>
                <a:cubicBezTo>
                  <a:pt x="1125928" y="2294467"/>
                  <a:pt x="1126589" y="2276212"/>
                  <a:pt x="1134395" y="2260600"/>
                </a:cubicBezTo>
                <a:cubicBezTo>
                  <a:pt x="1221734" y="2085923"/>
                  <a:pt x="1162775" y="2251661"/>
                  <a:pt x="1197895" y="2146300"/>
                </a:cubicBezTo>
                <a:cubicBezTo>
                  <a:pt x="1201654" y="2116228"/>
                  <a:pt x="1214140" y="2005122"/>
                  <a:pt x="1223295" y="1968500"/>
                </a:cubicBezTo>
                <a:cubicBezTo>
                  <a:pt x="1229789" y="1942525"/>
                  <a:pt x="1233843" y="1914577"/>
                  <a:pt x="1248695" y="1892300"/>
                </a:cubicBezTo>
                <a:cubicBezTo>
                  <a:pt x="1257162" y="1879600"/>
                  <a:pt x="1267896" y="1868148"/>
                  <a:pt x="1274095" y="1854200"/>
                </a:cubicBezTo>
                <a:cubicBezTo>
                  <a:pt x="1318640" y="1753974"/>
                  <a:pt x="1269055" y="1798293"/>
                  <a:pt x="1337595" y="1752600"/>
                </a:cubicBezTo>
                <a:cubicBezTo>
                  <a:pt x="1346062" y="1739900"/>
                  <a:pt x="1357636" y="1728792"/>
                  <a:pt x="1362995" y="1714500"/>
                </a:cubicBezTo>
                <a:cubicBezTo>
                  <a:pt x="1370574" y="1694289"/>
                  <a:pt x="1371012" y="1672072"/>
                  <a:pt x="1375695" y="1651000"/>
                </a:cubicBezTo>
                <a:cubicBezTo>
                  <a:pt x="1379481" y="1633961"/>
                  <a:pt x="1383600" y="1616983"/>
                  <a:pt x="1388395" y="1600200"/>
                </a:cubicBezTo>
                <a:cubicBezTo>
                  <a:pt x="1416185" y="1502935"/>
                  <a:pt x="1381967" y="1624188"/>
                  <a:pt x="1426495" y="1524000"/>
                </a:cubicBezTo>
                <a:cubicBezTo>
                  <a:pt x="1471040" y="1423774"/>
                  <a:pt x="1421455" y="1468093"/>
                  <a:pt x="1489995" y="1422400"/>
                </a:cubicBezTo>
                <a:cubicBezTo>
                  <a:pt x="1548221" y="1335061"/>
                  <a:pt x="1531142" y="1375160"/>
                  <a:pt x="1553495" y="1308100"/>
                </a:cubicBezTo>
                <a:cubicBezTo>
                  <a:pt x="1549262" y="1278467"/>
                  <a:pt x="1554182" y="1245974"/>
                  <a:pt x="1540795" y="1219200"/>
                </a:cubicBezTo>
                <a:cubicBezTo>
                  <a:pt x="1494663" y="1126936"/>
                  <a:pt x="1502695" y="1268515"/>
                  <a:pt x="1502695" y="1181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9" name="Freeform 8"/>
          <p:cNvSpPr/>
          <p:nvPr/>
        </p:nvSpPr>
        <p:spPr>
          <a:xfrm>
            <a:off x="5529024" y="1811000"/>
            <a:ext cx="133350" cy="95250"/>
          </a:xfrm>
          <a:custGeom>
            <a:avLst/>
            <a:gdLst>
              <a:gd name="connsiteX0" fmla="*/ 101600 w 107542"/>
              <a:gd name="connsiteY0" fmla="*/ 1056 h 51856"/>
              <a:gd name="connsiteX1" fmla="*/ 38100 w 107542"/>
              <a:gd name="connsiteY1" fmla="*/ 13756 h 51856"/>
              <a:gd name="connsiteX2" fmla="*/ 0 w 107542"/>
              <a:gd name="connsiteY2" fmla="*/ 39156 h 51856"/>
              <a:gd name="connsiteX3" fmla="*/ 38100 w 107542"/>
              <a:gd name="connsiteY3" fmla="*/ 51856 h 51856"/>
              <a:gd name="connsiteX4" fmla="*/ 76200 w 107542"/>
              <a:gd name="connsiteY4" fmla="*/ 39156 h 51856"/>
              <a:gd name="connsiteX5" fmla="*/ 101600 w 107542"/>
              <a:gd name="connsiteY5" fmla="*/ 1056 h 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2" h="51856">
                <a:moveTo>
                  <a:pt x="101600" y="1056"/>
                </a:moveTo>
                <a:cubicBezTo>
                  <a:pt x="95250" y="-3177"/>
                  <a:pt x="58311" y="6177"/>
                  <a:pt x="38100" y="13756"/>
                </a:cubicBezTo>
                <a:cubicBezTo>
                  <a:pt x="23808" y="19115"/>
                  <a:pt x="0" y="23892"/>
                  <a:pt x="0" y="39156"/>
                </a:cubicBezTo>
                <a:cubicBezTo>
                  <a:pt x="0" y="52543"/>
                  <a:pt x="25400" y="47623"/>
                  <a:pt x="38100" y="51856"/>
                </a:cubicBezTo>
                <a:cubicBezTo>
                  <a:pt x="50800" y="47623"/>
                  <a:pt x="66734" y="48622"/>
                  <a:pt x="76200" y="39156"/>
                </a:cubicBezTo>
                <a:cubicBezTo>
                  <a:pt x="118316" y="-2960"/>
                  <a:pt x="107950" y="5289"/>
                  <a:pt x="101600" y="1056"/>
                </a:cubicBez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0" name="Freeform 9"/>
          <p:cNvSpPr/>
          <p:nvPr/>
        </p:nvSpPr>
        <p:spPr>
          <a:xfrm flipV="1">
            <a:off x="5795724" y="1810524"/>
            <a:ext cx="114300" cy="95250"/>
          </a:xfrm>
          <a:custGeom>
            <a:avLst/>
            <a:gdLst>
              <a:gd name="connsiteX0" fmla="*/ 101600 w 107542"/>
              <a:gd name="connsiteY0" fmla="*/ 1056 h 51856"/>
              <a:gd name="connsiteX1" fmla="*/ 38100 w 107542"/>
              <a:gd name="connsiteY1" fmla="*/ 13756 h 51856"/>
              <a:gd name="connsiteX2" fmla="*/ 0 w 107542"/>
              <a:gd name="connsiteY2" fmla="*/ 39156 h 51856"/>
              <a:gd name="connsiteX3" fmla="*/ 38100 w 107542"/>
              <a:gd name="connsiteY3" fmla="*/ 51856 h 51856"/>
              <a:gd name="connsiteX4" fmla="*/ 76200 w 107542"/>
              <a:gd name="connsiteY4" fmla="*/ 39156 h 51856"/>
              <a:gd name="connsiteX5" fmla="*/ 101600 w 107542"/>
              <a:gd name="connsiteY5" fmla="*/ 1056 h 5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2" h="51856">
                <a:moveTo>
                  <a:pt x="101600" y="1056"/>
                </a:moveTo>
                <a:cubicBezTo>
                  <a:pt x="95250" y="-3177"/>
                  <a:pt x="58311" y="6177"/>
                  <a:pt x="38100" y="13756"/>
                </a:cubicBezTo>
                <a:cubicBezTo>
                  <a:pt x="23808" y="19115"/>
                  <a:pt x="0" y="23892"/>
                  <a:pt x="0" y="39156"/>
                </a:cubicBezTo>
                <a:cubicBezTo>
                  <a:pt x="0" y="52543"/>
                  <a:pt x="25400" y="47623"/>
                  <a:pt x="38100" y="51856"/>
                </a:cubicBezTo>
                <a:cubicBezTo>
                  <a:pt x="50800" y="47623"/>
                  <a:pt x="66734" y="48622"/>
                  <a:pt x="76200" y="39156"/>
                </a:cubicBezTo>
                <a:cubicBezTo>
                  <a:pt x="118316" y="-2960"/>
                  <a:pt x="107950" y="5289"/>
                  <a:pt x="101600" y="1056"/>
                </a:cubicBezTo>
                <a:close/>
              </a:path>
            </a:pathLst>
          </a:custGeom>
          <a:solidFill>
            <a:schemeClr val="accent6">
              <a:lumMod val="50000"/>
            </a:schemeClr>
          </a:solidFill>
          <a:ln w="25400" cap="flat" cmpd="sng" algn="ctr">
            <a:solidFill>
              <a:schemeClr val="accent6">
                <a:lumMod val="50000"/>
              </a:schemeClr>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1" name="Freeform 10"/>
          <p:cNvSpPr/>
          <p:nvPr/>
        </p:nvSpPr>
        <p:spPr>
          <a:xfrm>
            <a:off x="5529944" y="2079172"/>
            <a:ext cx="413657" cy="158154"/>
          </a:xfrm>
          <a:custGeom>
            <a:avLst/>
            <a:gdLst>
              <a:gd name="connsiteX0" fmla="*/ 14514 w 551543"/>
              <a:gd name="connsiteY0" fmla="*/ 116114 h 210872"/>
              <a:gd name="connsiteX1" fmla="*/ 43543 w 551543"/>
              <a:gd name="connsiteY1" fmla="*/ 43542 h 210872"/>
              <a:gd name="connsiteX2" fmla="*/ 145143 w 551543"/>
              <a:gd name="connsiteY2" fmla="*/ 0 h 210872"/>
              <a:gd name="connsiteX3" fmla="*/ 391886 w 551543"/>
              <a:gd name="connsiteY3" fmla="*/ 14514 h 210872"/>
              <a:gd name="connsiteX4" fmla="*/ 464457 w 551543"/>
              <a:gd name="connsiteY4" fmla="*/ 101600 h 210872"/>
              <a:gd name="connsiteX5" fmla="*/ 551543 w 551543"/>
              <a:gd name="connsiteY5" fmla="*/ 174171 h 210872"/>
              <a:gd name="connsiteX6" fmla="*/ 406400 w 551543"/>
              <a:gd name="connsiteY6" fmla="*/ 188685 h 210872"/>
              <a:gd name="connsiteX7" fmla="*/ 377372 w 551543"/>
              <a:gd name="connsiteY7" fmla="*/ 145142 h 210872"/>
              <a:gd name="connsiteX8" fmla="*/ 333829 w 551543"/>
              <a:gd name="connsiteY8" fmla="*/ 116114 h 210872"/>
              <a:gd name="connsiteX9" fmla="*/ 174172 w 551543"/>
              <a:gd name="connsiteY9" fmla="*/ 87085 h 210872"/>
              <a:gd name="connsiteX10" fmla="*/ 130629 w 551543"/>
              <a:gd name="connsiteY10" fmla="*/ 72571 h 210872"/>
              <a:gd name="connsiteX11" fmla="*/ 43543 w 551543"/>
              <a:gd name="connsiteY11" fmla="*/ 130628 h 210872"/>
              <a:gd name="connsiteX12" fmla="*/ 0 w 551543"/>
              <a:gd name="connsiteY12" fmla="*/ 159657 h 210872"/>
              <a:gd name="connsiteX13" fmla="*/ 14514 w 551543"/>
              <a:gd name="connsiteY13" fmla="*/ 116114 h 21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1543" h="210872">
                <a:moveTo>
                  <a:pt x="14514" y="116114"/>
                </a:moveTo>
                <a:cubicBezTo>
                  <a:pt x="21771" y="96761"/>
                  <a:pt x="28399" y="64743"/>
                  <a:pt x="43543" y="43542"/>
                </a:cubicBezTo>
                <a:cubicBezTo>
                  <a:pt x="65333" y="13037"/>
                  <a:pt x="114019" y="7781"/>
                  <a:pt x="145143" y="0"/>
                </a:cubicBezTo>
                <a:cubicBezTo>
                  <a:pt x="227391" y="4838"/>
                  <a:pt x="311096" y="-1644"/>
                  <a:pt x="391886" y="14514"/>
                </a:cubicBezTo>
                <a:cubicBezTo>
                  <a:pt x="417330" y="19603"/>
                  <a:pt x="449907" y="84140"/>
                  <a:pt x="464457" y="101600"/>
                </a:cubicBezTo>
                <a:cubicBezTo>
                  <a:pt x="499378" y="143505"/>
                  <a:pt x="508731" y="145630"/>
                  <a:pt x="551543" y="174171"/>
                </a:cubicBezTo>
                <a:cubicBezTo>
                  <a:pt x="495987" y="211209"/>
                  <a:pt x="493005" y="227177"/>
                  <a:pt x="406400" y="188685"/>
                </a:cubicBezTo>
                <a:cubicBezTo>
                  <a:pt x="390460" y="181600"/>
                  <a:pt x="389707" y="157477"/>
                  <a:pt x="377372" y="145142"/>
                </a:cubicBezTo>
                <a:cubicBezTo>
                  <a:pt x="365037" y="132807"/>
                  <a:pt x="349431" y="123915"/>
                  <a:pt x="333829" y="116114"/>
                </a:cubicBezTo>
                <a:cubicBezTo>
                  <a:pt x="289081" y="93741"/>
                  <a:pt x="214196" y="92088"/>
                  <a:pt x="174172" y="87085"/>
                </a:cubicBezTo>
                <a:cubicBezTo>
                  <a:pt x="159658" y="82247"/>
                  <a:pt x="145928" y="72571"/>
                  <a:pt x="130629" y="72571"/>
                </a:cubicBezTo>
                <a:cubicBezTo>
                  <a:pt x="84715" y="72571"/>
                  <a:pt x="74959" y="104448"/>
                  <a:pt x="43543" y="130628"/>
                </a:cubicBezTo>
                <a:cubicBezTo>
                  <a:pt x="30142" y="141795"/>
                  <a:pt x="14514" y="149981"/>
                  <a:pt x="0" y="159657"/>
                </a:cubicBezTo>
                <a:cubicBezTo>
                  <a:pt x="17935" y="105851"/>
                  <a:pt x="7257" y="135467"/>
                  <a:pt x="14514" y="11611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5105401" y="2307773"/>
            <a:ext cx="1175657" cy="728300"/>
          </a:xfrm>
          <a:custGeom>
            <a:avLst/>
            <a:gdLst>
              <a:gd name="connsiteX0" fmla="*/ 391886 w 1567543"/>
              <a:gd name="connsiteY0" fmla="*/ 43542 h 971067"/>
              <a:gd name="connsiteX1" fmla="*/ 362857 w 1567543"/>
              <a:gd name="connsiteY1" fmla="*/ 116114 h 971067"/>
              <a:gd name="connsiteX2" fmla="*/ 348343 w 1567543"/>
              <a:gd name="connsiteY2" fmla="*/ 159657 h 971067"/>
              <a:gd name="connsiteX3" fmla="*/ 290286 w 1567543"/>
              <a:gd name="connsiteY3" fmla="*/ 246742 h 971067"/>
              <a:gd name="connsiteX4" fmla="*/ 246743 w 1567543"/>
              <a:gd name="connsiteY4" fmla="*/ 333828 h 971067"/>
              <a:gd name="connsiteX5" fmla="*/ 232229 w 1567543"/>
              <a:gd name="connsiteY5" fmla="*/ 377371 h 971067"/>
              <a:gd name="connsiteX6" fmla="*/ 174171 w 1567543"/>
              <a:gd name="connsiteY6" fmla="*/ 464457 h 971067"/>
              <a:gd name="connsiteX7" fmla="*/ 159657 w 1567543"/>
              <a:gd name="connsiteY7" fmla="*/ 508000 h 971067"/>
              <a:gd name="connsiteX8" fmla="*/ 116114 w 1567543"/>
              <a:gd name="connsiteY8" fmla="*/ 522514 h 971067"/>
              <a:gd name="connsiteX9" fmla="*/ 87086 w 1567543"/>
              <a:gd name="connsiteY9" fmla="*/ 609600 h 971067"/>
              <a:gd name="connsiteX10" fmla="*/ 72571 w 1567543"/>
              <a:gd name="connsiteY10" fmla="*/ 653142 h 971067"/>
              <a:gd name="connsiteX11" fmla="*/ 43543 w 1567543"/>
              <a:gd name="connsiteY11" fmla="*/ 696685 h 971067"/>
              <a:gd name="connsiteX12" fmla="*/ 14514 w 1567543"/>
              <a:gd name="connsiteY12" fmla="*/ 783771 h 971067"/>
              <a:gd name="connsiteX13" fmla="*/ 0 w 1567543"/>
              <a:gd name="connsiteY13" fmla="*/ 827314 h 971067"/>
              <a:gd name="connsiteX14" fmla="*/ 14514 w 1567543"/>
              <a:gd name="connsiteY14" fmla="*/ 914400 h 971067"/>
              <a:gd name="connsiteX15" fmla="*/ 116114 w 1567543"/>
              <a:gd name="connsiteY15" fmla="*/ 928914 h 971067"/>
              <a:gd name="connsiteX16" fmla="*/ 246743 w 1567543"/>
              <a:gd name="connsiteY16" fmla="*/ 943428 h 971067"/>
              <a:gd name="connsiteX17" fmla="*/ 290286 w 1567543"/>
              <a:gd name="connsiteY17" fmla="*/ 957942 h 971067"/>
              <a:gd name="connsiteX18" fmla="*/ 899886 w 1567543"/>
              <a:gd name="connsiteY18" fmla="*/ 928914 h 971067"/>
              <a:gd name="connsiteX19" fmla="*/ 986971 w 1567543"/>
              <a:gd name="connsiteY19" fmla="*/ 885371 h 971067"/>
              <a:gd name="connsiteX20" fmla="*/ 1524000 w 1567543"/>
              <a:gd name="connsiteY20" fmla="*/ 856342 h 971067"/>
              <a:gd name="connsiteX21" fmla="*/ 1553029 w 1567543"/>
              <a:gd name="connsiteY21" fmla="*/ 769257 h 971067"/>
              <a:gd name="connsiteX22" fmla="*/ 1567543 w 1567543"/>
              <a:gd name="connsiteY22" fmla="*/ 725714 h 971067"/>
              <a:gd name="connsiteX23" fmla="*/ 1553029 w 1567543"/>
              <a:gd name="connsiteY23" fmla="*/ 493485 h 971067"/>
              <a:gd name="connsiteX24" fmla="*/ 1524000 w 1567543"/>
              <a:gd name="connsiteY24" fmla="*/ 406400 h 971067"/>
              <a:gd name="connsiteX25" fmla="*/ 1509486 w 1567543"/>
              <a:gd name="connsiteY25" fmla="*/ 348342 h 971067"/>
              <a:gd name="connsiteX26" fmla="*/ 1480457 w 1567543"/>
              <a:gd name="connsiteY26" fmla="*/ 261257 h 971067"/>
              <a:gd name="connsiteX27" fmla="*/ 1451429 w 1567543"/>
              <a:gd name="connsiteY27" fmla="*/ 159657 h 971067"/>
              <a:gd name="connsiteX28" fmla="*/ 1422400 w 1567543"/>
              <a:gd name="connsiteY28" fmla="*/ 116114 h 971067"/>
              <a:gd name="connsiteX29" fmla="*/ 1393371 w 1567543"/>
              <a:gd name="connsiteY29" fmla="*/ 29028 h 971067"/>
              <a:gd name="connsiteX30" fmla="*/ 1306286 w 1567543"/>
              <a:gd name="connsiteY30" fmla="*/ 0 h 971067"/>
              <a:gd name="connsiteX31" fmla="*/ 1262743 w 1567543"/>
              <a:gd name="connsiteY31" fmla="*/ 14514 h 971067"/>
              <a:gd name="connsiteX32" fmla="*/ 1132114 w 1567543"/>
              <a:gd name="connsiteY32" fmla="*/ 116114 h 971067"/>
              <a:gd name="connsiteX33" fmla="*/ 1016000 w 1567543"/>
              <a:gd name="connsiteY33" fmla="*/ 145142 h 971067"/>
              <a:gd name="connsiteX34" fmla="*/ 972457 w 1567543"/>
              <a:gd name="connsiteY34" fmla="*/ 159657 h 971067"/>
              <a:gd name="connsiteX35" fmla="*/ 653143 w 1567543"/>
              <a:gd name="connsiteY35" fmla="*/ 130628 h 971067"/>
              <a:gd name="connsiteX36" fmla="*/ 566057 w 1567543"/>
              <a:gd name="connsiteY36" fmla="*/ 101600 h 971067"/>
              <a:gd name="connsiteX37" fmla="*/ 522514 w 1567543"/>
              <a:gd name="connsiteY37" fmla="*/ 87085 h 971067"/>
              <a:gd name="connsiteX38" fmla="*/ 435429 w 1567543"/>
              <a:gd name="connsiteY38" fmla="*/ 43542 h 971067"/>
              <a:gd name="connsiteX39" fmla="*/ 348343 w 1567543"/>
              <a:gd name="connsiteY39" fmla="*/ 72571 h 9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67543" h="971067">
                <a:moveTo>
                  <a:pt x="391886" y="43542"/>
                </a:moveTo>
                <a:cubicBezTo>
                  <a:pt x="382210" y="67733"/>
                  <a:pt x="372005" y="91719"/>
                  <a:pt x="362857" y="116114"/>
                </a:cubicBezTo>
                <a:cubicBezTo>
                  <a:pt x="357485" y="130439"/>
                  <a:pt x="355773" y="146283"/>
                  <a:pt x="348343" y="159657"/>
                </a:cubicBezTo>
                <a:cubicBezTo>
                  <a:pt x="331400" y="190154"/>
                  <a:pt x="301319" y="213645"/>
                  <a:pt x="290286" y="246742"/>
                </a:cubicBezTo>
                <a:cubicBezTo>
                  <a:pt x="253800" y="356196"/>
                  <a:pt x="303019" y="221274"/>
                  <a:pt x="246743" y="333828"/>
                </a:cubicBezTo>
                <a:cubicBezTo>
                  <a:pt x="239901" y="347512"/>
                  <a:pt x="239659" y="363997"/>
                  <a:pt x="232229" y="377371"/>
                </a:cubicBezTo>
                <a:cubicBezTo>
                  <a:pt x="215286" y="407869"/>
                  <a:pt x="174171" y="464457"/>
                  <a:pt x="174171" y="464457"/>
                </a:cubicBezTo>
                <a:cubicBezTo>
                  <a:pt x="169333" y="478971"/>
                  <a:pt x="170475" y="497182"/>
                  <a:pt x="159657" y="508000"/>
                </a:cubicBezTo>
                <a:cubicBezTo>
                  <a:pt x="148839" y="518818"/>
                  <a:pt x="125007" y="510064"/>
                  <a:pt x="116114" y="522514"/>
                </a:cubicBezTo>
                <a:cubicBezTo>
                  <a:pt x="98329" y="547413"/>
                  <a:pt x="96762" y="580571"/>
                  <a:pt x="87086" y="609600"/>
                </a:cubicBezTo>
                <a:cubicBezTo>
                  <a:pt x="82248" y="624114"/>
                  <a:pt x="81057" y="640412"/>
                  <a:pt x="72571" y="653142"/>
                </a:cubicBezTo>
                <a:cubicBezTo>
                  <a:pt x="62895" y="667656"/>
                  <a:pt x="50628" y="680745"/>
                  <a:pt x="43543" y="696685"/>
                </a:cubicBezTo>
                <a:cubicBezTo>
                  <a:pt x="31116" y="724647"/>
                  <a:pt x="24190" y="754742"/>
                  <a:pt x="14514" y="783771"/>
                </a:cubicBezTo>
                <a:lnTo>
                  <a:pt x="0" y="827314"/>
                </a:lnTo>
                <a:cubicBezTo>
                  <a:pt x="4838" y="856343"/>
                  <a:pt x="-7634" y="895021"/>
                  <a:pt x="14514" y="914400"/>
                </a:cubicBezTo>
                <a:cubicBezTo>
                  <a:pt x="40260" y="936928"/>
                  <a:pt x="82168" y="924671"/>
                  <a:pt x="116114" y="928914"/>
                </a:cubicBezTo>
                <a:cubicBezTo>
                  <a:pt x="159587" y="934348"/>
                  <a:pt x="203200" y="938590"/>
                  <a:pt x="246743" y="943428"/>
                </a:cubicBezTo>
                <a:cubicBezTo>
                  <a:pt x="261257" y="948266"/>
                  <a:pt x="274987" y="957942"/>
                  <a:pt x="290286" y="957942"/>
                </a:cubicBezTo>
                <a:cubicBezTo>
                  <a:pt x="826918" y="957942"/>
                  <a:pt x="680906" y="1001906"/>
                  <a:pt x="899886" y="928914"/>
                </a:cubicBezTo>
                <a:cubicBezTo>
                  <a:pt x="926244" y="911342"/>
                  <a:pt x="953117" y="887910"/>
                  <a:pt x="986971" y="885371"/>
                </a:cubicBezTo>
                <a:cubicBezTo>
                  <a:pt x="1165740" y="871963"/>
                  <a:pt x="1524000" y="856342"/>
                  <a:pt x="1524000" y="856342"/>
                </a:cubicBezTo>
                <a:lnTo>
                  <a:pt x="1553029" y="769257"/>
                </a:lnTo>
                <a:lnTo>
                  <a:pt x="1567543" y="725714"/>
                </a:lnTo>
                <a:cubicBezTo>
                  <a:pt x="1562705" y="648304"/>
                  <a:pt x="1563509" y="570334"/>
                  <a:pt x="1553029" y="493485"/>
                </a:cubicBezTo>
                <a:cubicBezTo>
                  <a:pt x="1548895" y="463167"/>
                  <a:pt x="1531421" y="436085"/>
                  <a:pt x="1524000" y="406400"/>
                </a:cubicBezTo>
                <a:cubicBezTo>
                  <a:pt x="1519162" y="387047"/>
                  <a:pt x="1515218" y="367449"/>
                  <a:pt x="1509486" y="348342"/>
                </a:cubicBezTo>
                <a:cubicBezTo>
                  <a:pt x="1500694" y="319034"/>
                  <a:pt x="1487878" y="290942"/>
                  <a:pt x="1480457" y="261257"/>
                </a:cubicBezTo>
                <a:cubicBezTo>
                  <a:pt x="1475807" y="242657"/>
                  <a:pt x="1461840" y="180478"/>
                  <a:pt x="1451429" y="159657"/>
                </a:cubicBezTo>
                <a:cubicBezTo>
                  <a:pt x="1443628" y="144055"/>
                  <a:pt x="1432076" y="130628"/>
                  <a:pt x="1422400" y="116114"/>
                </a:cubicBezTo>
                <a:cubicBezTo>
                  <a:pt x="1412724" y="87085"/>
                  <a:pt x="1422400" y="38704"/>
                  <a:pt x="1393371" y="29028"/>
                </a:cubicBezTo>
                <a:lnTo>
                  <a:pt x="1306286" y="0"/>
                </a:lnTo>
                <a:cubicBezTo>
                  <a:pt x="1291772" y="4838"/>
                  <a:pt x="1275473" y="6027"/>
                  <a:pt x="1262743" y="14514"/>
                </a:cubicBezTo>
                <a:cubicBezTo>
                  <a:pt x="1187603" y="64607"/>
                  <a:pt x="1248053" y="77469"/>
                  <a:pt x="1132114" y="116114"/>
                </a:cubicBezTo>
                <a:cubicBezTo>
                  <a:pt x="1032572" y="149294"/>
                  <a:pt x="1156132" y="110108"/>
                  <a:pt x="1016000" y="145142"/>
                </a:cubicBezTo>
                <a:cubicBezTo>
                  <a:pt x="1001157" y="148853"/>
                  <a:pt x="986971" y="154819"/>
                  <a:pt x="972457" y="159657"/>
                </a:cubicBezTo>
                <a:cubicBezTo>
                  <a:pt x="902482" y="155283"/>
                  <a:pt x="744025" y="153348"/>
                  <a:pt x="653143" y="130628"/>
                </a:cubicBezTo>
                <a:cubicBezTo>
                  <a:pt x="623458" y="123207"/>
                  <a:pt x="595086" y="111276"/>
                  <a:pt x="566057" y="101600"/>
                </a:cubicBezTo>
                <a:cubicBezTo>
                  <a:pt x="551543" y="96762"/>
                  <a:pt x="535244" y="95572"/>
                  <a:pt x="522514" y="87085"/>
                </a:cubicBezTo>
                <a:cubicBezTo>
                  <a:pt x="466241" y="49571"/>
                  <a:pt x="495520" y="63574"/>
                  <a:pt x="435429" y="43542"/>
                </a:cubicBezTo>
                <a:cubicBezTo>
                  <a:pt x="343571" y="58852"/>
                  <a:pt x="348343" y="28628"/>
                  <a:pt x="348343" y="72571"/>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32314" y="2906487"/>
            <a:ext cx="1971258" cy="957943"/>
          </a:xfrm>
          <a:custGeom>
            <a:avLst/>
            <a:gdLst>
              <a:gd name="connsiteX0" fmla="*/ 393144 w 2628344"/>
              <a:gd name="connsiteY0" fmla="*/ 159657 h 1277257"/>
              <a:gd name="connsiteX1" fmla="*/ 364115 w 2628344"/>
              <a:gd name="connsiteY1" fmla="*/ 232229 h 1277257"/>
              <a:gd name="connsiteX2" fmla="*/ 349601 w 2628344"/>
              <a:gd name="connsiteY2" fmla="*/ 275772 h 1277257"/>
              <a:gd name="connsiteX3" fmla="*/ 320572 w 2628344"/>
              <a:gd name="connsiteY3" fmla="*/ 319315 h 1277257"/>
              <a:gd name="connsiteX4" fmla="*/ 306058 w 2628344"/>
              <a:gd name="connsiteY4" fmla="*/ 362857 h 1277257"/>
              <a:gd name="connsiteX5" fmla="*/ 248001 w 2628344"/>
              <a:gd name="connsiteY5" fmla="*/ 449943 h 1277257"/>
              <a:gd name="connsiteX6" fmla="*/ 218972 w 2628344"/>
              <a:gd name="connsiteY6" fmla="*/ 537029 h 1277257"/>
              <a:gd name="connsiteX7" fmla="*/ 204458 w 2628344"/>
              <a:gd name="connsiteY7" fmla="*/ 580572 h 1277257"/>
              <a:gd name="connsiteX8" fmla="*/ 160915 w 2628344"/>
              <a:gd name="connsiteY8" fmla="*/ 740229 h 1277257"/>
              <a:gd name="connsiteX9" fmla="*/ 131886 w 2628344"/>
              <a:gd name="connsiteY9" fmla="*/ 783772 h 1277257"/>
              <a:gd name="connsiteX10" fmla="*/ 73829 w 2628344"/>
              <a:gd name="connsiteY10" fmla="*/ 957943 h 1277257"/>
              <a:gd name="connsiteX11" fmla="*/ 59315 w 2628344"/>
              <a:gd name="connsiteY11" fmla="*/ 1001486 h 1277257"/>
              <a:gd name="connsiteX12" fmla="*/ 44801 w 2628344"/>
              <a:gd name="connsiteY12" fmla="*/ 1045029 h 1277257"/>
              <a:gd name="connsiteX13" fmla="*/ 15772 w 2628344"/>
              <a:gd name="connsiteY13" fmla="*/ 1088572 h 1277257"/>
              <a:gd name="connsiteX14" fmla="*/ 15772 w 2628344"/>
              <a:gd name="connsiteY14" fmla="*/ 1175657 h 1277257"/>
              <a:gd name="connsiteX15" fmla="*/ 88344 w 2628344"/>
              <a:gd name="connsiteY15" fmla="*/ 1190172 h 1277257"/>
              <a:gd name="connsiteX16" fmla="*/ 175429 w 2628344"/>
              <a:gd name="connsiteY16" fmla="*/ 1219200 h 1277257"/>
              <a:gd name="connsiteX17" fmla="*/ 218972 w 2628344"/>
              <a:gd name="connsiteY17" fmla="*/ 1248229 h 1277257"/>
              <a:gd name="connsiteX18" fmla="*/ 306058 w 2628344"/>
              <a:gd name="connsiteY18" fmla="*/ 1277257 h 1277257"/>
              <a:gd name="connsiteX19" fmla="*/ 668915 w 2628344"/>
              <a:gd name="connsiteY19" fmla="*/ 1262743 h 1277257"/>
              <a:gd name="connsiteX20" fmla="*/ 697944 w 2628344"/>
              <a:gd name="connsiteY20" fmla="*/ 1204686 h 1277257"/>
              <a:gd name="connsiteX21" fmla="*/ 712458 w 2628344"/>
              <a:gd name="connsiteY21" fmla="*/ 580572 h 1277257"/>
              <a:gd name="connsiteX22" fmla="*/ 756001 w 2628344"/>
              <a:gd name="connsiteY22" fmla="*/ 566057 h 1277257"/>
              <a:gd name="connsiteX23" fmla="*/ 814058 w 2628344"/>
              <a:gd name="connsiteY23" fmla="*/ 551543 h 1277257"/>
              <a:gd name="connsiteX24" fmla="*/ 886629 w 2628344"/>
              <a:gd name="connsiteY24" fmla="*/ 537029 h 1277257"/>
              <a:gd name="connsiteX25" fmla="*/ 973715 w 2628344"/>
              <a:gd name="connsiteY25" fmla="*/ 508000 h 1277257"/>
              <a:gd name="connsiteX26" fmla="*/ 1060801 w 2628344"/>
              <a:gd name="connsiteY26" fmla="*/ 478972 h 1277257"/>
              <a:gd name="connsiteX27" fmla="*/ 1104344 w 2628344"/>
              <a:gd name="connsiteY27" fmla="*/ 464457 h 1277257"/>
              <a:gd name="connsiteX28" fmla="*/ 1234972 w 2628344"/>
              <a:gd name="connsiteY28" fmla="*/ 435429 h 1277257"/>
              <a:gd name="connsiteX29" fmla="*/ 1293029 w 2628344"/>
              <a:gd name="connsiteY29" fmla="*/ 406400 h 1277257"/>
              <a:gd name="connsiteX30" fmla="*/ 1380115 w 2628344"/>
              <a:gd name="connsiteY30" fmla="*/ 377372 h 1277257"/>
              <a:gd name="connsiteX31" fmla="*/ 1655886 w 2628344"/>
              <a:gd name="connsiteY31" fmla="*/ 406400 h 1277257"/>
              <a:gd name="connsiteX32" fmla="*/ 1742972 w 2628344"/>
              <a:gd name="connsiteY32" fmla="*/ 478972 h 1277257"/>
              <a:gd name="connsiteX33" fmla="*/ 1801029 w 2628344"/>
              <a:gd name="connsiteY33" fmla="*/ 566057 h 1277257"/>
              <a:gd name="connsiteX34" fmla="*/ 1830058 w 2628344"/>
              <a:gd name="connsiteY34" fmla="*/ 624115 h 1277257"/>
              <a:gd name="connsiteX35" fmla="*/ 1917144 w 2628344"/>
              <a:gd name="connsiteY35" fmla="*/ 754743 h 1277257"/>
              <a:gd name="connsiteX36" fmla="*/ 1975201 w 2628344"/>
              <a:gd name="connsiteY36" fmla="*/ 841829 h 1277257"/>
              <a:gd name="connsiteX37" fmla="*/ 2018744 w 2628344"/>
              <a:gd name="connsiteY37" fmla="*/ 870857 h 1277257"/>
              <a:gd name="connsiteX38" fmla="*/ 2091315 w 2628344"/>
              <a:gd name="connsiteY38" fmla="*/ 1001486 h 1277257"/>
              <a:gd name="connsiteX39" fmla="*/ 2134858 w 2628344"/>
              <a:gd name="connsiteY39" fmla="*/ 1030515 h 1277257"/>
              <a:gd name="connsiteX40" fmla="*/ 2265486 w 2628344"/>
              <a:gd name="connsiteY40" fmla="*/ 1016000 h 1277257"/>
              <a:gd name="connsiteX41" fmla="*/ 2396115 w 2628344"/>
              <a:gd name="connsiteY41" fmla="*/ 870857 h 1277257"/>
              <a:gd name="connsiteX42" fmla="*/ 2454172 w 2628344"/>
              <a:gd name="connsiteY42" fmla="*/ 798286 h 1277257"/>
              <a:gd name="connsiteX43" fmla="*/ 2541258 w 2628344"/>
              <a:gd name="connsiteY43" fmla="*/ 769257 h 1277257"/>
              <a:gd name="connsiteX44" fmla="*/ 2584801 w 2628344"/>
              <a:gd name="connsiteY44" fmla="*/ 682172 h 1277257"/>
              <a:gd name="connsiteX45" fmla="*/ 2628344 w 2628344"/>
              <a:gd name="connsiteY45" fmla="*/ 595086 h 1277257"/>
              <a:gd name="connsiteX46" fmla="*/ 2497715 w 2628344"/>
              <a:gd name="connsiteY46" fmla="*/ 508000 h 1277257"/>
              <a:gd name="connsiteX47" fmla="*/ 2454172 w 2628344"/>
              <a:gd name="connsiteY47" fmla="*/ 478972 h 1277257"/>
              <a:gd name="connsiteX48" fmla="*/ 2425144 w 2628344"/>
              <a:gd name="connsiteY48" fmla="*/ 435429 h 1277257"/>
              <a:gd name="connsiteX49" fmla="*/ 2294515 w 2628344"/>
              <a:gd name="connsiteY49" fmla="*/ 362857 h 1277257"/>
              <a:gd name="connsiteX50" fmla="*/ 2250972 w 2628344"/>
              <a:gd name="connsiteY50" fmla="*/ 333829 h 1277257"/>
              <a:gd name="connsiteX51" fmla="*/ 2236458 w 2628344"/>
              <a:gd name="connsiteY51" fmla="*/ 290286 h 1277257"/>
              <a:gd name="connsiteX52" fmla="*/ 2192915 w 2628344"/>
              <a:gd name="connsiteY52" fmla="*/ 275772 h 1277257"/>
              <a:gd name="connsiteX53" fmla="*/ 2163886 w 2628344"/>
              <a:gd name="connsiteY53" fmla="*/ 188686 h 1277257"/>
              <a:gd name="connsiteX54" fmla="*/ 2062286 w 2628344"/>
              <a:gd name="connsiteY54" fmla="*/ 116115 h 1277257"/>
              <a:gd name="connsiteX55" fmla="*/ 2018744 w 2628344"/>
              <a:gd name="connsiteY55" fmla="*/ 87086 h 1277257"/>
              <a:gd name="connsiteX56" fmla="*/ 1946172 w 2628344"/>
              <a:gd name="connsiteY56" fmla="*/ 0 h 1277257"/>
              <a:gd name="connsiteX57" fmla="*/ 1902629 w 2628344"/>
              <a:gd name="connsiteY57" fmla="*/ 14515 h 1277257"/>
              <a:gd name="connsiteX58" fmla="*/ 1815544 w 2628344"/>
              <a:gd name="connsiteY58" fmla="*/ 58057 h 1277257"/>
              <a:gd name="connsiteX59" fmla="*/ 1351086 w 2628344"/>
              <a:gd name="connsiteY59" fmla="*/ 87086 h 1277257"/>
              <a:gd name="connsiteX60" fmla="*/ 1307544 w 2628344"/>
              <a:gd name="connsiteY60" fmla="*/ 101600 h 1277257"/>
              <a:gd name="connsiteX61" fmla="*/ 1278515 w 2628344"/>
              <a:gd name="connsiteY61" fmla="*/ 145143 h 1277257"/>
              <a:gd name="connsiteX62" fmla="*/ 1191429 w 2628344"/>
              <a:gd name="connsiteY62" fmla="*/ 159657 h 1277257"/>
              <a:gd name="connsiteX63" fmla="*/ 988229 w 2628344"/>
              <a:gd name="connsiteY63" fmla="*/ 174172 h 1277257"/>
              <a:gd name="connsiteX64" fmla="*/ 538286 w 2628344"/>
              <a:gd name="connsiteY64" fmla="*/ 159657 h 1277257"/>
              <a:gd name="connsiteX65" fmla="*/ 465715 w 2628344"/>
              <a:gd name="connsiteY65" fmla="*/ 145143 h 1277257"/>
              <a:gd name="connsiteX66" fmla="*/ 422172 w 2628344"/>
              <a:gd name="connsiteY66" fmla="*/ 130629 h 1277257"/>
              <a:gd name="connsiteX67" fmla="*/ 378629 w 2628344"/>
              <a:gd name="connsiteY67" fmla="*/ 145143 h 1277257"/>
              <a:gd name="connsiteX68" fmla="*/ 364115 w 2628344"/>
              <a:gd name="connsiteY68" fmla="*/ 203200 h 12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28344" h="1277257">
                <a:moveTo>
                  <a:pt x="393144" y="159657"/>
                </a:moveTo>
                <a:cubicBezTo>
                  <a:pt x="383468" y="183848"/>
                  <a:pt x="373263" y="207834"/>
                  <a:pt x="364115" y="232229"/>
                </a:cubicBezTo>
                <a:cubicBezTo>
                  <a:pt x="358743" y="246554"/>
                  <a:pt x="356443" y="262088"/>
                  <a:pt x="349601" y="275772"/>
                </a:cubicBezTo>
                <a:cubicBezTo>
                  <a:pt x="341800" y="291374"/>
                  <a:pt x="330248" y="304801"/>
                  <a:pt x="320572" y="319315"/>
                </a:cubicBezTo>
                <a:cubicBezTo>
                  <a:pt x="315734" y="333829"/>
                  <a:pt x="313488" y="349483"/>
                  <a:pt x="306058" y="362857"/>
                </a:cubicBezTo>
                <a:cubicBezTo>
                  <a:pt x="289115" y="393355"/>
                  <a:pt x="259034" y="416845"/>
                  <a:pt x="248001" y="449943"/>
                </a:cubicBezTo>
                <a:lnTo>
                  <a:pt x="218972" y="537029"/>
                </a:lnTo>
                <a:cubicBezTo>
                  <a:pt x="214134" y="551543"/>
                  <a:pt x="207458" y="565570"/>
                  <a:pt x="204458" y="580572"/>
                </a:cubicBezTo>
                <a:cubicBezTo>
                  <a:pt x="196668" y="619521"/>
                  <a:pt x="181961" y="708660"/>
                  <a:pt x="160915" y="740229"/>
                </a:cubicBezTo>
                <a:lnTo>
                  <a:pt x="131886" y="783772"/>
                </a:lnTo>
                <a:lnTo>
                  <a:pt x="73829" y="957943"/>
                </a:lnTo>
                <a:lnTo>
                  <a:pt x="59315" y="1001486"/>
                </a:lnTo>
                <a:cubicBezTo>
                  <a:pt x="54477" y="1016000"/>
                  <a:pt x="53288" y="1032299"/>
                  <a:pt x="44801" y="1045029"/>
                </a:cubicBezTo>
                <a:lnTo>
                  <a:pt x="15772" y="1088572"/>
                </a:lnTo>
                <a:cubicBezTo>
                  <a:pt x="8735" y="1109683"/>
                  <a:pt x="-15895" y="1154546"/>
                  <a:pt x="15772" y="1175657"/>
                </a:cubicBezTo>
                <a:cubicBezTo>
                  <a:pt x="36299" y="1189341"/>
                  <a:pt x="64543" y="1183681"/>
                  <a:pt x="88344" y="1190172"/>
                </a:cubicBezTo>
                <a:cubicBezTo>
                  <a:pt x="117864" y="1198223"/>
                  <a:pt x="175429" y="1219200"/>
                  <a:pt x="175429" y="1219200"/>
                </a:cubicBezTo>
                <a:cubicBezTo>
                  <a:pt x="189943" y="1228876"/>
                  <a:pt x="203031" y="1241144"/>
                  <a:pt x="218972" y="1248229"/>
                </a:cubicBezTo>
                <a:cubicBezTo>
                  <a:pt x="246934" y="1260656"/>
                  <a:pt x="306058" y="1277257"/>
                  <a:pt x="306058" y="1277257"/>
                </a:cubicBezTo>
                <a:lnTo>
                  <a:pt x="668915" y="1262743"/>
                </a:lnTo>
                <a:cubicBezTo>
                  <a:pt x="690190" y="1258803"/>
                  <a:pt x="696566" y="1226279"/>
                  <a:pt x="697944" y="1204686"/>
                </a:cubicBezTo>
                <a:cubicBezTo>
                  <a:pt x="711200" y="997014"/>
                  <a:pt x="693618" y="787812"/>
                  <a:pt x="712458" y="580572"/>
                </a:cubicBezTo>
                <a:cubicBezTo>
                  <a:pt x="713843" y="565335"/>
                  <a:pt x="741290" y="570260"/>
                  <a:pt x="756001" y="566057"/>
                </a:cubicBezTo>
                <a:cubicBezTo>
                  <a:pt x="775181" y="560577"/>
                  <a:pt x="794585" y="555870"/>
                  <a:pt x="814058" y="551543"/>
                </a:cubicBezTo>
                <a:cubicBezTo>
                  <a:pt x="838140" y="546192"/>
                  <a:pt x="862829" y="543520"/>
                  <a:pt x="886629" y="537029"/>
                </a:cubicBezTo>
                <a:cubicBezTo>
                  <a:pt x="916150" y="528978"/>
                  <a:pt x="944686" y="517676"/>
                  <a:pt x="973715" y="508000"/>
                </a:cubicBezTo>
                <a:lnTo>
                  <a:pt x="1060801" y="478972"/>
                </a:lnTo>
                <a:cubicBezTo>
                  <a:pt x="1075315" y="474134"/>
                  <a:pt x="1089501" y="468168"/>
                  <a:pt x="1104344" y="464457"/>
                </a:cubicBezTo>
                <a:cubicBezTo>
                  <a:pt x="1186334" y="443960"/>
                  <a:pt x="1142840" y="453855"/>
                  <a:pt x="1234972" y="435429"/>
                </a:cubicBezTo>
                <a:cubicBezTo>
                  <a:pt x="1254324" y="425753"/>
                  <a:pt x="1272940" y="414436"/>
                  <a:pt x="1293029" y="406400"/>
                </a:cubicBezTo>
                <a:cubicBezTo>
                  <a:pt x="1321439" y="395036"/>
                  <a:pt x="1380115" y="377372"/>
                  <a:pt x="1380115" y="377372"/>
                </a:cubicBezTo>
                <a:cubicBezTo>
                  <a:pt x="1401412" y="378703"/>
                  <a:pt x="1583382" y="370148"/>
                  <a:pt x="1655886" y="406400"/>
                </a:cubicBezTo>
                <a:cubicBezTo>
                  <a:pt x="1686380" y="421647"/>
                  <a:pt x="1722545" y="452709"/>
                  <a:pt x="1742972" y="478972"/>
                </a:cubicBezTo>
                <a:cubicBezTo>
                  <a:pt x="1764391" y="506511"/>
                  <a:pt x="1785427" y="534852"/>
                  <a:pt x="1801029" y="566057"/>
                </a:cubicBezTo>
                <a:cubicBezTo>
                  <a:pt x="1810705" y="585410"/>
                  <a:pt x="1818926" y="605561"/>
                  <a:pt x="1830058" y="624115"/>
                </a:cubicBezTo>
                <a:cubicBezTo>
                  <a:pt x="1830066" y="624128"/>
                  <a:pt x="1902626" y="732965"/>
                  <a:pt x="1917144" y="754743"/>
                </a:cubicBezTo>
                <a:lnTo>
                  <a:pt x="1975201" y="841829"/>
                </a:lnTo>
                <a:lnTo>
                  <a:pt x="2018744" y="870857"/>
                </a:lnTo>
                <a:cubicBezTo>
                  <a:pt x="2033869" y="916232"/>
                  <a:pt x="2048536" y="972967"/>
                  <a:pt x="2091315" y="1001486"/>
                </a:cubicBezTo>
                <a:lnTo>
                  <a:pt x="2134858" y="1030515"/>
                </a:lnTo>
                <a:cubicBezTo>
                  <a:pt x="2178401" y="1025677"/>
                  <a:pt x="2225786" y="1034527"/>
                  <a:pt x="2265486" y="1016000"/>
                </a:cubicBezTo>
                <a:cubicBezTo>
                  <a:pt x="2305562" y="997298"/>
                  <a:pt x="2365721" y="911382"/>
                  <a:pt x="2396115" y="870857"/>
                </a:cubicBezTo>
                <a:cubicBezTo>
                  <a:pt x="2411854" y="823641"/>
                  <a:pt x="2402793" y="821121"/>
                  <a:pt x="2454172" y="798286"/>
                </a:cubicBezTo>
                <a:cubicBezTo>
                  <a:pt x="2482134" y="785858"/>
                  <a:pt x="2541258" y="769257"/>
                  <a:pt x="2541258" y="769257"/>
                </a:cubicBezTo>
                <a:cubicBezTo>
                  <a:pt x="2624444" y="644478"/>
                  <a:pt x="2524712" y="802349"/>
                  <a:pt x="2584801" y="682172"/>
                </a:cubicBezTo>
                <a:cubicBezTo>
                  <a:pt x="2641074" y="569626"/>
                  <a:pt x="2591860" y="704533"/>
                  <a:pt x="2628344" y="595086"/>
                </a:cubicBezTo>
                <a:lnTo>
                  <a:pt x="2497715" y="508000"/>
                </a:lnTo>
                <a:lnTo>
                  <a:pt x="2454172" y="478972"/>
                </a:lnTo>
                <a:cubicBezTo>
                  <a:pt x="2444496" y="464458"/>
                  <a:pt x="2438272" y="446916"/>
                  <a:pt x="2425144" y="435429"/>
                </a:cubicBezTo>
                <a:cubicBezTo>
                  <a:pt x="2303116" y="328654"/>
                  <a:pt x="2380896" y="406048"/>
                  <a:pt x="2294515" y="362857"/>
                </a:cubicBezTo>
                <a:cubicBezTo>
                  <a:pt x="2278913" y="355056"/>
                  <a:pt x="2265486" y="343505"/>
                  <a:pt x="2250972" y="333829"/>
                </a:cubicBezTo>
                <a:cubicBezTo>
                  <a:pt x="2246134" y="319315"/>
                  <a:pt x="2247276" y="301104"/>
                  <a:pt x="2236458" y="290286"/>
                </a:cubicBezTo>
                <a:cubicBezTo>
                  <a:pt x="2225640" y="279468"/>
                  <a:pt x="2201808" y="288222"/>
                  <a:pt x="2192915" y="275772"/>
                </a:cubicBezTo>
                <a:cubicBezTo>
                  <a:pt x="2175130" y="250873"/>
                  <a:pt x="2191254" y="202370"/>
                  <a:pt x="2163886" y="188686"/>
                </a:cubicBezTo>
                <a:cubicBezTo>
                  <a:pt x="2056461" y="134973"/>
                  <a:pt x="2150546" y="189665"/>
                  <a:pt x="2062286" y="116115"/>
                </a:cubicBezTo>
                <a:cubicBezTo>
                  <a:pt x="2048885" y="104948"/>
                  <a:pt x="2032145" y="98253"/>
                  <a:pt x="2018744" y="87086"/>
                </a:cubicBezTo>
                <a:cubicBezTo>
                  <a:pt x="1976835" y="52161"/>
                  <a:pt x="1974716" y="42815"/>
                  <a:pt x="1946172" y="0"/>
                </a:cubicBezTo>
                <a:cubicBezTo>
                  <a:pt x="1931658" y="4838"/>
                  <a:pt x="1916313" y="7673"/>
                  <a:pt x="1902629" y="14515"/>
                </a:cubicBezTo>
                <a:cubicBezTo>
                  <a:pt x="1858152" y="36754"/>
                  <a:pt x="1865290" y="51424"/>
                  <a:pt x="1815544" y="58057"/>
                </a:cubicBezTo>
                <a:cubicBezTo>
                  <a:pt x="1707244" y="72497"/>
                  <a:pt x="1429456" y="83168"/>
                  <a:pt x="1351086" y="87086"/>
                </a:cubicBezTo>
                <a:cubicBezTo>
                  <a:pt x="1336572" y="91924"/>
                  <a:pt x="1319491" y="92043"/>
                  <a:pt x="1307544" y="101600"/>
                </a:cubicBezTo>
                <a:cubicBezTo>
                  <a:pt x="1293922" y="112497"/>
                  <a:pt x="1294118" y="137342"/>
                  <a:pt x="1278515" y="145143"/>
                </a:cubicBezTo>
                <a:cubicBezTo>
                  <a:pt x="1252193" y="158304"/>
                  <a:pt x="1220458" y="154819"/>
                  <a:pt x="1191429" y="159657"/>
                </a:cubicBezTo>
                <a:cubicBezTo>
                  <a:pt x="1045318" y="208362"/>
                  <a:pt x="1162779" y="183123"/>
                  <a:pt x="988229" y="174172"/>
                </a:cubicBezTo>
                <a:cubicBezTo>
                  <a:pt x="838367" y="166487"/>
                  <a:pt x="688267" y="164495"/>
                  <a:pt x="538286" y="159657"/>
                </a:cubicBezTo>
                <a:cubicBezTo>
                  <a:pt x="514096" y="154819"/>
                  <a:pt x="489648" y="151126"/>
                  <a:pt x="465715" y="145143"/>
                </a:cubicBezTo>
                <a:cubicBezTo>
                  <a:pt x="450872" y="141432"/>
                  <a:pt x="437471" y="130629"/>
                  <a:pt x="422172" y="130629"/>
                </a:cubicBezTo>
                <a:cubicBezTo>
                  <a:pt x="406873" y="130629"/>
                  <a:pt x="393143" y="140305"/>
                  <a:pt x="378629" y="145143"/>
                </a:cubicBezTo>
                <a:cubicBezTo>
                  <a:pt x="362585" y="193276"/>
                  <a:pt x="364115" y="173387"/>
                  <a:pt x="364115" y="203200"/>
                </a:cubicBezTo>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Callout 13"/>
          <p:cNvSpPr/>
          <p:nvPr/>
        </p:nvSpPr>
        <p:spPr>
          <a:xfrm>
            <a:off x="5943600" y="457200"/>
            <a:ext cx="1714500" cy="1085850"/>
          </a:xfrm>
          <a:prstGeom prst="wedgeEllipseCallout">
            <a:avLst>
              <a:gd name="adj1" fmla="val -33078"/>
              <a:gd name="adj2" fmla="val 613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What’s Wrong With Me, That My Life Feels So hard?</a:t>
            </a:r>
          </a:p>
        </p:txBody>
      </p:sp>
      <p:sp>
        <p:nvSpPr>
          <p:cNvPr id="15" name="Rectangular Callout 14"/>
          <p:cNvSpPr/>
          <p:nvPr/>
        </p:nvSpPr>
        <p:spPr>
          <a:xfrm>
            <a:off x="5662374" y="4087175"/>
            <a:ext cx="1921329" cy="696099"/>
          </a:xfrm>
          <a:prstGeom prst="wedgeRectCallout">
            <a:avLst>
              <a:gd name="adj1" fmla="val 49422"/>
              <a:gd name="adj2" fmla="val -84499"/>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It’s Not What’s Wrong With You; It’s What Happened to You….</a:t>
            </a:r>
          </a:p>
        </p:txBody>
      </p:sp>
    </p:spTree>
    <p:extLst>
      <p:ext uri="{BB962C8B-B14F-4D97-AF65-F5344CB8AC3E}">
        <p14:creationId xmlns:p14="http://schemas.microsoft.com/office/powerpoint/2010/main" val="390773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2352" y="1229318"/>
            <a:ext cx="1305310" cy="2092881"/>
          </a:xfrm>
          <a:prstGeom prst="rect">
            <a:avLst/>
          </a:prstGeom>
          <a:solidFill>
            <a:schemeClr val="bg1"/>
          </a:solidFill>
        </p:spPr>
        <p:txBody>
          <a:bodyPr wrap="square" rtlCol="0">
            <a:spAutoFit/>
          </a:bodyPr>
          <a:lstStyle/>
          <a:p>
            <a:pPr algn="ctr" defTabSz="685800"/>
            <a:r>
              <a:rPr lang="en-US" sz="1500" dirty="0">
                <a:solidFill>
                  <a:srgbClr val="A20000"/>
                </a:solidFill>
                <a:latin typeface="Agenda-Medium"/>
              </a:rPr>
              <a:t>Elementary Children</a:t>
            </a:r>
          </a:p>
          <a:p>
            <a:pPr algn="ctr" defTabSz="685800"/>
            <a:r>
              <a:rPr lang="en-US" sz="1500" dirty="0">
                <a:solidFill>
                  <a:srgbClr val="A20000"/>
                </a:solidFill>
                <a:latin typeface="Agenda-Medium"/>
              </a:rPr>
              <a:t>12% ≥ 3 ACEs</a:t>
            </a:r>
          </a:p>
          <a:p>
            <a:pPr algn="ctr" defTabSz="685800"/>
            <a:r>
              <a:rPr lang="en-US" sz="1400" dirty="0">
                <a:solidFill>
                  <a:schemeClr val="accent5">
                    <a:lumMod val="50000"/>
                  </a:schemeClr>
                </a:solidFill>
              </a:rPr>
              <a:t>1. Health, attendance, behavior </a:t>
            </a:r>
          </a:p>
          <a:p>
            <a:pPr algn="ctr" defTabSz="685800"/>
            <a:r>
              <a:rPr lang="en-US" sz="1400" dirty="0">
                <a:solidFill>
                  <a:schemeClr val="accent5">
                    <a:lumMod val="50000"/>
                  </a:schemeClr>
                </a:solidFill>
              </a:rPr>
              <a:t>2. Academic failure  </a:t>
            </a:r>
          </a:p>
        </p:txBody>
      </p:sp>
      <p:sp>
        <p:nvSpPr>
          <p:cNvPr id="14" name="TextBox 13"/>
          <p:cNvSpPr txBox="1"/>
          <p:nvPr/>
        </p:nvSpPr>
        <p:spPr>
          <a:xfrm>
            <a:off x="3183314" y="586880"/>
            <a:ext cx="1644432" cy="2562240"/>
          </a:xfrm>
          <a:prstGeom prst="rect">
            <a:avLst/>
          </a:prstGeom>
          <a:solidFill>
            <a:schemeClr val="bg1"/>
          </a:solidFill>
        </p:spPr>
        <p:txBody>
          <a:bodyPr wrap="square" rtlCol="0">
            <a:spAutoFit/>
          </a:bodyPr>
          <a:lstStyle/>
          <a:p>
            <a:pPr algn="ctr" defTabSz="685800"/>
            <a:r>
              <a:rPr lang="en-US" sz="1500" dirty="0">
                <a:solidFill>
                  <a:srgbClr val="A20000"/>
                </a:solidFill>
                <a:latin typeface="Agenda-Medium"/>
              </a:rPr>
              <a:t>Court-Involved Youth</a:t>
            </a:r>
          </a:p>
          <a:p>
            <a:pPr algn="ctr" defTabSz="685800"/>
            <a:r>
              <a:rPr lang="en-US" sz="1200" dirty="0">
                <a:solidFill>
                  <a:schemeClr val="accent5">
                    <a:lumMod val="50000"/>
                  </a:schemeClr>
                </a:solidFill>
              </a:rPr>
              <a:t>Higher ACE Scores</a:t>
            </a:r>
          </a:p>
          <a:p>
            <a:pPr algn="ctr" defTabSz="685800"/>
            <a:r>
              <a:rPr lang="en-US" sz="1200" dirty="0">
                <a:solidFill>
                  <a:schemeClr val="accent5">
                    <a:lumMod val="50000"/>
                  </a:schemeClr>
                </a:solidFill>
              </a:rPr>
              <a:t>Among those with ≥4:</a:t>
            </a:r>
          </a:p>
          <a:p>
            <a:pPr algn="ctr" defTabSz="685800"/>
            <a:r>
              <a:rPr lang="en-US" sz="1200" dirty="0">
                <a:solidFill>
                  <a:schemeClr val="accent5">
                    <a:lumMod val="50000"/>
                  </a:schemeClr>
                </a:solidFill>
              </a:rPr>
              <a:t>51% special ed. </a:t>
            </a:r>
            <a:endParaRPr lang="en-US" sz="1200" dirty="0" smtClean="0">
              <a:solidFill>
                <a:schemeClr val="accent5">
                  <a:lumMod val="50000"/>
                </a:schemeClr>
              </a:solidFill>
            </a:endParaRPr>
          </a:p>
          <a:p>
            <a:pPr algn="ctr" defTabSz="685800"/>
            <a:r>
              <a:rPr lang="en-US" sz="1200" dirty="0" smtClean="0">
                <a:solidFill>
                  <a:schemeClr val="accent5">
                    <a:lumMod val="50000"/>
                  </a:schemeClr>
                </a:solidFill>
              </a:rPr>
              <a:t>(</a:t>
            </a:r>
            <a:r>
              <a:rPr lang="en-US" sz="1200" dirty="0">
                <a:solidFill>
                  <a:schemeClr val="accent5">
                    <a:lumMod val="50000"/>
                  </a:schemeClr>
                </a:solidFill>
              </a:rPr>
              <a:t>vs. 33% 0-1)</a:t>
            </a:r>
          </a:p>
          <a:p>
            <a:pPr algn="ctr" defTabSz="685800"/>
            <a:r>
              <a:rPr lang="en-US" sz="1200" dirty="0">
                <a:solidFill>
                  <a:schemeClr val="accent5">
                    <a:lumMod val="50000"/>
                  </a:schemeClr>
                </a:solidFill>
              </a:rPr>
              <a:t>74% below 2.0 GPA (58%)</a:t>
            </a:r>
          </a:p>
          <a:p>
            <a:pPr algn="ctr" defTabSz="685800"/>
            <a:r>
              <a:rPr lang="en-US" sz="1200" b="1" dirty="0">
                <a:solidFill>
                  <a:srgbClr val="C00000"/>
                </a:solidFill>
              </a:rPr>
              <a:t>85% suspended by 2</a:t>
            </a:r>
            <a:r>
              <a:rPr lang="en-US" sz="1200" b="1" baseline="30000" dirty="0">
                <a:solidFill>
                  <a:srgbClr val="C00000"/>
                </a:solidFill>
              </a:rPr>
              <a:t>nd</a:t>
            </a:r>
            <a:r>
              <a:rPr lang="en-US" sz="1200" b="1" dirty="0">
                <a:solidFill>
                  <a:srgbClr val="C00000"/>
                </a:solidFill>
              </a:rPr>
              <a:t> </a:t>
            </a:r>
            <a:r>
              <a:rPr lang="en-US" sz="1200" b="1" dirty="0">
                <a:solidFill>
                  <a:schemeClr val="accent5">
                    <a:lumMod val="50000"/>
                  </a:schemeClr>
                </a:solidFill>
              </a:rPr>
              <a:t>(71%)</a:t>
            </a:r>
          </a:p>
          <a:p>
            <a:pPr algn="ctr" defTabSz="685800"/>
            <a:r>
              <a:rPr lang="en-US" sz="1200" dirty="0">
                <a:solidFill>
                  <a:schemeClr val="accent5">
                    <a:lumMod val="50000"/>
                  </a:schemeClr>
                </a:solidFill>
              </a:rPr>
              <a:t>33% re-offend in 2 years (13%)</a:t>
            </a:r>
          </a:p>
          <a:p>
            <a:pPr defTabSz="685800"/>
            <a:endParaRPr lang="en-US" sz="1050" dirty="0">
              <a:solidFill>
                <a:schemeClr val="accent5">
                  <a:lumMod val="50000"/>
                </a:schemeClr>
              </a:solidFill>
            </a:endParaRPr>
          </a:p>
        </p:txBody>
      </p:sp>
      <p:sp>
        <p:nvSpPr>
          <p:cNvPr id="15" name="TextBox 14"/>
          <p:cNvSpPr txBox="1"/>
          <p:nvPr/>
        </p:nvSpPr>
        <p:spPr>
          <a:xfrm>
            <a:off x="4827746" y="206632"/>
            <a:ext cx="2134757" cy="1431161"/>
          </a:xfrm>
          <a:prstGeom prst="rect">
            <a:avLst/>
          </a:prstGeom>
          <a:solidFill>
            <a:schemeClr val="bg1"/>
          </a:solidFill>
        </p:spPr>
        <p:txBody>
          <a:bodyPr wrap="square" rtlCol="0">
            <a:spAutoFit/>
          </a:bodyPr>
          <a:lstStyle/>
          <a:p>
            <a:pPr algn="ctr" defTabSz="685800"/>
            <a:r>
              <a:rPr lang="en-US" sz="1500" dirty="0">
                <a:solidFill>
                  <a:srgbClr val="A20000"/>
                </a:solidFill>
                <a:latin typeface="Agenda-Medium"/>
              </a:rPr>
              <a:t>Adult Adversity</a:t>
            </a:r>
          </a:p>
          <a:p>
            <a:pPr marL="228600" indent="-228600" algn="ctr" defTabSz="685800">
              <a:buFont typeface="+mj-lt"/>
              <a:buAutoNum type="arabicPeriod"/>
            </a:pPr>
            <a:r>
              <a:rPr lang="en-US" sz="1200" b="1" dirty="0">
                <a:solidFill>
                  <a:schemeClr val="accent5">
                    <a:lumMod val="50000"/>
                  </a:schemeClr>
                </a:solidFill>
              </a:rPr>
              <a:t>Incarceration</a:t>
            </a:r>
          </a:p>
          <a:p>
            <a:pPr marL="228600" indent="-228600" algn="ctr" defTabSz="685800">
              <a:buFont typeface="+mj-lt"/>
              <a:buAutoNum type="arabicPeriod"/>
            </a:pPr>
            <a:r>
              <a:rPr lang="en-US" sz="1200" b="1" dirty="0" smtClean="0">
                <a:solidFill>
                  <a:schemeClr val="accent5">
                    <a:lumMod val="50000"/>
                  </a:schemeClr>
                </a:solidFill>
              </a:rPr>
              <a:t>Victim: </a:t>
            </a:r>
            <a:r>
              <a:rPr lang="en-US" sz="1200" b="1" dirty="0">
                <a:solidFill>
                  <a:schemeClr val="accent5">
                    <a:lumMod val="50000"/>
                  </a:schemeClr>
                </a:solidFill>
              </a:rPr>
              <a:t>Intimate Partner Violence</a:t>
            </a:r>
          </a:p>
          <a:p>
            <a:pPr marL="228600" indent="-228600" algn="ctr" defTabSz="685800">
              <a:buFont typeface="+mj-lt"/>
              <a:buAutoNum type="arabicPeriod"/>
            </a:pPr>
            <a:r>
              <a:rPr lang="en-US" sz="1200" b="1" dirty="0">
                <a:solidFill>
                  <a:schemeClr val="accent5">
                    <a:lumMod val="50000"/>
                  </a:schemeClr>
                </a:solidFill>
              </a:rPr>
              <a:t>Drug/Alcohol </a:t>
            </a:r>
          </a:p>
          <a:p>
            <a:pPr marL="228600" indent="-228600" algn="ctr" defTabSz="685800">
              <a:buFont typeface="+mj-lt"/>
              <a:buAutoNum type="arabicPeriod"/>
            </a:pPr>
            <a:r>
              <a:rPr lang="en-US" sz="1200" b="1" dirty="0">
                <a:solidFill>
                  <a:schemeClr val="accent5">
                    <a:lumMod val="50000"/>
                  </a:schemeClr>
                </a:solidFill>
              </a:rPr>
              <a:t>Mental Illness</a:t>
            </a:r>
          </a:p>
          <a:p>
            <a:pPr marL="228600" indent="-228600" algn="ctr" defTabSz="685800">
              <a:buFont typeface="+mj-lt"/>
              <a:buAutoNum type="arabicPeriod"/>
            </a:pPr>
            <a:r>
              <a:rPr lang="en-US" sz="1200" b="1" dirty="0">
                <a:solidFill>
                  <a:schemeClr val="accent5">
                    <a:lumMod val="50000"/>
                  </a:schemeClr>
                </a:solidFill>
              </a:rPr>
              <a:t>Divorce</a:t>
            </a:r>
          </a:p>
        </p:txBody>
      </p:sp>
      <p:sp>
        <p:nvSpPr>
          <p:cNvPr id="16" name="TextBox 15"/>
          <p:cNvSpPr txBox="1"/>
          <p:nvPr/>
        </p:nvSpPr>
        <p:spPr>
          <a:xfrm>
            <a:off x="7190129" y="298987"/>
            <a:ext cx="1482328" cy="1938992"/>
          </a:xfrm>
          <a:prstGeom prst="rect">
            <a:avLst/>
          </a:prstGeom>
          <a:solidFill>
            <a:schemeClr val="bg1"/>
          </a:solidFill>
        </p:spPr>
        <p:txBody>
          <a:bodyPr wrap="square" rtlCol="0">
            <a:spAutoFit/>
          </a:bodyPr>
          <a:lstStyle/>
          <a:p>
            <a:pPr algn="ctr" defTabSz="685800"/>
            <a:r>
              <a:rPr lang="en-US" sz="1500" dirty="0">
                <a:solidFill>
                  <a:srgbClr val="A20000"/>
                </a:solidFill>
                <a:latin typeface="Agenda-Medium"/>
              </a:rPr>
              <a:t>Parenting Adults</a:t>
            </a:r>
          </a:p>
          <a:p>
            <a:pPr algn="ctr" defTabSz="685800"/>
            <a:r>
              <a:rPr lang="en-US" sz="1050" dirty="0">
                <a:solidFill>
                  <a:schemeClr val="accent5">
                    <a:lumMod val="50000"/>
                  </a:schemeClr>
                </a:solidFill>
              </a:rPr>
              <a:t>with ≥5 ACE</a:t>
            </a:r>
          </a:p>
          <a:p>
            <a:pPr algn="ctr" defTabSz="685800"/>
            <a:r>
              <a:rPr lang="en-US" sz="1350" b="1" dirty="0">
                <a:solidFill>
                  <a:schemeClr val="accent5">
                    <a:lumMod val="50000"/>
                  </a:schemeClr>
                </a:solidFill>
              </a:rPr>
              <a:t>14 TIMES</a:t>
            </a:r>
          </a:p>
          <a:p>
            <a:pPr algn="ctr" defTabSz="685800"/>
            <a:r>
              <a:rPr lang="en-US" sz="1200" b="1" dirty="0">
                <a:solidFill>
                  <a:schemeClr val="accent5">
                    <a:lumMod val="50000"/>
                  </a:schemeClr>
                </a:solidFill>
              </a:rPr>
              <a:t>more likely to have </a:t>
            </a:r>
          </a:p>
          <a:p>
            <a:pPr algn="ctr" defTabSz="685800"/>
            <a:r>
              <a:rPr lang="en-US" sz="1350" b="1" dirty="0">
                <a:solidFill>
                  <a:schemeClr val="accent5">
                    <a:lumMod val="50000"/>
                  </a:schemeClr>
                </a:solidFill>
              </a:rPr>
              <a:t>two or more conditions </a:t>
            </a:r>
          </a:p>
          <a:p>
            <a:pPr algn="ctr" defTabSz="685800"/>
            <a:r>
              <a:rPr lang="en-US" sz="1350" b="1" dirty="0">
                <a:solidFill>
                  <a:schemeClr val="accent5">
                    <a:lumMod val="50000"/>
                  </a:schemeClr>
                </a:solidFill>
              </a:rPr>
              <a:t>that make </a:t>
            </a:r>
          </a:p>
          <a:p>
            <a:pPr algn="ctr" defTabSz="685800"/>
            <a:r>
              <a:rPr lang="en-US" sz="1350" b="1" dirty="0">
                <a:solidFill>
                  <a:schemeClr val="accent5">
                    <a:lumMod val="50000"/>
                  </a:schemeClr>
                </a:solidFill>
              </a:rPr>
              <a:t>ACEs for kids</a:t>
            </a:r>
          </a:p>
        </p:txBody>
      </p:sp>
      <p:sp>
        <p:nvSpPr>
          <p:cNvPr id="17" name="TextBox 16"/>
          <p:cNvSpPr txBox="1"/>
          <p:nvPr/>
        </p:nvSpPr>
        <p:spPr>
          <a:xfrm>
            <a:off x="5055372" y="1618510"/>
            <a:ext cx="1836611" cy="1200329"/>
          </a:xfrm>
          <a:prstGeom prst="rect">
            <a:avLst/>
          </a:prstGeom>
          <a:solidFill>
            <a:schemeClr val="bg1"/>
          </a:solidFill>
        </p:spPr>
        <p:txBody>
          <a:bodyPr wrap="square" rtlCol="0">
            <a:spAutoFit/>
          </a:bodyPr>
          <a:lstStyle/>
          <a:p>
            <a:pPr algn="ctr" defTabSz="685800"/>
            <a:r>
              <a:rPr lang="en-US" sz="1200" dirty="0">
                <a:solidFill>
                  <a:schemeClr val="accent5">
                    <a:lumMod val="50000"/>
                  </a:schemeClr>
                </a:solidFill>
              </a:rPr>
              <a:t>Work injury- illness</a:t>
            </a:r>
          </a:p>
          <a:p>
            <a:pPr algn="ctr" defTabSz="685800"/>
            <a:r>
              <a:rPr lang="en-US" sz="1200" dirty="0">
                <a:solidFill>
                  <a:schemeClr val="accent5">
                    <a:lumMod val="50000"/>
                  </a:schemeClr>
                </a:solidFill>
              </a:rPr>
              <a:t>Homelessness</a:t>
            </a:r>
          </a:p>
          <a:p>
            <a:pPr algn="ctr" defTabSz="685800"/>
            <a:r>
              <a:rPr lang="en-US" sz="1200" dirty="0">
                <a:solidFill>
                  <a:schemeClr val="accent5">
                    <a:lumMod val="50000"/>
                  </a:schemeClr>
                </a:solidFill>
              </a:rPr>
              <a:t>Disability</a:t>
            </a:r>
          </a:p>
          <a:p>
            <a:pPr algn="ctr" defTabSz="685800"/>
            <a:r>
              <a:rPr lang="en-US" sz="1200" dirty="0">
                <a:solidFill>
                  <a:schemeClr val="accent5">
                    <a:lumMod val="50000"/>
                  </a:schemeClr>
                </a:solidFill>
              </a:rPr>
              <a:t>Poverty</a:t>
            </a:r>
          </a:p>
          <a:p>
            <a:pPr algn="ctr" defTabSz="685800"/>
            <a:r>
              <a:rPr lang="en-US" sz="1200" dirty="0">
                <a:solidFill>
                  <a:schemeClr val="accent5">
                    <a:lumMod val="50000"/>
                  </a:schemeClr>
                </a:solidFill>
              </a:rPr>
              <a:t>Health limits activity</a:t>
            </a:r>
          </a:p>
          <a:p>
            <a:pPr algn="ctr" defTabSz="685800"/>
            <a:r>
              <a:rPr lang="en-US" sz="1200" dirty="0">
                <a:solidFill>
                  <a:schemeClr val="accent5">
                    <a:lumMod val="50000"/>
                  </a:schemeClr>
                </a:solidFill>
              </a:rPr>
              <a:t>Unemployment</a:t>
            </a:r>
          </a:p>
        </p:txBody>
      </p:sp>
      <p:sp>
        <p:nvSpPr>
          <p:cNvPr id="18" name="TextBox 17"/>
          <p:cNvSpPr txBox="1"/>
          <p:nvPr/>
        </p:nvSpPr>
        <p:spPr>
          <a:xfrm>
            <a:off x="1753760" y="1002957"/>
            <a:ext cx="1267898" cy="1231106"/>
          </a:xfrm>
          <a:prstGeom prst="rect">
            <a:avLst/>
          </a:prstGeom>
          <a:solidFill>
            <a:schemeClr val="bg1"/>
          </a:solidFill>
        </p:spPr>
        <p:txBody>
          <a:bodyPr wrap="square" rtlCol="0">
            <a:spAutoFit/>
          </a:bodyPr>
          <a:lstStyle/>
          <a:p>
            <a:pPr algn="ctr" defTabSz="685800"/>
            <a:r>
              <a:rPr lang="en-US" sz="1500" dirty="0">
                <a:solidFill>
                  <a:srgbClr val="A20000"/>
                </a:solidFill>
                <a:latin typeface="Agenda-Medium"/>
              </a:rPr>
              <a:t>High School Youth</a:t>
            </a:r>
          </a:p>
          <a:p>
            <a:pPr algn="ctr" defTabSz="685800"/>
            <a:r>
              <a:rPr lang="en-US" sz="1500" dirty="0">
                <a:solidFill>
                  <a:srgbClr val="A20000"/>
                </a:solidFill>
                <a:latin typeface="Agenda-Medium"/>
              </a:rPr>
              <a:t>42% ≥ 3 ACEs</a:t>
            </a:r>
          </a:p>
          <a:p>
            <a:pPr algn="ctr" defTabSz="685800"/>
            <a:r>
              <a:rPr lang="en-US" sz="1400" dirty="0">
                <a:solidFill>
                  <a:srgbClr val="4F81BD">
                    <a:lumMod val="75000"/>
                  </a:srgbClr>
                </a:solidFill>
                <a:latin typeface="Agenda-Medium"/>
              </a:rPr>
              <a:t> </a:t>
            </a:r>
            <a:r>
              <a:rPr lang="en-US" sz="1400" dirty="0">
                <a:solidFill>
                  <a:prstClr val="black"/>
                </a:solidFill>
                <a:latin typeface="Agenda-Medium"/>
              </a:rPr>
              <a:t> </a:t>
            </a:r>
          </a:p>
        </p:txBody>
      </p:sp>
      <p:pic>
        <p:nvPicPr>
          <p:cNvPr id="19" name="Picture 18"/>
          <p:cNvPicPr>
            <a:picLocks noChangeAspect="1"/>
          </p:cNvPicPr>
          <p:nvPr/>
        </p:nvPicPr>
        <p:blipFill>
          <a:blip r:embed="rId3"/>
          <a:stretch>
            <a:fillRect/>
          </a:stretch>
        </p:blipFill>
        <p:spPr>
          <a:xfrm>
            <a:off x="5938864" y="2298354"/>
            <a:ext cx="2236782" cy="2803056"/>
          </a:xfrm>
          <a:prstGeom prst="rect">
            <a:avLst/>
          </a:prstGeom>
        </p:spPr>
      </p:pic>
      <p:pic>
        <p:nvPicPr>
          <p:cNvPr id="20" name="Picture 19"/>
          <p:cNvPicPr>
            <a:picLocks noChangeAspect="1"/>
          </p:cNvPicPr>
          <p:nvPr/>
        </p:nvPicPr>
        <p:blipFill>
          <a:blip r:embed="rId4">
            <a:biLevel thresh="50000"/>
          </a:blip>
          <a:stretch>
            <a:fillRect/>
          </a:stretch>
        </p:blipFill>
        <p:spPr>
          <a:xfrm flipH="1">
            <a:off x="194403" y="3815486"/>
            <a:ext cx="2016866" cy="1240249"/>
          </a:xfrm>
          <a:prstGeom prst="rect">
            <a:avLst/>
          </a:prstGeom>
        </p:spPr>
      </p:pic>
      <p:pic>
        <p:nvPicPr>
          <p:cNvPr id="21" name="Picture 20"/>
          <p:cNvPicPr>
            <a:picLocks noChangeAspect="1"/>
          </p:cNvPicPr>
          <p:nvPr/>
        </p:nvPicPr>
        <p:blipFill>
          <a:blip r:embed="rId5">
            <a:biLevel thresh="50000"/>
          </a:blip>
          <a:stretch>
            <a:fillRect/>
          </a:stretch>
        </p:blipFill>
        <p:spPr>
          <a:xfrm>
            <a:off x="1807242" y="3149120"/>
            <a:ext cx="4272552" cy="1906615"/>
          </a:xfrm>
          <a:prstGeom prst="rect">
            <a:avLst/>
          </a:prstGeom>
        </p:spPr>
      </p:pic>
    </p:spTree>
    <p:extLst>
      <p:ext uri="{BB962C8B-B14F-4D97-AF65-F5344CB8AC3E}">
        <p14:creationId xmlns:p14="http://schemas.microsoft.com/office/powerpoint/2010/main" val="146813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6" grpId="0" animBg="1"/>
      <p:bldP spid="17" grpId="0" animBg="1"/>
      <p:bldP spid="17" grpId="1"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331" y="114300"/>
            <a:ext cx="7654835" cy="604157"/>
          </a:xfrm>
        </p:spPr>
        <p:txBody>
          <a:bodyPr>
            <a:noAutofit/>
          </a:bodyPr>
          <a:lstStyle/>
          <a:p>
            <a:r>
              <a:rPr lang="en-US" sz="3200" dirty="0">
                <a:solidFill>
                  <a:schemeClr val="tx2">
                    <a:lumMod val="50000"/>
                  </a:schemeClr>
                </a:solidFill>
                <a:latin typeface="Agenda-Medium"/>
              </a:rPr>
              <a:t>Adult Adversity Compounds </a:t>
            </a:r>
            <a:r>
              <a:rPr lang="en-US" sz="3200" dirty="0" smtClean="0">
                <a:solidFill>
                  <a:schemeClr val="tx2">
                    <a:lumMod val="50000"/>
                  </a:schemeClr>
                </a:solidFill>
                <a:latin typeface="Agenda-Medium"/>
              </a:rPr>
              <a:t>Effects</a:t>
            </a:r>
            <a:endParaRPr lang="en-US" sz="3200" dirty="0">
              <a:solidFill>
                <a:schemeClr val="tx2">
                  <a:lumMod val="50000"/>
                </a:schemeClr>
              </a:solidFill>
              <a:latin typeface="Agenda-Medium"/>
            </a:endParaRPr>
          </a:p>
        </p:txBody>
      </p:sp>
      <p:graphicFrame>
        <p:nvGraphicFramePr>
          <p:cNvPr id="5" name="Chart 4"/>
          <p:cNvGraphicFramePr>
            <a:graphicFrameLocks/>
          </p:cNvGraphicFramePr>
          <p:nvPr>
            <p:extLst>
              <p:ext uri="{D42A27DB-BD31-4B8C-83A1-F6EECF244321}">
                <p14:modId xmlns:p14="http://schemas.microsoft.com/office/powerpoint/2010/main" val="484009630"/>
              </p:ext>
            </p:extLst>
          </p:nvPr>
        </p:nvGraphicFramePr>
        <p:xfrm>
          <a:off x="3602083" y="852669"/>
          <a:ext cx="49149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44929" y="976450"/>
            <a:ext cx="3069771" cy="3901068"/>
          </a:xfrm>
          <a:prstGeom prst="rect">
            <a:avLst/>
          </a:prstGeom>
          <a:noFill/>
        </p:spPr>
        <p:txBody>
          <a:bodyPr wrap="square" rtlCol="0">
            <a:spAutoFit/>
          </a:bodyPr>
          <a:lstStyle/>
          <a:p>
            <a:pPr algn="ctr">
              <a:spcAft>
                <a:spcPts val="900"/>
              </a:spcAft>
            </a:pPr>
            <a:r>
              <a:rPr lang="en-US" b="1" dirty="0">
                <a:solidFill>
                  <a:srgbClr val="CC3300"/>
                </a:solidFill>
                <a:latin typeface="Calibri"/>
              </a:rPr>
              <a:t>Adults with ≥3 ACEs </a:t>
            </a:r>
          </a:p>
          <a:p>
            <a:pPr algn="ctr">
              <a:spcAft>
                <a:spcPts val="900"/>
              </a:spcAft>
            </a:pPr>
            <a:r>
              <a:rPr lang="en-US" b="1" u="sng" dirty="0">
                <a:solidFill>
                  <a:srgbClr val="C00000"/>
                </a:solidFill>
                <a:latin typeface="Calibri"/>
              </a:rPr>
              <a:t>Plus</a:t>
            </a:r>
          </a:p>
          <a:p>
            <a:pPr algn="ctr">
              <a:spcAft>
                <a:spcPts val="900"/>
              </a:spcAft>
            </a:pPr>
            <a:r>
              <a:rPr lang="en-US" b="1" dirty="0">
                <a:solidFill>
                  <a:schemeClr val="tx2">
                    <a:lumMod val="50000"/>
                  </a:schemeClr>
                </a:solidFill>
                <a:latin typeface="Calibri"/>
              </a:rPr>
              <a:t>Major Stress Categories:</a:t>
            </a:r>
          </a:p>
          <a:p>
            <a:pPr marL="257175" indent="-257175">
              <a:spcAft>
                <a:spcPts val="900"/>
              </a:spcAft>
              <a:buFont typeface="+mj-lt"/>
              <a:buAutoNum type="arabicPeriod"/>
            </a:pPr>
            <a:r>
              <a:rPr lang="en-US" b="1" dirty="0">
                <a:solidFill>
                  <a:schemeClr val="tx2">
                    <a:lumMod val="50000"/>
                  </a:schemeClr>
                </a:solidFill>
                <a:latin typeface="Calibri"/>
              </a:rPr>
              <a:t>Homelessness </a:t>
            </a:r>
          </a:p>
          <a:p>
            <a:pPr marL="257175" indent="-257175">
              <a:spcAft>
                <a:spcPts val="900"/>
              </a:spcAft>
              <a:buFont typeface="+mj-lt"/>
              <a:buAutoNum type="arabicPeriod"/>
            </a:pPr>
            <a:r>
              <a:rPr lang="en-US" b="1" dirty="0">
                <a:solidFill>
                  <a:schemeClr val="tx2">
                    <a:lumMod val="50000"/>
                  </a:schemeClr>
                </a:solidFill>
                <a:latin typeface="Calibri"/>
              </a:rPr>
              <a:t>Incarceration</a:t>
            </a:r>
          </a:p>
          <a:p>
            <a:pPr marL="257175" indent="-257175">
              <a:spcAft>
                <a:spcPts val="900"/>
              </a:spcAft>
              <a:buFont typeface="+mj-lt"/>
              <a:buAutoNum type="arabicPeriod"/>
            </a:pPr>
            <a:r>
              <a:rPr lang="en-US" b="1" dirty="0">
                <a:solidFill>
                  <a:schemeClr val="tx2">
                    <a:lumMod val="50000"/>
                  </a:schemeClr>
                </a:solidFill>
                <a:latin typeface="Calibri"/>
              </a:rPr>
              <a:t>Chronic illness</a:t>
            </a:r>
          </a:p>
          <a:p>
            <a:pPr marL="257175" indent="-257175">
              <a:spcAft>
                <a:spcPts val="900"/>
              </a:spcAft>
              <a:buFont typeface="+mj-lt"/>
              <a:buAutoNum type="arabicPeriod"/>
            </a:pPr>
            <a:r>
              <a:rPr lang="en-US" b="1" dirty="0">
                <a:solidFill>
                  <a:schemeClr val="tx2">
                    <a:lumMod val="50000"/>
                  </a:schemeClr>
                </a:solidFill>
                <a:latin typeface="Calibri"/>
              </a:rPr>
              <a:t>Separation/Divorce</a:t>
            </a:r>
          </a:p>
          <a:p>
            <a:pPr marL="257175" indent="-257175">
              <a:spcAft>
                <a:spcPts val="900"/>
              </a:spcAft>
              <a:buFont typeface="+mj-lt"/>
              <a:buAutoNum type="arabicPeriod"/>
            </a:pPr>
            <a:r>
              <a:rPr lang="en-US" b="1" dirty="0">
                <a:solidFill>
                  <a:schemeClr val="tx2">
                    <a:lumMod val="50000"/>
                  </a:schemeClr>
                </a:solidFill>
                <a:latin typeface="Calibri"/>
              </a:rPr>
              <a:t>Severe Depression</a:t>
            </a:r>
          </a:p>
          <a:p>
            <a:pPr marL="257175" indent="-257175">
              <a:spcAft>
                <a:spcPts val="900"/>
              </a:spcAft>
              <a:buFont typeface="+mj-lt"/>
              <a:buAutoNum type="arabicPeriod"/>
            </a:pPr>
            <a:r>
              <a:rPr lang="en-US" b="1" dirty="0">
                <a:solidFill>
                  <a:schemeClr val="tx2">
                    <a:lumMod val="50000"/>
                  </a:schemeClr>
                </a:solidFill>
                <a:latin typeface="Calibri"/>
              </a:rPr>
              <a:t>Work-related Injury/ Illness </a:t>
            </a:r>
          </a:p>
          <a:p>
            <a:pPr algn="l"/>
            <a:r>
              <a:rPr lang="en-US" b="1" dirty="0">
                <a:solidFill>
                  <a:schemeClr val="accent6">
                    <a:lumMod val="50000"/>
                  </a:schemeClr>
                </a:solidFill>
                <a:latin typeface="Calibri"/>
              </a:rPr>
              <a:t> </a:t>
            </a:r>
            <a:endParaRPr lang="en-US" dirty="0">
              <a:solidFill>
                <a:schemeClr val="accent6">
                  <a:lumMod val="50000"/>
                </a:schemeClr>
              </a:solidFill>
              <a:latin typeface="Calibri"/>
            </a:endParaRPr>
          </a:p>
        </p:txBody>
      </p:sp>
    </p:spTree>
    <p:extLst>
      <p:ext uri="{BB962C8B-B14F-4D97-AF65-F5344CB8AC3E}">
        <p14:creationId xmlns:p14="http://schemas.microsoft.com/office/powerpoint/2010/main" val="1650201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52400" y="604373"/>
            <a:ext cx="8843963" cy="2488905"/>
          </a:xfrm>
          <a:prstGeom prst="ellipse">
            <a:avLst/>
          </a:prstGeom>
          <a:solidFill>
            <a:srgbClr val="CCFF33">
              <a:alpha val="52157"/>
            </a:srgb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b="1" i="1" dirty="0" smtClean="0">
                <a:solidFill>
                  <a:schemeClr val="tx1"/>
                </a:solidFill>
              </a:rPr>
              <a:t>Dangerous</a:t>
            </a:r>
            <a:endParaRPr lang="en-US" b="1" i="1" dirty="0">
              <a:solidFill>
                <a:schemeClr val="tx1"/>
              </a:solidFill>
            </a:endParaRPr>
          </a:p>
        </p:txBody>
      </p:sp>
      <p:sp>
        <p:nvSpPr>
          <p:cNvPr id="23571" name="Text Box 43"/>
          <p:cNvSpPr txBox="1">
            <a:spLocks noChangeArrowheads="1"/>
          </p:cNvSpPr>
          <p:nvPr/>
        </p:nvSpPr>
        <p:spPr bwMode="auto">
          <a:xfrm>
            <a:off x="219238" y="2293121"/>
            <a:ext cx="8559002" cy="2466915"/>
          </a:xfrm>
          <a:prstGeom prst="ellipse">
            <a:avLst/>
          </a:prstGeom>
          <a:solidFill>
            <a:srgbClr val="B9CEC8">
              <a:alpha val="50196"/>
            </a:srgbClr>
          </a:solidFill>
          <a:ln w="9525">
            <a:noFill/>
            <a:miter lim="800000"/>
            <a:headEnd/>
            <a:tailEnd/>
          </a:ln>
        </p:spPr>
        <p:txBody>
          <a:bodyPr wrap="square">
            <a:spAutoFit/>
          </a:bodyPr>
          <a:lstStyle/>
          <a:p>
            <a:pPr algn="ctr"/>
            <a:endParaRPr lang="en-US" sz="1500" i="1" dirty="0">
              <a:latin typeface="Calibri" pitchFamily="34" charset="0"/>
            </a:endParaRPr>
          </a:p>
          <a:p>
            <a:pPr algn="ctr"/>
            <a:endParaRPr lang="en-US" sz="1500" i="1" dirty="0">
              <a:latin typeface="Calibri" pitchFamily="34" charset="0"/>
            </a:endParaRPr>
          </a:p>
          <a:p>
            <a:pPr lvl="1"/>
            <a:endParaRPr lang="en-US" sz="1500" i="1" dirty="0" smtClean="0">
              <a:latin typeface="Calibri" pitchFamily="34" charset="0"/>
            </a:endParaRPr>
          </a:p>
          <a:p>
            <a:pPr lvl="1"/>
            <a:endParaRPr lang="en-US" sz="1500" b="1" i="1" dirty="0">
              <a:latin typeface="Calibri" pitchFamily="34" charset="0"/>
            </a:endParaRPr>
          </a:p>
          <a:p>
            <a:pPr lvl="1"/>
            <a:endParaRPr lang="en-US" sz="1500" b="1" i="1" dirty="0" smtClean="0">
              <a:latin typeface="Calibri" pitchFamily="34" charset="0"/>
            </a:endParaRPr>
          </a:p>
          <a:p>
            <a:pPr lvl="1"/>
            <a:r>
              <a:rPr lang="en-US" b="1" i="1" dirty="0" smtClean="0">
                <a:latin typeface="Calibri" pitchFamily="34" charset="0"/>
              </a:rPr>
              <a:t>Safe</a:t>
            </a:r>
            <a:endParaRPr lang="en-US" i="1" dirty="0">
              <a:latin typeface="Calibri" pitchFamily="34" charset="0"/>
            </a:endParaRPr>
          </a:p>
          <a:p>
            <a:pPr algn="ctr"/>
            <a:endParaRPr lang="en-US" sz="1500" i="1" dirty="0">
              <a:latin typeface="Calibri" pitchFamily="34" charset="0"/>
            </a:endParaRPr>
          </a:p>
        </p:txBody>
      </p:sp>
      <p:sp>
        <p:nvSpPr>
          <p:cNvPr id="23557" name="Text Box 13"/>
          <p:cNvSpPr txBox="1">
            <a:spLocks noChangeArrowheads="1"/>
          </p:cNvSpPr>
          <p:nvPr/>
        </p:nvSpPr>
        <p:spPr bwMode="auto">
          <a:xfrm>
            <a:off x="2514600" y="2213409"/>
            <a:ext cx="1657350" cy="879869"/>
          </a:xfrm>
          <a:prstGeom prst="rect">
            <a:avLst/>
          </a:prstGeom>
          <a:solidFill>
            <a:srgbClr val="FFFFFF"/>
          </a:solidFill>
          <a:ln w="9525">
            <a:noFill/>
            <a:miter lim="800000"/>
            <a:headEnd/>
            <a:tailEnd/>
          </a:ln>
        </p:spPr>
        <p:txBody>
          <a:bodyPr/>
          <a:lstStyle/>
          <a:p>
            <a:pPr algn="ctr"/>
            <a:r>
              <a:rPr lang="en-US" altLang="ja-JP" sz="1200" b="1" dirty="0">
                <a:ea typeface="MS Mincho" pitchFamily="49" charset="-128"/>
              </a:rPr>
              <a:t>BRAIN</a:t>
            </a:r>
          </a:p>
          <a:p>
            <a:pPr algn="ctr"/>
            <a:r>
              <a:rPr lang="en-US" altLang="ja-JP" sz="1350" dirty="0">
                <a:ea typeface="MS Mincho" pitchFamily="49" charset="-128"/>
              </a:rPr>
              <a:t>Prepares for anticipated world</a:t>
            </a:r>
            <a:endParaRPr lang="en-US" sz="1350" dirty="0"/>
          </a:p>
        </p:txBody>
      </p:sp>
      <p:sp>
        <p:nvSpPr>
          <p:cNvPr id="23559" name="Text Box 17"/>
          <p:cNvSpPr txBox="1">
            <a:spLocks noChangeArrowheads="1"/>
          </p:cNvSpPr>
          <p:nvPr/>
        </p:nvSpPr>
        <p:spPr bwMode="auto">
          <a:xfrm>
            <a:off x="6592587" y="929148"/>
            <a:ext cx="1200150" cy="1029146"/>
          </a:xfrm>
          <a:prstGeom prst="rect">
            <a:avLst/>
          </a:prstGeom>
          <a:solidFill>
            <a:srgbClr val="FFFFFF"/>
          </a:solidFill>
          <a:ln w="9525">
            <a:noFill/>
            <a:miter lim="800000"/>
            <a:headEnd/>
            <a:tailEnd/>
          </a:ln>
        </p:spPr>
        <p:txBody>
          <a:bodyPr/>
          <a:lstStyle/>
          <a:p>
            <a:pPr algn="ctr"/>
            <a:r>
              <a:rPr lang="en-US" altLang="ja-JP" sz="1200" b="1" dirty="0">
                <a:ea typeface="ＭＳ Ｐゴシック" charset="-128"/>
              </a:rPr>
              <a:t>OUTCOME</a:t>
            </a:r>
          </a:p>
          <a:p>
            <a:pPr algn="ctr"/>
            <a:r>
              <a:rPr lang="en-US" sz="1200" dirty="0"/>
              <a:t>Individual &amp; species survive the worst conditions</a:t>
            </a:r>
          </a:p>
        </p:txBody>
      </p:sp>
      <p:sp>
        <p:nvSpPr>
          <p:cNvPr id="23561" name="Line 29"/>
          <p:cNvSpPr>
            <a:spLocks noChangeShapeType="1"/>
          </p:cNvSpPr>
          <p:nvPr/>
        </p:nvSpPr>
        <p:spPr bwMode="auto">
          <a:xfrm flipV="1">
            <a:off x="6306837" y="1406044"/>
            <a:ext cx="285750" cy="0"/>
          </a:xfrm>
          <a:prstGeom prst="line">
            <a:avLst/>
          </a:prstGeom>
          <a:noFill/>
          <a:ln w="9525">
            <a:solidFill>
              <a:srgbClr val="000000"/>
            </a:solidFill>
            <a:round/>
            <a:headEnd/>
            <a:tailEnd type="triangle" w="med" len="med"/>
          </a:ln>
        </p:spPr>
        <p:txBody>
          <a:bodyPr/>
          <a:lstStyle/>
          <a:p>
            <a:endParaRPr lang="en-US" sz="1350"/>
          </a:p>
        </p:txBody>
      </p:sp>
      <p:sp>
        <p:nvSpPr>
          <p:cNvPr id="23562" name="Line 30"/>
          <p:cNvSpPr>
            <a:spLocks noChangeShapeType="1"/>
          </p:cNvSpPr>
          <p:nvPr/>
        </p:nvSpPr>
        <p:spPr bwMode="auto">
          <a:xfrm>
            <a:off x="4000500" y="3093278"/>
            <a:ext cx="997566" cy="601044"/>
          </a:xfrm>
          <a:prstGeom prst="line">
            <a:avLst/>
          </a:prstGeom>
          <a:noFill/>
          <a:ln w="9525">
            <a:solidFill>
              <a:srgbClr val="000000"/>
            </a:solidFill>
            <a:round/>
            <a:headEnd/>
            <a:tailEnd type="triangle" w="med" len="med"/>
          </a:ln>
        </p:spPr>
        <p:txBody>
          <a:bodyPr/>
          <a:lstStyle/>
          <a:p>
            <a:endParaRPr lang="en-US" sz="1350"/>
          </a:p>
        </p:txBody>
      </p:sp>
      <p:sp>
        <p:nvSpPr>
          <p:cNvPr id="23560" name="Text Box 26"/>
          <p:cNvSpPr txBox="1">
            <a:spLocks noChangeArrowheads="1"/>
          </p:cNvSpPr>
          <p:nvPr/>
        </p:nvSpPr>
        <p:spPr bwMode="auto">
          <a:xfrm>
            <a:off x="4998066" y="856688"/>
            <a:ext cx="1401160" cy="1379525"/>
          </a:xfrm>
          <a:prstGeom prst="rect">
            <a:avLst/>
          </a:prstGeom>
          <a:solidFill>
            <a:srgbClr val="FFFFFF"/>
          </a:solidFill>
          <a:ln w="9525">
            <a:noFill/>
            <a:miter lim="800000"/>
            <a:headEnd/>
            <a:tailEnd/>
          </a:ln>
        </p:spPr>
        <p:txBody>
          <a:bodyPr/>
          <a:lstStyle/>
          <a:p>
            <a:pPr marL="84535" indent="-84535" algn="ctr">
              <a:tabLst>
                <a:tab pos="84535" algn="l"/>
              </a:tabLst>
            </a:pPr>
            <a:r>
              <a:rPr lang="en-US" altLang="ja-JP" sz="1200" b="1" dirty="0" smtClean="0">
                <a:ea typeface="MS Mincho" pitchFamily="49" charset="-128"/>
              </a:rPr>
              <a:t>CHARACTERISTICS</a:t>
            </a:r>
            <a:endParaRPr lang="en-US" altLang="ja-JP" sz="1200" b="1" dirty="0">
              <a:ea typeface="MS Mincho" pitchFamily="49" charset="-128"/>
            </a:endParaRPr>
          </a:p>
          <a:p>
            <a:pPr marL="84535" indent="-84535" algn="ctr">
              <a:tabLst>
                <a:tab pos="84535" algn="l"/>
              </a:tabLst>
            </a:pPr>
            <a:endParaRPr lang="en-US" altLang="ja-JP" sz="600" b="1" dirty="0">
              <a:ea typeface="MS Mincho" pitchFamily="49" charset="-128"/>
            </a:endParaRPr>
          </a:p>
          <a:p>
            <a:pPr marL="84535" indent="-84535" algn="ctr">
              <a:tabLst>
                <a:tab pos="84535" algn="l"/>
              </a:tabLst>
            </a:pPr>
            <a:r>
              <a:rPr lang="en-US" altLang="ja-JP" sz="1200" b="1" dirty="0">
                <a:ea typeface="MS Mincho" pitchFamily="49" charset="-128"/>
              </a:rPr>
              <a:t>“Brawn over Brains”</a:t>
            </a:r>
          </a:p>
          <a:p>
            <a:pPr marL="84535" indent="-84535" algn="ctr">
              <a:tabLst>
                <a:tab pos="84535" algn="l"/>
              </a:tabLst>
            </a:pPr>
            <a:endParaRPr lang="en-US" altLang="ja-JP" sz="1200" b="1" dirty="0">
              <a:ea typeface="MS Mincho" pitchFamily="49" charset="-128"/>
            </a:endParaRPr>
          </a:p>
          <a:p>
            <a:pPr marL="84535" indent="-84535" algn="ctr">
              <a:tabLst>
                <a:tab pos="84535" algn="l"/>
              </a:tabLst>
            </a:pPr>
            <a:r>
              <a:rPr lang="en-US" altLang="ja-JP" sz="1200" b="1" dirty="0">
                <a:ea typeface="MS Mincho" pitchFamily="49" charset="-128"/>
              </a:rPr>
              <a:t>Focused: Fight, Flight or Freeze</a:t>
            </a:r>
          </a:p>
        </p:txBody>
      </p:sp>
      <p:sp>
        <p:nvSpPr>
          <p:cNvPr id="23564" name="Line 34"/>
          <p:cNvSpPr>
            <a:spLocks noChangeShapeType="1"/>
          </p:cNvSpPr>
          <p:nvPr/>
        </p:nvSpPr>
        <p:spPr bwMode="auto">
          <a:xfrm flipV="1">
            <a:off x="4000500" y="1635065"/>
            <a:ext cx="980017" cy="578343"/>
          </a:xfrm>
          <a:prstGeom prst="line">
            <a:avLst/>
          </a:prstGeom>
          <a:noFill/>
          <a:ln w="9525">
            <a:solidFill>
              <a:srgbClr val="000000"/>
            </a:solidFill>
            <a:round/>
            <a:headEnd/>
            <a:tailEnd type="triangle" w="med" len="med"/>
          </a:ln>
        </p:spPr>
        <p:txBody>
          <a:bodyPr/>
          <a:lstStyle/>
          <a:p>
            <a:endParaRPr lang="en-US" sz="1350"/>
          </a:p>
        </p:txBody>
      </p:sp>
      <p:sp>
        <p:nvSpPr>
          <p:cNvPr id="23565" name="Text Box 35"/>
          <p:cNvSpPr txBox="1">
            <a:spLocks noChangeArrowheads="1"/>
          </p:cNvSpPr>
          <p:nvPr/>
        </p:nvSpPr>
        <p:spPr bwMode="auto">
          <a:xfrm>
            <a:off x="3815606" y="1776657"/>
            <a:ext cx="971550" cy="253916"/>
          </a:xfrm>
          <a:prstGeom prst="rect">
            <a:avLst/>
          </a:prstGeom>
          <a:solidFill>
            <a:srgbClr val="FFFFFF"/>
          </a:solidFill>
          <a:ln w="9525">
            <a:noFill/>
            <a:miter lim="800000"/>
            <a:headEnd/>
            <a:tailEnd/>
          </a:ln>
        </p:spPr>
        <p:txBody>
          <a:bodyPr>
            <a:spAutoFit/>
          </a:bodyPr>
          <a:lstStyle/>
          <a:p>
            <a:pPr algn="ctr"/>
            <a:r>
              <a:rPr lang="en-US" sz="1050" b="1" dirty="0">
                <a:solidFill>
                  <a:srgbClr val="990000"/>
                </a:solidFill>
              </a:rPr>
              <a:t>TOXIC STRESS</a:t>
            </a:r>
          </a:p>
        </p:txBody>
      </p:sp>
      <p:sp>
        <p:nvSpPr>
          <p:cNvPr id="23567" name="Text Box 39"/>
          <p:cNvSpPr txBox="1">
            <a:spLocks noChangeArrowheads="1"/>
          </p:cNvSpPr>
          <p:nvPr/>
        </p:nvSpPr>
        <p:spPr bwMode="auto">
          <a:xfrm>
            <a:off x="6592587" y="3243734"/>
            <a:ext cx="1200150" cy="1239888"/>
          </a:xfrm>
          <a:prstGeom prst="rect">
            <a:avLst/>
          </a:prstGeom>
          <a:solidFill>
            <a:srgbClr val="FFFFFF"/>
          </a:solidFill>
          <a:ln w="9525">
            <a:noFill/>
            <a:miter lim="800000"/>
            <a:headEnd/>
            <a:tailEnd/>
          </a:ln>
        </p:spPr>
        <p:txBody>
          <a:bodyPr/>
          <a:lstStyle/>
          <a:p>
            <a:pPr algn="ctr"/>
            <a:r>
              <a:rPr lang="en-US" altLang="ja-JP" sz="1200" b="1" dirty="0">
                <a:ea typeface="ＭＳ Ｐゴシック" charset="-128"/>
              </a:rPr>
              <a:t>OUTCOME</a:t>
            </a:r>
          </a:p>
          <a:p>
            <a:pPr algn="ctr"/>
            <a:r>
              <a:rPr lang="en-US" sz="1200" dirty="0"/>
              <a:t>Individual &amp; species survive in  good times; vulnerable in poor conditions</a:t>
            </a:r>
          </a:p>
        </p:txBody>
      </p:sp>
      <p:sp>
        <p:nvSpPr>
          <p:cNvPr id="23568" name="Text Box 40"/>
          <p:cNvSpPr txBox="1">
            <a:spLocks noChangeArrowheads="1"/>
          </p:cNvSpPr>
          <p:nvPr/>
        </p:nvSpPr>
        <p:spPr bwMode="auto">
          <a:xfrm>
            <a:off x="4998066" y="3103232"/>
            <a:ext cx="1376398" cy="1483734"/>
          </a:xfrm>
          <a:prstGeom prst="rect">
            <a:avLst/>
          </a:prstGeom>
          <a:solidFill>
            <a:srgbClr val="FFFFFF"/>
          </a:solidFill>
          <a:ln w="9525">
            <a:noFill/>
            <a:miter lim="800000"/>
            <a:headEnd/>
            <a:tailEnd/>
          </a:ln>
        </p:spPr>
        <p:txBody>
          <a:bodyPr/>
          <a:lstStyle/>
          <a:p>
            <a:pPr marL="84535" indent="-84535" algn="ctr">
              <a:tabLst>
                <a:tab pos="84535" algn="l"/>
              </a:tabLst>
            </a:pPr>
            <a:r>
              <a:rPr lang="en-US" altLang="ja-JP" sz="1200" b="1" dirty="0" smtClean="0">
                <a:ea typeface="MS Mincho" pitchFamily="49" charset="-128"/>
              </a:rPr>
              <a:t>CHARACTERISTICS</a:t>
            </a:r>
            <a:endParaRPr lang="en-US" altLang="ja-JP" sz="1200" b="1" dirty="0">
              <a:ea typeface="MS Mincho" pitchFamily="49" charset="-128"/>
            </a:endParaRPr>
          </a:p>
          <a:p>
            <a:pPr marL="84535" indent="-84535" algn="ctr">
              <a:tabLst>
                <a:tab pos="84535" algn="l"/>
              </a:tabLst>
            </a:pPr>
            <a:endParaRPr lang="en-US" altLang="ja-JP" sz="1200" b="1" dirty="0">
              <a:ea typeface="MS Mincho" pitchFamily="49" charset="-128"/>
            </a:endParaRPr>
          </a:p>
          <a:p>
            <a:pPr marL="84535" indent="-84535" algn="ctr">
              <a:tabLst>
                <a:tab pos="84535" algn="l"/>
              </a:tabLst>
            </a:pPr>
            <a:r>
              <a:rPr lang="en-US" altLang="ja-JP" sz="1200" b="1" dirty="0">
                <a:ea typeface="MS Mincho" pitchFamily="49" charset="-128"/>
              </a:rPr>
              <a:t>”Process over Power”</a:t>
            </a:r>
          </a:p>
          <a:p>
            <a:pPr marL="84535" indent="-84535" algn="ctr">
              <a:tabLst>
                <a:tab pos="84535" algn="l"/>
              </a:tabLst>
            </a:pPr>
            <a:endParaRPr lang="en-US" altLang="ja-JP" sz="1200" b="1" dirty="0">
              <a:ea typeface="MS Mincho" pitchFamily="49" charset="-128"/>
            </a:endParaRPr>
          </a:p>
          <a:p>
            <a:pPr marL="84535" indent="-84535" algn="ctr">
              <a:tabLst>
                <a:tab pos="84535" algn="l"/>
              </a:tabLst>
            </a:pPr>
            <a:r>
              <a:rPr lang="en-US" altLang="ja-JP" sz="1200" b="1" dirty="0">
                <a:ea typeface="MS Mincho" pitchFamily="49" charset="-128"/>
              </a:rPr>
              <a:t>Multi-focused: Relational </a:t>
            </a:r>
          </a:p>
        </p:txBody>
      </p:sp>
      <p:sp>
        <p:nvSpPr>
          <p:cNvPr id="23569" name="Line 41"/>
          <p:cNvSpPr>
            <a:spLocks noChangeShapeType="1"/>
          </p:cNvSpPr>
          <p:nvPr/>
        </p:nvSpPr>
        <p:spPr bwMode="auto">
          <a:xfrm flipV="1">
            <a:off x="6306837" y="4000500"/>
            <a:ext cx="285750" cy="0"/>
          </a:xfrm>
          <a:prstGeom prst="line">
            <a:avLst/>
          </a:prstGeom>
          <a:noFill/>
          <a:ln w="9525">
            <a:solidFill>
              <a:srgbClr val="000000"/>
            </a:solidFill>
            <a:round/>
            <a:headEnd/>
            <a:tailEnd type="triangle" w="med" len="med"/>
          </a:ln>
        </p:spPr>
        <p:txBody>
          <a:bodyPr/>
          <a:lstStyle/>
          <a:p>
            <a:endParaRPr lang="en-US" sz="1350"/>
          </a:p>
        </p:txBody>
      </p:sp>
      <p:sp>
        <p:nvSpPr>
          <p:cNvPr id="21" name="Text Box 5"/>
          <p:cNvSpPr txBox="1">
            <a:spLocks noChangeArrowheads="1"/>
          </p:cNvSpPr>
          <p:nvPr/>
        </p:nvSpPr>
        <p:spPr bwMode="auto">
          <a:xfrm>
            <a:off x="1599273" y="30959"/>
            <a:ext cx="5798931" cy="584775"/>
          </a:xfrm>
          <a:prstGeom prst="rect">
            <a:avLst/>
          </a:prstGeom>
          <a:noFill/>
          <a:ln w="9525">
            <a:noFill/>
            <a:miter lim="800000"/>
            <a:headEnd/>
            <a:tailEnd/>
          </a:ln>
          <a:effectLst/>
        </p:spPr>
        <p:txBody>
          <a:bodyPr wrap="square">
            <a:spAutoFit/>
          </a:bodyPr>
          <a:lstStyle/>
          <a:p>
            <a:pPr algn="ctr"/>
            <a:r>
              <a:rPr lang="en-US" altLang="en-US" sz="3200" dirty="0">
                <a:solidFill>
                  <a:schemeClr val="accent2">
                    <a:lumMod val="50000"/>
                  </a:schemeClr>
                </a:solidFill>
                <a:latin typeface="Agenda-Medium"/>
              </a:rPr>
              <a:t>Experience &amp; Adaptation</a:t>
            </a:r>
          </a:p>
        </p:txBody>
      </p:sp>
      <p:sp>
        <p:nvSpPr>
          <p:cNvPr id="23" name="TextBox 22"/>
          <p:cNvSpPr txBox="1">
            <a:spLocks noChangeArrowheads="1"/>
          </p:cNvSpPr>
          <p:nvPr/>
        </p:nvSpPr>
        <p:spPr bwMode="auto">
          <a:xfrm>
            <a:off x="6787638" y="2060750"/>
            <a:ext cx="1855222" cy="956593"/>
          </a:xfrm>
          <a:prstGeom prst="flowChartPunchedTape">
            <a:avLst/>
          </a:prstGeom>
          <a:solidFill>
            <a:schemeClr val="bg1">
              <a:lumMod val="95000"/>
            </a:schemeClr>
          </a:solidFill>
          <a:ln w="9525">
            <a:noFill/>
            <a:miter lim="800000"/>
            <a:headEnd/>
            <a:tailEnd/>
          </a:ln>
        </p:spPr>
        <p:txBody>
          <a:bodyPr wrap="square">
            <a:spAutoFit/>
          </a:bodyPr>
          <a:lstStyle/>
          <a:p>
            <a:pPr algn="ctr"/>
            <a:r>
              <a:rPr lang="en-US" sz="1050" dirty="0">
                <a:solidFill>
                  <a:schemeClr val="accent2"/>
                </a:solidFill>
              </a:rPr>
              <a:t>Dissonance between biological expectations &amp; social reality fuels problems</a:t>
            </a:r>
          </a:p>
        </p:txBody>
      </p:sp>
      <p:sp>
        <p:nvSpPr>
          <p:cNvPr id="27" name="TextBox 26"/>
          <p:cNvSpPr txBox="1"/>
          <p:nvPr/>
        </p:nvSpPr>
        <p:spPr>
          <a:xfrm>
            <a:off x="219238" y="4804901"/>
            <a:ext cx="3543300" cy="253916"/>
          </a:xfrm>
          <a:prstGeom prst="rect">
            <a:avLst/>
          </a:prstGeom>
          <a:noFill/>
        </p:spPr>
        <p:txBody>
          <a:bodyPr wrap="square" rtlCol="0">
            <a:spAutoFit/>
          </a:bodyPr>
          <a:lstStyle/>
          <a:p>
            <a:pPr algn="l"/>
            <a:r>
              <a:rPr lang="en-US" altLang="en-US" sz="1050" i="1" dirty="0">
                <a:solidFill>
                  <a:srgbClr val="663300"/>
                </a:solidFill>
              </a:rPr>
              <a:t>Adapted from the research of Martin </a:t>
            </a:r>
            <a:r>
              <a:rPr lang="en-US" altLang="en-US" sz="1050" i="1" dirty="0" err="1">
                <a:solidFill>
                  <a:srgbClr val="663300"/>
                </a:solidFill>
              </a:rPr>
              <a:t>Teicher</a:t>
            </a:r>
            <a:r>
              <a:rPr lang="en-US" altLang="en-US" sz="1050" i="1" dirty="0">
                <a:solidFill>
                  <a:srgbClr val="663300"/>
                </a:solidFill>
              </a:rPr>
              <a:t>, MD, </a:t>
            </a:r>
            <a:r>
              <a:rPr lang="en-US" altLang="en-US" sz="1050" i="1" dirty="0" err="1">
                <a:solidFill>
                  <a:srgbClr val="663300"/>
                </a:solidFill>
              </a:rPr>
              <a:t>Ph.D</a:t>
            </a:r>
            <a:endParaRPr lang="en-US" altLang="en-US" sz="1050" i="1" dirty="0">
              <a:solidFill>
                <a:srgbClr val="663300"/>
              </a:solidFill>
            </a:endParaRPr>
          </a:p>
        </p:txBody>
      </p:sp>
      <p:sp>
        <p:nvSpPr>
          <p:cNvPr id="25" name="Line 41"/>
          <p:cNvSpPr>
            <a:spLocks noChangeShapeType="1"/>
          </p:cNvSpPr>
          <p:nvPr/>
        </p:nvSpPr>
        <p:spPr bwMode="auto">
          <a:xfrm flipV="1">
            <a:off x="2228850" y="2642573"/>
            <a:ext cx="285750" cy="0"/>
          </a:xfrm>
          <a:prstGeom prst="line">
            <a:avLst/>
          </a:prstGeom>
          <a:noFill/>
          <a:ln w="9525">
            <a:solidFill>
              <a:srgbClr val="000000"/>
            </a:solidFill>
            <a:round/>
            <a:headEnd/>
            <a:tailEnd type="triangle" w="med" len="med"/>
          </a:ln>
        </p:spPr>
        <p:txBody>
          <a:bodyPr/>
          <a:lstStyle/>
          <a:p>
            <a:endParaRPr lang="en-US" sz="1350"/>
          </a:p>
        </p:txBody>
      </p:sp>
      <p:sp>
        <p:nvSpPr>
          <p:cNvPr id="23556" name="Text Box 12"/>
          <p:cNvSpPr txBox="1">
            <a:spLocks noChangeArrowheads="1"/>
          </p:cNvSpPr>
          <p:nvPr/>
        </p:nvSpPr>
        <p:spPr bwMode="auto">
          <a:xfrm rot="5400000" flipV="1">
            <a:off x="1545663" y="2167568"/>
            <a:ext cx="514573" cy="971550"/>
          </a:xfrm>
          <a:prstGeom prst="rect">
            <a:avLst/>
          </a:prstGeom>
          <a:solidFill>
            <a:schemeClr val="bg1"/>
          </a:solidFill>
          <a:ln w="9525">
            <a:noFill/>
            <a:miter lim="800000"/>
            <a:headEnd/>
            <a:tailEnd/>
          </a:ln>
        </p:spPr>
        <p:txBody>
          <a:bodyPr vert="eaVert"/>
          <a:lstStyle/>
          <a:p>
            <a:pPr algn="ctr"/>
            <a:r>
              <a:rPr lang="en-US" sz="1350" b="1" dirty="0" smtClean="0"/>
              <a:t>Conception</a:t>
            </a:r>
            <a:endParaRPr lang="en-US" sz="1350" b="1" dirty="0"/>
          </a:p>
        </p:txBody>
      </p:sp>
    </p:spTree>
    <p:extLst>
      <p:ext uri="{BB962C8B-B14F-4D97-AF65-F5344CB8AC3E}">
        <p14:creationId xmlns:p14="http://schemas.microsoft.com/office/powerpoint/2010/main" val="3956300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23561" grpId="0" animBg="1"/>
      <p:bldP spid="23562" grpId="0" animBg="1"/>
      <p:bldP spid="23560" grpId="0" animBg="1"/>
      <p:bldP spid="23564" grpId="0" animBg="1"/>
      <p:bldP spid="23565" grpId="0" animBg="1"/>
      <p:bldP spid="23567" grpId="0" animBg="1"/>
      <p:bldP spid="23568" grpId="0" animBg="1"/>
      <p:bldP spid="23569"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lumMod val="50000"/>
                  </a:schemeClr>
                </a:solidFill>
                <a:latin typeface="Agenda-Medium"/>
              </a:rPr>
              <a:t>Generational &amp; Life Course Perspective</a:t>
            </a:r>
            <a:endParaRPr lang="en-US" sz="3200" dirty="0">
              <a:solidFill>
                <a:schemeClr val="tx2">
                  <a:lumMod val="50000"/>
                </a:schemeClr>
              </a:solidFill>
              <a:latin typeface="Agenda-Medium"/>
            </a:endParaRPr>
          </a:p>
        </p:txBody>
      </p:sp>
      <p:sp>
        <p:nvSpPr>
          <p:cNvPr id="3" name="Content Placeholder 2"/>
          <p:cNvSpPr>
            <a:spLocks noGrp="1"/>
          </p:cNvSpPr>
          <p:nvPr>
            <p:ph idx="1"/>
          </p:nvPr>
        </p:nvSpPr>
        <p:spPr>
          <a:xfrm>
            <a:off x="1554480" y="1200151"/>
            <a:ext cx="6348549" cy="3394472"/>
          </a:xfrm>
        </p:spPr>
        <p:txBody>
          <a:bodyPr/>
          <a:lstStyle/>
          <a:p>
            <a:pPr marL="0" indent="0">
              <a:buNone/>
            </a:pPr>
            <a:r>
              <a:rPr lang="en-US" dirty="0" smtClean="0">
                <a:solidFill>
                  <a:schemeClr val="accent2">
                    <a:lumMod val="75000"/>
                  </a:schemeClr>
                </a:solidFill>
              </a:rPr>
              <a:t>“Judges often see adults raise new generations who appear in court – the outcome of the uninterrupted, intergenerational transmission of traumatic stress.”</a:t>
            </a:r>
          </a:p>
          <a:p>
            <a:pPr marL="0" indent="0">
              <a:buNone/>
            </a:pPr>
            <a:endParaRPr lang="en-US" dirty="0"/>
          </a:p>
          <a:p>
            <a:pPr marL="0" indent="0" algn="r">
              <a:buNone/>
            </a:pPr>
            <a:endParaRPr lang="en-US" sz="1400" dirty="0" smtClean="0"/>
          </a:p>
          <a:p>
            <a:pPr marL="0" indent="0" algn="r">
              <a:buNone/>
            </a:pPr>
            <a:endParaRPr lang="en-US" sz="1400" dirty="0"/>
          </a:p>
          <a:p>
            <a:pPr marL="0" indent="0" algn="r">
              <a:buNone/>
            </a:pPr>
            <a:r>
              <a:rPr lang="en-US" sz="1400" dirty="0" smtClean="0"/>
              <a:t>National Child Traumatic Stress Network, Justice Consortium</a:t>
            </a:r>
            <a:endParaRPr lang="en-US" sz="1400" dirty="0"/>
          </a:p>
        </p:txBody>
      </p:sp>
      <p:sp>
        <p:nvSpPr>
          <p:cNvPr id="4" name="TextBox 3"/>
          <p:cNvSpPr txBox="1"/>
          <p:nvPr/>
        </p:nvSpPr>
        <p:spPr>
          <a:xfrm>
            <a:off x="182879" y="3866606"/>
            <a:ext cx="8791303" cy="646331"/>
          </a:xfrm>
          <a:prstGeom prst="rect">
            <a:avLst/>
          </a:prstGeom>
          <a:noFill/>
        </p:spPr>
        <p:txBody>
          <a:bodyPr wrap="square" rtlCol="0">
            <a:spAutoFit/>
          </a:bodyPr>
          <a:lstStyle/>
          <a:p>
            <a:pPr algn="ctr"/>
            <a:r>
              <a:rPr lang="en-US" sz="3600" dirty="0" smtClean="0">
                <a:solidFill>
                  <a:schemeClr val="accent6">
                    <a:lumMod val="50000"/>
                  </a:schemeClr>
                </a:solidFill>
              </a:rPr>
              <a:t>Understand			Commit			Practice</a:t>
            </a:r>
            <a:endParaRPr lang="en-US" sz="3600" dirty="0">
              <a:solidFill>
                <a:schemeClr val="accent6">
                  <a:lumMod val="50000"/>
                </a:schemeClr>
              </a:solidFill>
            </a:endParaRPr>
          </a:p>
        </p:txBody>
      </p:sp>
    </p:spTree>
    <p:extLst>
      <p:ext uri="{BB962C8B-B14F-4D97-AF65-F5344CB8AC3E}">
        <p14:creationId xmlns:p14="http://schemas.microsoft.com/office/powerpoint/2010/main" val="747600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5486" y="214509"/>
            <a:ext cx="5467486" cy="4370427"/>
          </a:xfrm>
          <a:prstGeom prst="rect">
            <a:avLst/>
          </a:prstGeom>
          <a:noFill/>
        </p:spPr>
        <p:txBody>
          <a:bodyPr wrap="square" rtlCol="0">
            <a:spAutoFit/>
          </a:bodyPr>
          <a:lstStyle/>
          <a:p>
            <a:r>
              <a:rPr lang="en-US" sz="3200" dirty="0" smtClean="0">
                <a:solidFill>
                  <a:srgbClr val="CC3300"/>
                </a:solidFill>
                <a:latin typeface="Agenda-Medium"/>
              </a:rPr>
              <a:t>Understand</a:t>
            </a:r>
          </a:p>
          <a:p>
            <a:endParaRPr lang="en-US" sz="1200" dirty="0" smtClean="0">
              <a:solidFill>
                <a:schemeClr val="accent6">
                  <a:lumMod val="50000"/>
                </a:schemeClr>
              </a:solidFill>
              <a:latin typeface="Agenda-Medium"/>
            </a:endParaRPr>
          </a:p>
          <a:p>
            <a:pPr marL="342900" indent="-342900">
              <a:buFont typeface="+mj-lt"/>
              <a:buAutoNum type="arabicPeriod"/>
            </a:pPr>
            <a:r>
              <a:rPr lang="en-US" b="1" dirty="0" smtClean="0"/>
              <a:t>Prevalence and consequences </a:t>
            </a:r>
            <a:r>
              <a:rPr lang="en-US" dirty="0" smtClean="0"/>
              <a:t>of developmental adversity</a:t>
            </a:r>
          </a:p>
          <a:p>
            <a:pPr marL="342900" indent="-342900">
              <a:buFont typeface="+mj-lt"/>
              <a:buAutoNum type="arabicPeriod"/>
            </a:pPr>
            <a:endParaRPr lang="en-US" dirty="0" smtClean="0"/>
          </a:p>
          <a:p>
            <a:pPr marL="342900" indent="-342900">
              <a:buFont typeface="+mj-lt"/>
              <a:buAutoNum type="arabicPeriod"/>
            </a:pPr>
            <a:r>
              <a:rPr lang="en-US" b="1" dirty="0" smtClean="0"/>
              <a:t>Whole person in context </a:t>
            </a:r>
            <a:r>
              <a:rPr lang="en-US" dirty="0" smtClean="0"/>
              <a:t>- personal and cultural history, meaning making, relationships, community</a:t>
            </a:r>
            <a:endParaRPr lang="en-US" dirty="0"/>
          </a:p>
          <a:p>
            <a:pPr marL="342900" indent="-342900">
              <a:buFont typeface="+mj-lt"/>
              <a:buAutoNum type="arabicPeriod"/>
            </a:pPr>
            <a:endParaRPr lang="en-US" dirty="0" smtClean="0"/>
          </a:p>
          <a:p>
            <a:pPr marL="342900" indent="-342900">
              <a:buFont typeface="+mj-lt"/>
              <a:buAutoNum type="arabicPeriod"/>
            </a:pPr>
            <a:r>
              <a:rPr lang="en-US" b="1" dirty="0" smtClean="0"/>
              <a:t>Vital Element for Effective Approach - Safety </a:t>
            </a:r>
            <a:endParaRPr lang="en-US" b="1" dirty="0"/>
          </a:p>
          <a:p>
            <a:pPr marL="742950" lvl="1" indent="-285750">
              <a:buFont typeface="Arial" panose="020B0604020202020204" pitchFamily="34" charset="0"/>
              <a:buChar char="•"/>
            </a:pPr>
            <a:r>
              <a:rPr lang="en-US" dirty="0" smtClean="0"/>
              <a:t>Strengths Based &amp; Relationship Centered</a:t>
            </a:r>
            <a:endParaRPr lang="en-US" dirty="0"/>
          </a:p>
          <a:p>
            <a:pPr marL="742950" lvl="1" indent="-285750">
              <a:buFont typeface="Arial" panose="020B0604020202020204" pitchFamily="34" charset="0"/>
              <a:buChar char="•"/>
            </a:pPr>
            <a:r>
              <a:rPr lang="en-US" dirty="0" smtClean="0"/>
              <a:t>Collaborative Partnership </a:t>
            </a:r>
            <a:r>
              <a:rPr lang="en-US" dirty="0"/>
              <a:t>A</a:t>
            </a:r>
            <a:r>
              <a:rPr lang="en-US" dirty="0" smtClean="0"/>
              <a:t>pproach</a:t>
            </a:r>
            <a:endParaRPr lang="en-US" dirty="0"/>
          </a:p>
          <a:p>
            <a:pPr marL="742950" lvl="1" indent="-285750">
              <a:buFont typeface="Arial" panose="020B0604020202020204" pitchFamily="34" charset="0"/>
              <a:buChar char="•"/>
            </a:pPr>
            <a:r>
              <a:rPr lang="en-US" dirty="0" smtClean="0"/>
              <a:t>Consistent </a:t>
            </a:r>
            <a:r>
              <a:rPr lang="en-US" dirty="0"/>
              <a:t>with </a:t>
            </a:r>
            <a:r>
              <a:rPr lang="en-US" dirty="0" smtClean="0"/>
              <a:t>Self-Direction, Shared Power</a:t>
            </a:r>
          </a:p>
          <a:p>
            <a:pPr marL="742950" lvl="1" indent="-285750">
              <a:buFont typeface="Arial" panose="020B0604020202020204" pitchFamily="34" charset="0"/>
              <a:buChar char="•"/>
            </a:pPr>
            <a:endParaRPr lang="en-US" dirty="0"/>
          </a:p>
          <a:p>
            <a:pPr marL="342900" indent="-342900">
              <a:buFont typeface="+mj-lt"/>
              <a:buAutoNum type="arabicPeriod"/>
            </a:pPr>
            <a:r>
              <a:rPr lang="en-US" b="1" dirty="0"/>
              <a:t>R</a:t>
            </a:r>
            <a:r>
              <a:rPr lang="en-US" b="1" dirty="0" smtClean="0"/>
              <a:t>ecovery is possible</a:t>
            </a:r>
            <a:r>
              <a:rPr lang="en-US" dirty="0" smtClean="0"/>
              <a:t>; people most affected become leaders of self-healing families and communities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350" y="509450"/>
            <a:ext cx="2929149" cy="1930037"/>
          </a:xfrm>
          <a:prstGeom prst="rect">
            <a:avLst/>
          </a:prstGeom>
        </p:spPr>
      </p:pic>
      <p:sp>
        <p:nvSpPr>
          <p:cNvPr id="11" name="TextBox 10"/>
          <p:cNvSpPr txBox="1"/>
          <p:nvPr/>
        </p:nvSpPr>
        <p:spPr>
          <a:xfrm>
            <a:off x="5846351" y="2439488"/>
            <a:ext cx="2929148" cy="1200329"/>
          </a:xfrm>
          <a:prstGeom prst="rect">
            <a:avLst/>
          </a:prstGeom>
          <a:noFill/>
        </p:spPr>
        <p:txBody>
          <a:bodyPr wrap="square" rtlCol="0">
            <a:spAutoFit/>
          </a:bodyPr>
          <a:lstStyle/>
          <a:p>
            <a:r>
              <a:rPr lang="en-US" dirty="0" smtClean="0"/>
              <a:t>Hyper-arousal can look like misbehavior or bad temper.</a:t>
            </a:r>
          </a:p>
          <a:p>
            <a:endParaRPr lang="en-US" dirty="0"/>
          </a:p>
          <a:p>
            <a:endParaRPr lang="en-US" dirty="0"/>
          </a:p>
        </p:txBody>
      </p:sp>
    </p:spTree>
    <p:extLst>
      <p:ext uri="{BB962C8B-B14F-4D97-AF65-F5344CB8AC3E}">
        <p14:creationId xmlns:p14="http://schemas.microsoft.com/office/powerpoint/2010/main" val="1154214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761" y="540232"/>
            <a:ext cx="3208565" cy="2139043"/>
          </a:xfrm>
          <a:prstGeom prst="rect">
            <a:avLst/>
          </a:prstGeom>
        </p:spPr>
      </p:pic>
      <p:sp>
        <p:nvSpPr>
          <p:cNvPr id="3" name="TextBox 2"/>
          <p:cNvSpPr txBox="1"/>
          <p:nvPr/>
        </p:nvSpPr>
        <p:spPr>
          <a:xfrm>
            <a:off x="365759" y="214197"/>
            <a:ext cx="6100355" cy="4401205"/>
          </a:xfrm>
          <a:prstGeom prst="rect">
            <a:avLst/>
          </a:prstGeom>
          <a:solidFill>
            <a:schemeClr val="bg1"/>
          </a:solidFill>
        </p:spPr>
        <p:txBody>
          <a:bodyPr wrap="square" rtlCol="0">
            <a:spAutoFit/>
          </a:bodyPr>
          <a:lstStyle/>
          <a:p>
            <a:r>
              <a:rPr lang="en-US" sz="3200" dirty="0" smtClean="0">
                <a:solidFill>
                  <a:srgbClr val="CC3300"/>
                </a:solidFill>
                <a:latin typeface="Agenda-Medium"/>
              </a:rPr>
              <a:t>Commit </a:t>
            </a:r>
            <a:endParaRPr lang="en-US" sz="3200" dirty="0">
              <a:solidFill>
                <a:srgbClr val="CC3300"/>
              </a:solidFill>
              <a:latin typeface="Agenda-Medium"/>
            </a:endParaRPr>
          </a:p>
          <a:p>
            <a:endParaRPr lang="en-US" sz="1000" dirty="0" smtClean="0"/>
          </a:p>
          <a:p>
            <a:pPr marL="342900" indent="-342900">
              <a:buFont typeface="+mj-lt"/>
              <a:buAutoNum type="arabicPeriod"/>
            </a:pPr>
            <a:r>
              <a:rPr lang="en-US" b="1" dirty="0" smtClean="0"/>
              <a:t>Safe environment &amp; transitions </a:t>
            </a:r>
            <a:r>
              <a:rPr lang="en-US" dirty="0" smtClean="0"/>
              <a:t>(physical and relational)</a:t>
            </a:r>
          </a:p>
          <a:p>
            <a:pPr marL="342900" indent="-342900">
              <a:buFont typeface="+mj-lt"/>
              <a:buAutoNum type="arabicPeriod"/>
            </a:pPr>
            <a:endParaRPr lang="en-US" sz="1000" dirty="0" smtClean="0"/>
          </a:p>
          <a:p>
            <a:pPr marL="342900" indent="-342900">
              <a:buFont typeface="+mj-lt"/>
              <a:buAutoNum type="arabicPeriod"/>
            </a:pPr>
            <a:r>
              <a:rPr lang="en-US" b="1" dirty="0" smtClean="0"/>
              <a:t>Staff training, coaching, reflection time </a:t>
            </a:r>
            <a:r>
              <a:rPr lang="en-US" dirty="0" smtClean="0"/>
              <a:t> (including scripts)</a:t>
            </a:r>
            <a:endParaRPr lang="en-US" dirty="0"/>
          </a:p>
          <a:p>
            <a:pPr marL="342900" indent="-342900">
              <a:buFont typeface="+mj-lt"/>
              <a:buAutoNum type="arabicPeriod"/>
            </a:pPr>
            <a:endParaRPr lang="en-US" sz="1000" dirty="0"/>
          </a:p>
          <a:p>
            <a:pPr marL="342900" indent="-342900">
              <a:buFont typeface="+mj-lt"/>
              <a:buAutoNum type="arabicPeriod"/>
            </a:pPr>
            <a:r>
              <a:rPr lang="en-US" b="1" dirty="0" smtClean="0"/>
              <a:t>Implement trauma-sensitive hiring practices &amp; evaluations </a:t>
            </a:r>
            <a:r>
              <a:rPr lang="en-US" dirty="0" smtClean="0"/>
              <a:t>Consider  the “fit” between employee skills and needs of trauma-impacted customers</a:t>
            </a:r>
          </a:p>
          <a:p>
            <a:pPr marL="342900" indent="-342900">
              <a:buFont typeface="+mj-lt"/>
              <a:buAutoNum type="arabicPeriod"/>
            </a:pPr>
            <a:endParaRPr lang="en-US" sz="1000" dirty="0" smtClean="0"/>
          </a:p>
          <a:p>
            <a:pPr marL="342900" indent="-342900">
              <a:buFont typeface="+mj-lt"/>
              <a:buAutoNum type="arabicPeriod"/>
            </a:pPr>
            <a:r>
              <a:rPr lang="en-US" b="1" dirty="0"/>
              <a:t>L</a:t>
            </a:r>
            <a:r>
              <a:rPr lang="en-US" b="1" dirty="0" smtClean="0"/>
              <a:t>eadership</a:t>
            </a:r>
            <a:r>
              <a:rPr lang="en-US" dirty="0" smtClean="0"/>
              <a:t>: enhance community system of trauma informed care; support training for first responders in trauma-sensitive handling and arrest methods; minimize use of seclusion and restraints</a:t>
            </a:r>
            <a:endParaRPr lang="en-US" dirty="0"/>
          </a:p>
          <a:p>
            <a:pPr marL="342900" indent="-342900">
              <a:buFont typeface="+mj-lt"/>
              <a:buAutoNum type="arabicPeriod"/>
            </a:pPr>
            <a:endParaRPr lang="en-US" sz="1000" dirty="0"/>
          </a:p>
          <a:p>
            <a:pPr marL="342900" indent="-342900">
              <a:buFont typeface="+mj-lt"/>
              <a:buAutoNum type="arabicPeriod"/>
            </a:pPr>
            <a:r>
              <a:rPr lang="en-US" b="1" dirty="0" smtClean="0"/>
              <a:t>Invest in systematic </a:t>
            </a:r>
            <a:r>
              <a:rPr lang="en-US" b="1" dirty="0"/>
              <a:t>l</a:t>
            </a:r>
            <a:r>
              <a:rPr lang="en-US" b="1" dirty="0" smtClean="0"/>
              <a:t>earning</a:t>
            </a:r>
            <a:r>
              <a:rPr lang="en-US" dirty="0" smtClean="0"/>
              <a:t> to inform </a:t>
            </a:r>
            <a:r>
              <a:rPr lang="en-US" dirty="0"/>
              <a:t>c</a:t>
            </a:r>
            <a:r>
              <a:rPr lang="en-US" dirty="0" smtClean="0"/>
              <a:t>ontinuous </a:t>
            </a:r>
            <a:r>
              <a:rPr lang="en-US" dirty="0"/>
              <a:t>i</a:t>
            </a:r>
            <a:r>
              <a:rPr lang="en-US" dirty="0" smtClean="0"/>
              <a:t>mprovement</a:t>
            </a:r>
            <a:endParaRPr lang="en-US" dirty="0"/>
          </a:p>
        </p:txBody>
      </p:sp>
    </p:spTree>
    <p:extLst>
      <p:ext uri="{BB962C8B-B14F-4D97-AF65-F5344CB8AC3E}">
        <p14:creationId xmlns:p14="http://schemas.microsoft.com/office/powerpoint/2010/main" val="2655525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960" y="315076"/>
            <a:ext cx="4863869" cy="3970318"/>
          </a:xfrm>
          <a:prstGeom prst="rect">
            <a:avLst/>
          </a:prstGeom>
          <a:noFill/>
        </p:spPr>
        <p:txBody>
          <a:bodyPr wrap="square" rtlCol="0">
            <a:spAutoFit/>
          </a:bodyPr>
          <a:lstStyle/>
          <a:p>
            <a:r>
              <a:rPr lang="en-US" sz="3200" dirty="0" smtClean="0">
                <a:solidFill>
                  <a:srgbClr val="CC3300"/>
                </a:solidFill>
                <a:latin typeface="Agenda-Medium"/>
              </a:rPr>
              <a:t>Practice</a:t>
            </a:r>
          </a:p>
          <a:p>
            <a:endParaRPr lang="en-US" sz="1000" dirty="0" smtClean="0"/>
          </a:p>
          <a:p>
            <a:pPr marL="342900" indent="-342900">
              <a:buFont typeface="+mj-lt"/>
              <a:buAutoNum type="arabicPeriod"/>
            </a:pPr>
            <a:r>
              <a:rPr lang="en-US" b="1" dirty="0" smtClean="0"/>
              <a:t>Increase transparency</a:t>
            </a:r>
            <a:r>
              <a:rPr lang="en-US" dirty="0" smtClean="0"/>
              <a:t>: processes, transitions </a:t>
            </a:r>
            <a:endParaRPr lang="en-US" dirty="0"/>
          </a:p>
          <a:p>
            <a:pPr marL="228600" indent="-228600">
              <a:buFont typeface="+mj-lt"/>
              <a:buAutoNum type="arabicPeriod"/>
            </a:pPr>
            <a:endParaRPr lang="en-US" sz="1000" dirty="0" smtClean="0"/>
          </a:p>
          <a:p>
            <a:pPr marL="342900" indent="-342900">
              <a:buFont typeface="+mj-lt"/>
              <a:buAutoNum type="arabicPeriod"/>
            </a:pPr>
            <a:r>
              <a:rPr lang="en-US" b="1" dirty="0" smtClean="0"/>
              <a:t>Employ universal precautions </a:t>
            </a:r>
            <a:r>
              <a:rPr lang="en-US" dirty="0" smtClean="0"/>
              <a:t>– clearly articulate expectations for assessment of ACE/trauma; attend to prevention of secondary trauma and support reflective practice among professionals</a:t>
            </a:r>
          </a:p>
          <a:p>
            <a:pPr marL="342900" indent="-342900">
              <a:buFont typeface="+mj-lt"/>
              <a:buAutoNum type="arabicPeriod"/>
            </a:pPr>
            <a:endParaRPr lang="en-US" sz="1000" b="1" dirty="0" smtClean="0"/>
          </a:p>
          <a:p>
            <a:pPr marL="342900" indent="-342900">
              <a:buFont typeface="+mj-lt"/>
              <a:buAutoNum type="arabicPeriod"/>
            </a:pPr>
            <a:r>
              <a:rPr lang="en-US" b="1" dirty="0" smtClean="0"/>
              <a:t>Focus </a:t>
            </a:r>
            <a:r>
              <a:rPr lang="en-US" b="1" dirty="0"/>
              <a:t>on choice &amp; empowerment vs. control</a:t>
            </a:r>
            <a:r>
              <a:rPr lang="en-US" dirty="0"/>
              <a:t>;                                                    </a:t>
            </a:r>
            <a:r>
              <a:rPr lang="en-US" dirty="0" smtClean="0"/>
              <a:t>build </a:t>
            </a:r>
            <a:r>
              <a:rPr lang="en-US" dirty="0"/>
              <a:t>on strengths, promote resilience, honor culture</a:t>
            </a:r>
          </a:p>
          <a:p>
            <a:endParaRPr lang="en-US" dirty="0" smtClean="0"/>
          </a:p>
          <a:p>
            <a:pPr marL="342900" indent="-342900">
              <a:buFont typeface="+mj-lt"/>
              <a:buAutoNum type="arabicPeriod"/>
            </a:pPr>
            <a:endParaRPr lang="en-US" sz="1000" dirty="0" smtClean="0"/>
          </a:p>
        </p:txBody>
      </p:sp>
      <p:sp>
        <p:nvSpPr>
          <p:cNvPr id="5" name="TextBox 4"/>
          <p:cNvSpPr txBox="1"/>
          <p:nvPr/>
        </p:nvSpPr>
        <p:spPr>
          <a:xfrm>
            <a:off x="295960" y="3669841"/>
            <a:ext cx="7659320" cy="1231106"/>
          </a:xfrm>
          <a:prstGeom prst="rect">
            <a:avLst/>
          </a:prstGeom>
          <a:noFill/>
        </p:spPr>
        <p:txBody>
          <a:bodyPr wrap="square" rtlCol="0">
            <a:spAutoFit/>
          </a:bodyPr>
          <a:lstStyle/>
          <a:p>
            <a:pPr marL="228600" indent="-228600">
              <a:buFont typeface="+mj-lt"/>
              <a:buAutoNum type="arabicPeriod" startAt="4"/>
            </a:pPr>
            <a:endParaRPr lang="en-US" sz="1000" dirty="0"/>
          </a:p>
          <a:p>
            <a:pPr marL="342900" indent="-342900">
              <a:buFont typeface="+mj-lt"/>
              <a:buAutoNum type="arabicPeriod" startAt="4"/>
            </a:pPr>
            <a:r>
              <a:rPr lang="en-US" b="1" dirty="0" smtClean="0"/>
              <a:t>Structure time and interactions to deepen relationships</a:t>
            </a:r>
            <a:r>
              <a:rPr lang="en-US" dirty="0" smtClean="0"/>
              <a:t>, improve feelings of safety, reduce exposure to traumatic reminders and unnecessary stress</a:t>
            </a:r>
            <a:endParaRPr lang="en-US" dirty="0"/>
          </a:p>
          <a:p>
            <a:pPr marL="228600" indent="-228600">
              <a:buFont typeface="+mj-lt"/>
              <a:buAutoNum type="arabicPeriod" startAt="4"/>
            </a:pPr>
            <a:endParaRPr lang="en-US" sz="1000" dirty="0"/>
          </a:p>
          <a:p>
            <a:pPr marL="342900" indent="-342900">
              <a:buFont typeface="+mj-lt"/>
              <a:buAutoNum type="arabicPeriod" startAt="4"/>
            </a:pPr>
            <a:r>
              <a:rPr lang="en-US" b="1" dirty="0" smtClean="0"/>
              <a:t>Order trauma </a:t>
            </a:r>
            <a:r>
              <a:rPr lang="en-US" b="1" dirty="0"/>
              <a:t>informed treatment </a:t>
            </a:r>
            <a:r>
              <a:rPr lang="en-US" b="1" dirty="0" smtClean="0"/>
              <a:t>&amp; support peer recovery systems</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212" y="689893"/>
            <a:ext cx="3370217" cy="2245984"/>
          </a:xfrm>
          <a:prstGeom prst="rect">
            <a:avLst/>
          </a:prstGeom>
        </p:spPr>
      </p:pic>
    </p:spTree>
    <p:extLst>
      <p:ext uri="{BB962C8B-B14F-4D97-AF65-F5344CB8AC3E}">
        <p14:creationId xmlns:p14="http://schemas.microsoft.com/office/powerpoint/2010/main" val="547385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9086" y="235131"/>
            <a:ext cx="7406640" cy="1631216"/>
          </a:xfrm>
          <a:prstGeom prst="rect">
            <a:avLst/>
          </a:prstGeom>
          <a:noFill/>
        </p:spPr>
        <p:txBody>
          <a:bodyPr wrap="square" rtlCol="0">
            <a:spAutoFit/>
          </a:bodyPr>
          <a:lstStyle/>
          <a:p>
            <a:pPr algn="ctr"/>
            <a:r>
              <a:rPr lang="en-US" sz="3200" dirty="0" smtClean="0">
                <a:solidFill>
                  <a:schemeClr val="tx2">
                    <a:lumMod val="50000"/>
                  </a:schemeClr>
                </a:solidFill>
                <a:latin typeface="Agenda-Medium"/>
              </a:rPr>
              <a:t>Court Trauma Audits</a:t>
            </a:r>
          </a:p>
          <a:p>
            <a:pPr algn="ctr"/>
            <a:r>
              <a:rPr lang="en-US" sz="3200" dirty="0" smtClean="0">
                <a:solidFill>
                  <a:schemeClr val="tx2">
                    <a:lumMod val="50000"/>
                  </a:schemeClr>
                </a:solidFill>
                <a:latin typeface="Agenda-Medium"/>
              </a:rPr>
              <a:t>Themes from Initial Findings</a:t>
            </a:r>
          </a:p>
          <a:p>
            <a:endParaRPr lang="en-US" sz="3600" dirty="0">
              <a:solidFill>
                <a:schemeClr val="accent2">
                  <a:lumMod val="50000"/>
                </a:schemeClr>
              </a:solidFill>
            </a:endParaRPr>
          </a:p>
        </p:txBody>
      </p:sp>
      <p:sp>
        <p:nvSpPr>
          <p:cNvPr id="3" name="TextBox 2"/>
          <p:cNvSpPr txBox="1"/>
          <p:nvPr/>
        </p:nvSpPr>
        <p:spPr>
          <a:xfrm>
            <a:off x="613956" y="4801939"/>
            <a:ext cx="7249885" cy="276999"/>
          </a:xfrm>
          <a:prstGeom prst="rect">
            <a:avLst/>
          </a:prstGeom>
          <a:noFill/>
        </p:spPr>
        <p:txBody>
          <a:bodyPr wrap="square" rtlCol="0">
            <a:spAutoFit/>
          </a:bodyPr>
          <a:lstStyle/>
          <a:p>
            <a:pPr algn="r"/>
            <a:r>
              <a:rPr lang="en-US" sz="1200" dirty="0" smtClean="0"/>
              <a:t>National Council of Juvenile and Family Court Judges</a:t>
            </a:r>
            <a:endParaRPr lang="en-US" sz="1200" dirty="0"/>
          </a:p>
        </p:txBody>
      </p:sp>
      <p:sp>
        <p:nvSpPr>
          <p:cNvPr id="4" name="TextBox 3"/>
          <p:cNvSpPr txBox="1"/>
          <p:nvPr/>
        </p:nvSpPr>
        <p:spPr>
          <a:xfrm>
            <a:off x="613956" y="1724297"/>
            <a:ext cx="8112034" cy="2368597"/>
          </a:xfrm>
          <a:prstGeom prst="rect">
            <a:avLst/>
          </a:prstGeom>
          <a:noFill/>
        </p:spPr>
        <p:txBody>
          <a:bodyPr wrap="square" rtlCol="0">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200" b="1" dirty="0" smtClean="0">
                <a:ea typeface="Times New Roman" panose="02020603050405020304" pitchFamily="18" charset="0"/>
                <a:cs typeface="Times New Roman" panose="02020603050405020304" pitchFamily="18" charset="0"/>
              </a:rPr>
              <a:t>Make efforts to </a:t>
            </a:r>
            <a:r>
              <a:rPr lang="en-US" sz="2200" b="1" dirty="0">
                <a:ea typeface="Times New Roman" panose="02020603050405020304" pitchFamily="18" charset="0"/>
                <a:cs typeface="Times New Roman" panose="02020603050405020304" pitchFamily="18" charset="0"/>
              </a:rPr>
              <a:t>limit unnecessary physiological arousal (stress) </a:t>
            </a:r>
            <a:r>
              <a:rPr lang="en-US" sz="2200" dirty="0">
                <a:ea typeface="Times New Roman" panose="02020603050405020304" pitchFamily="18" charset="0"/>
                <a:cs typeface="Times New Roman" panose="02020603050405020304" pitchFamily="18" charset="0"/>
              </a:rPr>
              <a:t>that can result from crowded waiting areas, high levels of noise, and long wait times.</a:t>
            </a:r>
            <a:endParaRPr lang="en-US" sz="22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200" b="1" dirty="0" smtClean="0">
                <a:ea typeface="Times New Roman" panose="02020603050405020304" pitchFamily="18" charset="0"/>
                <a:cs typeface="Times New Roman" panose="02020603050405020304" pitchFamily="18" charset="0"/>
              </a:rPr>
              <a:t>Install clear </a:t>
            </a:r>
            <a:r>
              <a:rPr lang="en-US" sz="2200" b="1" dirty="0">
                <a:ea typeface="Times New Roman" panose="02020603050405020304" pitchFamily="18" charset="0"/>
                <a:cs typeface="Times New Roman" panose="02020603050405020304" pitchFamily="18" charset="0"/>
              </a:rPr>
              <a:t>and plain language signage -- in multiple languages </a:t>
            </a:r>
            <a:r>
              <a:rPr lang="en-US" sz="2200" dirty="0" smtClean="0">
                <a:ea typeface="Times New Roman" panose="02020603050405020304" pitchFamily="18" charset="0"/>
                <a:cs typeface="Times New Roman" panose="02020603050405020304" pitchFamily="18" charset="0"/>
              </a:rPr>
              <a:t>– to help </a:t>
            </a:r>
            <a:r>
              <a:rPr lang="en-US" sz="2200" dirty="0">
                <a:ea typeface="Times New Roman" panose="02020603050405020304" pitchFamily="18" charset="0"/>
                <a:cs typeface="Times New Roman" panose="02020603050405020304" pitchFamily="18" charset="0"/>
              </a:rPr>
              <a:t>court consumers navigate an oftentimes confusing maze of offices, courtrooms, and resource windows/desks.</a:t>
            </a:r>
            <a:endParaRPr lang="en-US"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2972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013" y="1043710"/>
            <a:ext cx="7981405" cy="3558025"/>
          </a:xfrm>
          <a:prstGeom prst="rect">
            <a:avLst/>
          </a:prstGeom>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200" b="1" dirty="0" smtClean="0">
                <a:ea typeface="Times New Roman" panose="02020603050405020304" pitchFamily="18" charset="0"/>
                <a:cs typeface="Times New Roman" panose="02020603050405020304" pitchFamily="18" charset="0"/>
              </a:rPr>
              <a:t>Separate </a:t>
            </a:r>
            <a:r>
              <a:rPr lang="en-US" sz="2200" b="1" dirty="0">
                <a:ea typeface="Times New Roman" panose="02020603050405020304" pitchFamily="18" charset="0"/>
                <a:cs typeface="Times New Roman" panose="02020603050405020304" pitchFamily="18" charset="0"/>
              </a:rPr>
              <a:t>waiting areas for victims </a:t>
            </a:r>
            <a:r>
              <a:rPr lang="en-US" sz="2200" dirty="0">
                <a:ea typeface="Times New Roman" panose="02020603050405020304" pitchFamily="18" charset="0"/>
                <a:cs typeface="Times New Roman" panose="02020603050405020304" pitchFamily="18" charset="0"/>
              </a:rPr>
              <a:t>can help instill a sense of safety for court consumers, but are often lacking or nonexistent in many courts.</a:t>
            </a:r>
            <a:endParaRPr lang="en-US" sz="22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200" b="1" dirty="0" smtClean="0">
                <a:ea typeface="Times New Roman" panose="02020603050405020304" pitchFamily="18" charset="0"/>
                <a:cs typeface="Times New Roman" panose="02020603050405020304" pitchFamily="18" charset="0"/>
              </a:rPr>
              <a:t>Employee </a:t>
            </a:r>
            <a:r>
              <a:rPr lang="en-US" sz="2200" b="1" dirty="0">
                <a:ea typeface="Times New Roman" panose="02020603050405020304" pitchFamily="18" charset="0"/>
                <a:cs typeface="Times New Roman" panose="02020603050405020304" pitchFamily="18" charset="0"/>
              </a:rPr>
              <a:t>assistance programs or </a:t>
            </a:r>
            <a:r>
              <a:rPr lang="en-US" sz="2200" b="1" dirty="0" smtClean="0">
                <a:ea typeface="Times New Roman" panose="02020603050405020304" pitchFamily="18" charset="0"/>
                <a:cs typeface="Times New Roman" panose="02020603050405020304" pitchFamily="18" charset="0"/>
              </a:rPr>
              <a:t>informal </a:t>
            </a:r>
            <a:r>
              <a:rPr lang="en-US" sz="2200" b="1" dirty="0">
                <a:ea typeface="Times New Roman" panose="02020603050405020304" pitchFamily="18" charset="0"/>
                <a:cs typeface="Times New Roman" panose="02020603050405020304" pitchFamily="18" charset="0"/>
              </a:rPr>
              <a:t>support groups </a:t>
            </a:r>
            <a:r>
              <a:rPr lang="en-US" sz="2200" b="1" dirty="0" smtClean="0">
                <a:ea typeface="Times New Roman" panose="02020603050405020304" pitchFamily="18" charset="0"/>
                <a:cs typeface="Times New Roman" panose="02020603050405020304" pitchFamily="18" charset="0"/>
              </a:rPr>
              <a:t>for staff </a:t>
            </a:r>
            <a:r>
              <a:rPr lang="en-US" sz="2200" dirty="0">
                <a:ea typeface="Times New Roman" panose="02020603050405020304" pitchFamily="18" charset="0"/>
                <a:cs typeface="Times New Roman" panose="02020603050405020304" pitchFamily="18" charset="0"/>
              </a:rPr>
              <a:t>working in juvenile and family courts </a:t>
            </a:r>
            <a:r>
              <a:rPr lang="en-US" sz="2200" dirty="0" smtClean="0">
                <a:ea typeface="Times New Roman" panose="02020603050405020304" pitchFamily="18" charset="0"/>
                <a:cs typeface="Times New Roman" panose="02020603050405020304" pitchFamily="18" charset="0"/>
              </a:rPr>
              <a:t>to reduce effects of are substantial </a:t>
            </a:r>
            <a:r>
              <a:rPr lang="en-US" sz="2200" dirty="0">
                <a:ea typeface="Times New Roman" panose="02020603050405020304" pitchFamily="18" charset="0"/>
                <a:cs typeface="Times New Roman" panose="02020603050405020304" pitchFamily="18" charset="0"/>
              </a:rPr>
              <a:t>stress </a:t>
            </a:r>
            <a:r>
              <a:rPr lang="en-US" sz="2200" dirty="0" smtClean="0">
                <a:ea typeface="Times New Roman" panose="02020603050405020304" pitchFamily="18" charset="0"/>
                <a:cs typeface="Times New Roman" panose="02020603050405020304" pitchFamily="18" charset="0"/>
              </a:rPr>
              <a:t>exposure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200" b="1" dirty="0" smtClean="0">
                <a:ea typeface="Times New Roman" panose="02020603050405020304" pitchFamily="18" charset="0"/>
                <a:cs typeface="Times New Roman" panose="02020603050405020304" pitchFamily="18" charset="0"/>
              </a:rPr>
              <a:t>Align policy </a:t>
            </a:r>
            <a:r>
              <a:rPr lang="en-US" sz="2200" b="1" dirty="0">
                <a:ea typeface="Times New Roman" panose="02020603050405020304" pitchFamily="18" charset="0"/>
                <a:cs typeface="Times New Roman" panose="02020603050405020304" pitchFamily="18" charset="0"/>
              </a:rPr>
              <a:t>and </a:t>
            </a:r>
            <a:r>
              <a:rPr lang="en-US" sz="2200" b="1" dirty="0" smtClean="0">
                <a:ea typeface="Times New Roman" panose="02020603050405020304" pitchFamily="18" charset="0"/>
                <a:cs typeface="Times New Roman" panose="02020603050405020304" pitchFamily="18" charset="0"/>
              </a:rPr>
              <a:t>practice &amp; make every </a:t>
            </a:r>
            <a:r>
              <a:rPr lang="en-US" sz="2200" b="1" dirty="0">
                <a:ea typeface="Times New Roman" panose="02020603050405020304" pitchFamily="18" charset="0"/>
                <a:cs typeface="Times New Roman" panose="02020603050405020304" pitchFamily="18" charset="0"/>
              </a:rPr>
              <a:t>effort to offer consumers voice and choice </a:t>
            </a:r>
            <a:r>
              <a:rPr lang="en-US" sz="2200" dirty="0">
                <a:ea typeface="Times New Roman" panose="02020603050405020304" pitchFamily="18" charset="0"/>
                <a:cs typeface="Times New Roman" panose="02020603050405020304" pitchFamily="18" charset="0"/>
              </a:rPr>
              <a:t>in proceedings should be made within the confines of security needs, the law, etc.</a:t>
            </a:r>
            <a:endParaRPr lang="en-US" sz="22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849086" y="235131"/>
            <a:ext cx="7406640" cy="1138773"/>
          </a:xfrm>
          <a:prstGeom prst="rect">
            <a:avLst/>
          </a:prstGeom>
          <a:noFill/>
        </p:spPr>
        <p:txBody>
          <a:bodyPr wrap="square" rtlCol="0">
            <a:spAutoFit/>
          </a:bodyPr>
          <a:lstStyle/>
          <a:p>
            <a:pPr algn="ctr"/>
            <a:r>
              <a:rPr lang="en-US" sz="3200" dirty="0" smtClean="0">
                <a:solidFill>
                  <a:schemeClr val="tx2">
                    <a:lumMod val="50000"/>
                  </a:schemeClr>
                </a:solidFill>
                <a:latin typeface="Agenda-Medium"/>
              </a:rPr>
              <a:t>…Court Trauma Audit Themes</a:t>
            </a:r>
          </a:p>
          <a:p>
            <a:endParaRPr lang="en-US" sz="3600" dirty="0"/>
          </a:p>
        </p:txBody>
      </p:sp>
      <p:sp>
        <p:nvSpPr>
          <p:cNvPr id="4" name="TextBox 3"/>
          <p:cNvSpPr txBox="1"/>
          <p:nvPr/>
        </p:nvSpPr>
        <p:spPr>
          <a:xfrm>
            <a:off x="418013" y="4801939"/>
            <a:ext cx="7249885" cy="276999"/>
          </a:xfrm>
          <a:prstGeom prst="rect">
            <a:avLst/>
          </a:prstGeom>
          <a:noFill/>
        </p:spPr>
        <p:txBody>
          <a:bodyPr wrap="square" rtlCol="0">
            <a:spAutoFit/>
          </a:bodyPr>
          <a:lstStyle/>
          <a:p>
            <a:pPr algn="r"/>
            <a:r>
              <a:rPr lang="en-US" sz="1200" dirty="0" smtClean="0"/>
              <a:t>National Council of Juvenile and Family Court Judges</a:t>
            </a:r>
            <a:endParaRPr lang="en-US" sz="1200" dirty="0"/>
          </a:p>
        </p:txBody>
      </p:sp>
    </p:spTree>
    <p:extLst>
      <p:ext uri="{BB962C8B-B14F-4D97-AF65-F5344CB8AC3E}">
        <p14:creationId xmlns:p14="http://schemas.microsoft.com/office/powerpoint/2010/main" val="2917766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609537" y="1271070"/>
            <a:ext cx="2591368" cy="1831001"/>
            <a:chOff x="1938283" y="3574700"/>
            <a:chExt cx="2160857" cy="2064099"/>
          </a:xfrm>
        </p:grpSpPr>
        <p:sp>
          <p:nvSpPr>
            <p:cNvPr id="7" name="Oval 6"/>
            <p:cNvSpPr/>
            <p:nvPr/>
          </p:nvSpPr>
          <p:spPr>
            <a:xfrm>
              <a:off x="1938283" y="3574700"/>
              <a:ext cx="2160857" cy="2064099"/>
            </a:xfrm>
            <a:prstGeom prst="ellipse">
              <a:avLst/>
            </a:prstGeom>
            <a:solidFill>
              <a:srgbClr val="3184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Oval 4"/>
            <p:cNvSpPr/>
            <p:nvPr/>
          </p:nvSpPr>
          <p:spPr>
            <a:xfrm>
              <a:off x="2254733" y="3876980"/>
              <a:ext cx="1527957" cy="1459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96" tIns="8096" rIns="8096" bIns="8096" numCol="1" spcCol="1270" anchor="ctr" anchorCtr="0">
              <a:noAutofit/>
            </a:bodyPr>
            <a:lstStyle/>
            <a:p>
              <a:pPr algn="ctr" defTabSz="566738">
                <a:lnSpc>
                  <a:spcPct val="90000"/>
                </a:lnSpc>
                <a:spcBef>
                  <a:spcPct val="0"/>
                </a:spcBef>
                <a:spcAft>
                  <a:spcPct val="35000"/>
                </a:spcAft>
              </a:pPr>
              <a:r>
                <a:rPr lang="en-US" b="1" cap="all" dirty="0" smtClean="0"/>
                <a:t>Capabilities </a:t>
              </a:r>
              <a:endParaRPr lang="en-US" b="1" cap="all" dirty="0"/>
            </a:p>
          </p:txBody>
        </p:sp>
      </p:grpSp>
      <p:grpSp>
        <p:nvGrpSpPr>
          <p:cNvPr id="3" name="Group 7"/>
          <p:cNvGrpSpPr/>
          <p:nvPr/>
        </p:nvGrpSpPr>
        <p:grpSpPr>
          <a:xfrm>
            <a:off x="3219059" y="1271069"/>
            <a:ext cx="2411032" cy="1831001"/>
            <a:chOff x="4124323" y="3233858"/>
            <a:chExt cx="2040722" cy="2023943"/>
          </a:xfrm>
        </p:grpSpPr>
        <p:sp>
          <p:nvSpPr>
            <p:cNvPr id="10" name="Oval 9"/>
            <p:cNvSpPr/>
            <p:nvPr/>
          </p:nvSpPr>
          <p:spPr>
            <a:xfrm>
              <a:off x="4124323" y="3233858"/>
              <a:ext cx="2040722" cy="2023943"/>
            </a:xfrm>
            <a:prstGeom prst="ellipse">
              <a:avLst/>
            </a:prstGeom>
            <a:solidFill>
              <a:srgbClr val="E36C0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Oval 4"/>
            <p:cNvSpPr/>
            <p:nvPr/>
          </p:nvSpPr>
          <p:spPr>
            <a:xfrm>
              <a:off x="4423180" y="3530258"/>
              <a:ext cx="1443008" cy="1431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b="1" cap="all" dirty="0"/>
                <a:t>Attachment &amp; Belonging </a:t>
              </a:r>
            </a:p>
          </p:txBody>
        </p:sp>
      </p:grpSp>
      <p:grpSp>
        <p:nvGrpSpPr>
          <p:cNvPr id="4" name="Group 11"/>
          <p:cNvGrpSpPr/>
          <p:nvPr/>
        </p:nvGrpSpPr>
        <p:grpSpPr>
          <a:xfrm>
            <a:off x="5648245" y="1271070"/>
            <a:ext cx="2534999" cy="1831001"/>
            <a:chOff x="2588428" y="1304064"/>
            <a:chExt cx="2096750" cy="1985492"/>
          </a:xfrm>
        </p:grpSpPr>
        <p:sp>
          <p:nvSpPr>
            <p:cNvPr id="13" name="Oval 12"/>
            <p:cNvSpPr/>
            <p:nvPr/>
          </p:nvSpPr>
          <p:spPr>
            <a:xfrm>
              <a:off x="2588428" y="1304064"/>
              <a:ext cx="2096750" cy="1985492"/>
            </a:xfrm>
            <a:prstGeom prst="ellipse">
              <a:avLst/>
            </a:prstGeom>
            <a:solidFill>
              <a:srgbClr val="94363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Oval 4"/>
            <p:cNvSpPr/>
            <p:nvPr/>
          </p:nvSpPr>
          <p:spPr>
            <a:xfrm>
              <a:off x="2895490" y="1569603"/>
              <a:ext cx="1482626" cy="14039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b="1" cap="all" dirty="0"/>
                <a:t>Community, Culture, Spirituality</a:t>
              </a:r>
            </a:p>
          </p:txBody>
        </p:sp>
      </p:grpSp>
      <p:sp>
        <p:nvSpPr>
          <p:cNvPr id="15" name="Text Box 5"/>
          <p:cNvSpPr txBox="1">
            <a:spLocks noChangeArrowheads="1"/>
          </p:cNvSpPr>
          <p:nvPr/>
        </p:nvSpPr>
        <p:spPr bwMode="auto">
          <a:xfrm>
            <a:off x="248194" y="371617"/>
            <a:ext cx="8712926" cy="584775"/>
          </a:xfrm>
          <a:prstGeom prst="rect">
            <a:avLst/>
          </a:prstGeom>
          <a:noFill/>
          <a:ln w="9525">
            <a:noFill/>
            <a:miter lim="800000"/>
            <a:headEnd/>
            <a:tailEnd/>
          </a:ln>
        </p:spPr>
        <p:txBody>
          <a:bodyPr wrap="square">
            <a:spAutoFit/>
          </a:bodyPr>
          <a:lstStyle/>
          <a:p>
            <a:pPr algn="ctr">
              <a:defRPr/>
            </a:pPr>
            <a:r>
              <a:rPr lang="en-US" altLang="en-US" sz="3200" dirty="0">
                <a:solidFill>
                  <a:schemeClr val="tx2">
                    <a:lumMod val="50000"/>
                  </a:schemeClr>
                </a:solidFill>
                <a:latin typeface="Agenda-Medium"/>
              </a:rPr>
              <a:t>Three Systems for Promoting Resilience </a:t>
            </a:r>
          </a:p>
        </p:txBody>
      </p:sp>
      <p:sp>
        <p:nvSpPr>
          <p:cNvPr id="5" name="TextBox 4"/>
          <p:cNvSpPr txBox="1"/>
          <p:nvPr/>
        </p:nvSpPr>
        <p:spPr>
          <a:xfrm>
            <a:off x="459921" y="3370214"/>
            <a:ext cx="8405948" cy="1200329"/>
          </a:xfrm>
          <a:prstGeom prst="rect">
            <a:avLst/>
          </a:prstGeom>
          <a:noFill/>
        </p:spPr>
        <p:txBody>
          <a:bodyPr wrap="square" rtlCol="0">
            <a:spAutoFit/>
          </a:bodyPr>
          <a:lstStyle/>
          <a:p>
            <a:r>
              <a:rPr lang="en-US" dirty="0" smtClean="0"/>
              <a:t>“Nurturing the healthy development of these protective systems affords the most important preparation or ‘inoculation’ for overcoming potential threats and adversities in human development.  Similarly, damage or destruction of these systems has dire consequences for the positive adaptive capacity of individuals.”  	</a:t>
            </a:r>
            <a:r>
              <a:rPr lang="en-US" sz="1400" dirty="0" smtClean="0"/>
              <a:t>Ann </a:t>
            </a:r>
            <a:r>
              <a:rPr lang="en-US" sz="1400" dirty="0" err="1" smtClean="0"/>
              <a:t>Masten</a:t>
            </a:r>
            <a:r>
              <a:rPr lang="en-US" sz="1400" dirty="0" smtClean="0"/>
              <a:t>, 2009</a:t>
            </a:r>
            <a:endParaRPr lang="en-US" sz="1400" dirty="0"/>
          </a:p>
        </p:txBody>
      </p:sp>
    </p:spTree>
    <p:extLst>
      <p:ext uri="{BB962C8B-B14F-4D97-AF65-F5344CB8AC3E}">
        <p14:creationId xmlns:p14="http://schemas.microsoft.com/office/powerpoint/2010/main" val="3032919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3525045" y="1200150"/>
            <a:ext cx="3046319" cy="1230586"/>
          </a:xfrm>
          <a:prstGeom prst="cloudCallout">
            <a:avLst>
              <a:gd name="adj1" fmla="val -11656"/>
              <a:gd name="adj2" fmla="val 61426"/>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rPr>
              <a:t>Moderate ACE </a:t>
            </a:r>
            <a:r>
              <a:rPr lang="en-US" sz="1350" dirty="0" smtClean="0">
                <a:solidFill>
                  <a:schemeClr val="accent1">
                    <a:lumMod val="75000"/>
                  </a:schemeClr>
                </a:solidFill>
              </a:rPr>
              <a:t>Effects </a:t>
            </a:r>
            <a:endParaRPr lang="en-US" sz="1350" dirty="0">
              <a:solidFill>
                <a:schemeClr val="accent1">
                  <a:lumMod val="75000"/>
                </a:schemeClr>
              </a:solidFill>
            </a:endParaRPr>
          </a:p>
          <a:p>
            <a:pPr algn="ctr"/>
            <a:r>
              <a:rPr lang="en-US" sz="1350" dirty="0">
                <a:solidFill>
                  <a:schemeClr val="accent1">
                    <a:lumMod val="75000"/>
                  </a:schemeClr>
                </a:solidFill>
              </a:rPr>
              <a:t>Among Parenting Adults</a:t>
            </a:r>
          </a:p>
        </p:txBody>
      </p:sp>
      <p:sp>
        <p:nvSpPr>
          <p:cNvPr id="11" name="TextBox 10"/>
          <p:cNvSpPr txBox="1"/>
          <p:nvPr/>
        </p:nvSpPr>
        <p:spPr>
          <a:xfrm>
            <a:off x="7722406" y="3646513"/>
            <a:ext cx="181841" cy="300082"/>
          </a:xfrm>
          <a:prstGeom prst="rect">
            <a:avLst/>
          </a:prstGeom>
          <a:noFill/>
        </p:spPr>
        <p:txBody>
          <a:bodyPr wrap="square" rtlCol="0">
            <a:spAutoFit/>
          </a:bodyPr>
          <a:lstStyle/>
          <a:p>
            <a:pPr algn="ctr"/>
            <a:r>
              <a:rPr lang="en-US" sz="1350" b="1" dirty="0"/>
              <a:t>2</a:t>
            </a:r>
          </a:p>
        </p:txBody>
      </p:sp>
      <p:sp>
        <p:nvSpPr>
          <p:cNvPr id="15" name="Cloud Callout 14"/>
          <p:cNvSpPr/>
          <p:nvPr/>
        </p:nvSpPr>
        <p:spPr>
          <a:xfrm>
            <a:off x="7353997" y="1771650"/>
            <a:ext cx="1721786" cy="1188187"/>
          </a:xfrm>
          <a:prstGeom prst="cloudCallout">
            <a:avLst>
              <a:gd name="adj1" fmla="val -10749"/>
              <a:gd name="adj2" fmla="val 6429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rPr>
              <a:t>Prevent High ACE Scores among Children</a:t>
            </a:r>
          </a:p>
        </p:txBody>
      </p:sp>
      <p:sp>
        <p:nvSpPr>
          <p:cNvPr id="16" name="Curved Down Arrow 15"/>
          <p:cNvSpPr/>
          <p:nvPr/>
        </p:nvSpPr>
        <p:spPr>
          <a:xfrm>
            <a:off x="5683530" y="3829453"/>
            <a:ext cx="1704109" cy="326618"/>
          </a:xfrm>
          <a:prstGeom prst="curved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 name="Curved Down Arrow 20"/>
          <p:cNvSpPr/>
          <p:nvPr/>
        </p:nvSpPr>
        <p:spPr>
          <a:xfrm rot="10800000">
            <a:off x="5668354" y="4391482"/>
            <a:ext cx="1704109" cy="326618"/>
          </a:xfrm>
          <a:prstGeom prst="curved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TextBox 16"/>
          <p:cNvSpPr txBox="1"/>
          <p:nvPr/>
        </p:nvSpPr>
        <p:spPr>
          <a:xfrm>
            <a:off x="5814208" y="4000500"/>
            <a:ext cx="1371600" cy="553998"/>
          </a:xfrm>
          <a:prstGeom prst="rect">
            <a:avLst/>
          </a:prstGeom>
          <a:noFill/>
        </p:spPr>
        <p:txBody>
          <a:bodyPr wrap="square" rtlCol="0">
            <a:spAutoFit/>
          </a:bodyPr>
          <a:lstStyle/>
          <a:p>
            <a:pPr algn="ctr"/>
            <a:r>
              <a:rPr lang="en-US" sz="1500" b="1" dirty="0">
                <a:solidFill>
                  <a:schemeClr val="accent6">
                    <a:lumMod val="50000"/>
                  </a:schemeClr>
                </a:solidFill>
              </a:rPr>
              <a:t>Mutually Reinforcing</a:t>
            </a:r>
          </a:p>
        </p:txBody>
      </p:sp>
      <p:sp>
        <p:nvSpPr>
          <p:cNvPr id="19" name="Freeform 18"/>
          <p:cNvSpPr/>
          <p:nvPr/>
        </p:nvSpPr>
        <p:spPr>
          <a:xfrm>
            <a:off x="3638366" y="2581095"/>
            <a:ext cx="1726890" cy="2297282"/>
          </a:xfrm>
          <a:custGeom>
            <a:avLst/>
            <a:gdLst>
              <a:gd name="connsiteX0" fmla="*/ 1734544 w 4123271"/>
              <a:gd name="connsiteY0" fmla="*/ 1246909 h 4904509"/>
              <a:gd name="connsiteX1" fmla="*/ 1679126 w 4123271"/>
              <a:gd name="connsiteY1" fmla="*/ 1177636 h 4904509"/>
              <a:gd name="connsiteX2" fmla="*/ 1651417 w 4123271"/>
              <a:gd name="connsiteY2" fmla="*/ 1136072 h 4904509"/>
              <a:gd name="connsiteX3" fmla="*/ 1609853 w 4123271"/>
              <a:gd name="connsiteY3" fmla="*/ 1108363 h 4904509"/>
              <a:gd name="connsiteX4" fmla="*/ 1554435 w 4123271"/>
              <a:gd name="connsiteY4" fmla="*/ 1025236 h 4904509"/>
              <a:gd name="connsiteX5" fmla="*/ 1429744 w 4123271"/>
              <a:gd name="connsiteY5" fmla="*/ 955963 h 4904509"/>
              <a:gd name="connsiteX6" fmla="*/ 1402035 w 4123271"/>
              <a:gd name="connsiteY6" fmla="*/ 914400 h 4904509"/>
              <a:gd name="connsiteX7" fmla="*/ 1360472 w 4123271"/>
              <a:gd name="connsiteY7" fmla="*/ 886691 h 4904509"/>
              <a:gd name="connsiteX8" fmla="*/ 1332762 w 4123271"/>
              <a:gd name="connsiteY8" fmla="*/ 858981 h 4904509"/>
              <a:gd name="connsiteX9" fmla="*/ 1249635 w 4123271"/>
              <a:gd name="connsiteY9" fmla="*/ 789709 h 4904509"/>
              <a:gd name="connsiteX10" fmla="*/ 1208072 w 4123271"/>
              <a:gd name="connsiteY10" fmla="*/ 665018 h 4904509"/>
              <a:gd name="connsiteX11" fmla="*/ 1194217 w 4123271"/>
              <a:gd name="connsiteY11" fmla="*/ 623454 h 4904509"/>
              <a:gd name="connsiteX12" fmla="*/ 1235781 w 4123271"/>
              <a:gd name="connsiteY12" fmla="*/ 304800 h 4904509"/>
              <a:gd name="connsiteX13" fmla="*/ 1249635 w 4123271"/>
              <a:gd name="connsiteY13" fmla="*/ 235527 h 4904509"/>
              <a:gd name="connsiteX14" fmla="*/ 1332762 w 4123271"/>
              <a:gd name="connsiteY14" fmla="*/ 193963 h 4904509"/>
              <a:gd name="connsiteX15" fmla="*/ 1360472 w 4123271"/>
              <a:gd name="connsiteY15" fmla="*/ 166254 h 4904509"/>
              <a:gd name="connsiteX16" fmla="*/ 1415890 w 4123271"/>
              <a:gd name="connsiteY16" fmla="*/ 96981 h 4904509"/>
              <a:gd name="connsiteX17" fmla="*/ 1457453 w 4123271"/>
              <a:gd name="connsiteY17" fmla="*/ 83127 h 4904509"/>
              <a:gd name="connsiteX18" fmla="*/ 1499017 w 4123271"/>
              <a:gd name="connsiteY18" fmla="*/ 41563 h 4904509"/>
              <a:gd name="connsiteX19" fmla="*/ 1609853 w 4123271"/>
              <a:gd name="connsiteY19" fmla="*/ 13854 h 4904509"/>
              <a:gd name="connsiteX20" fmla="*/ 1651417 w 4123271"/>
              <a:gd name="connsiteY20" fmla="*/ 0 h 4904509"/>
              <a:gd name="connsiteX21" fmla="*/ 2067053 w 4123271"/>
              <a:gd name="connsiteY21" fmla="*/ 13854 h 4904509"/>
              <a:gd name="connsiteX22" fmla="*/ 2122472 w 4123271"/>
              <a:gd name="connsiteY22" fmla="*/ 69272 h 4904509"/>
              <a:gd name="connsiteX23" fmla="*/ 2205599 w 4123271"/>
              <a:gd name="connsiteY23" fmla="*/ 96981 h 4904509"/>
              <a:gd name="connsiteX24" fmla="*/ 2233308 w 4123271"/>
              <a:gd name="connsiteY24" fmla="*/ 124691 h 4904509"/>
              <a:gd name="connsiteX25" fmla="*/ 2274872 w 4123271"/>
              <a:gd name="connsiteY25" fmla="*/ 138545 h 4904509"/>
              <a:gd name="connsiteX26" fmla="*/ 2316435 w 4123271"/>
              <a:gd name="connsiteY26" fmla="*/ 263236 h 4904509"/>
              <a:gd name="connsiteX27" fmla="*/ 2357999 w 4123271"/>
              <a:gd name="connsiteY27" fmla="*/ 290945 h 4904509"/>
              <a:gd name="connsiteX28" fmla="*/ 2427272 w 4123271"/>
              <a:gd name="connsiteY28" fmla="*/ 360218 h 4904509"/>
              <a:gd name="connsiteX29" fmla="*/ 2496544 w 4123271"/>
              <a:gd name="connsiteY29" fmla="*/ 415636 h 4904509"/>
              <a:gd name="connsiteX30" fmla="*/ 2510399 w 4123271"/>
              <a:gd name="connsiteY30" fmla="*/ 457200 h 4904509"/>
              <a:gd name="connsiteX31" fmla="*/ 2538108 w 4123271"/>
              <a:gd name="connsiteY31" fmla="*/ 498763 h 4904509"/>
              <a:gd name="connsiteX32" fmla="*/ 2551962 w 4123271"/>
              <a:gd name="connsiteY32" fmla="*/ 568036 h 4904509"/>
              <a:gd name="connsiteX33" fmla="*/ 2579672 w 4123271"/>
              <a:gd name="connsiteY33" fmla="*/ 651163 h 4904509"/>
              <a:gd name="connsiteX34" fmla="*/ 2662799 w 4123271"/>
              <a:gd name="connsiteY34" fmla="*/ 665018 h 4904509"/>
              <a:gd name="connsiteX35" fmla="*/ 2704362 w 4123271"/>
              <a:gd name="connsiteY35" fmla="*/ 748145 h 4904509"/>
              <a:gd name="connsiteX36" fmla="*/ 2690508 w 4123271"/>
              <a:gd name="connsiteY36" fmla="*/ 817418 h 4904509"/>
              <a:gd name="connsiteX37" fmla="*/ 2538108 w 4123271"/>
              <a:gd name="connsiteY37" fmla="*/ 831272 h 4904509"/>
              <a:gd name="connsiteX38" fmla="*/ 2496544 w 4123271"/>
              <a:gd name="connsiteY38" fmla="*/ 942109 h 4904509"/>
              <a:gd name="connsiteX39" fmla="*/ 2413417 w 4123271"/>
              <a:gd name="connsiteY39" fmla="*/ 969818 h 4904509"/>
              <a:gd name="connsiteX40" fmla="*/ 2177890 w 4123271"/>
              <a:gd name="connsiteY40" fmla="*/ 928254 h 4904509"/>
              <a:gd name="connsiteX41" fmla="*/ 2150181 w 4123271"/>
              <a:gd name="connsiteY41" fmla="*/ 886691 h 4904509"/>
              <a:gd name="connsiteX42" fmla="*/ 2136326 w 4123271"/>
              <a:gd name="connsiteY42" fmla="*/ 928254 h 4904509"/>
              <a:gd name="connsiteX43" fmla="*/ 2219453 w 4123271"/>
              <a:gd name="connsiteY43" fmla="*/ 969818 h 4904509"/>
              <a:gd name="connsiteX44" fmla="*/ 2330290 w 4123271"/>
              <a:gd name="connsiteY44" fmla="*/ 1025236 h 4904509"/>
              <a:gd name="connsiteX45" fmla="*/ 2413417 w 4123271"/>
              <a:gd name="connsiteY45" fmla="*/ 1052945 h 4904509"/>
              <a:gd name="connsiteX46" fmla="*/ 2399562 w 4123271"/>
              <a:gd name="connsiteY46" fmla="*/ 1094509 h 4904509"/>
              <a:gd name="connsiteX47" fmla="*/ 2330290 w 4123271"/>
              <a:gd name="connsiteY47" fmla="*/ 1177636 h 4904509"/>
              <a:gd name="connsiteX48" fmla="*/ 2288726 w 4123271"/>
              <a:gd name="connsiteY48" fmla="*/ 1205345 h 4904509"/>
              <a:gd name="connsiteX49" fmla="*/ 2205599 w 4123271"/>
              <a:gd name="connsiteY49" fmla="*/ 1233054 h 4904509"/>
              <a:gd name="connsiteX50" fmla="*/ 2122472 w 4123271"/>
              <a:gd name="connsiteY50" fmla="*/ 1260763 h 4904509"/>
              <a:gd name="connsiteX51" fmla="*/ 2039344 w 4123271"/>
              <a:gd name="connsiteY51" fmla="*/ 1274618 h 4904509"/>
              <a:gd name="connsiteX52" fmla="*/ 2053199 w 4123271"/>
              <a:gd name="connsiteY52" fmla="*/ 1357745 h 4904509"/>
              <a:gd name="connsiteX53" fmla="*/ 2136326 w 4123271"/>
              <a:gd name="connsiteY53" fmla="*/ 1385454 h 4904509"/>
              <a:gd name="connsiteX54" fmla="*/ 2413417 w 4123271"/>
              <a:gd name="connsiteY54" fmla="*/ 1413163 h 4904509"/>
              <a:gd name="connsiteX55" fmla="*/ 2704362 w 4123271"/>
              <a:gd name="connsiteY55" fmla="*/ 1440872 h 4904509"/>
              <a:gd name="connsiteX56" fmla="*/ 2926035 w 4123271"/>
              <a:gd name="connsiteY56" fmla="*/ 1468581 h 4904509"/>
              <a:gd name="connsiteX57" fmla="*/ 3092290 w 4123271"/>
              <a:gd name="connsiteY57" fmla="*/ 1510145 h 4904509"/>
              <a:gd name="connsiteX58" fmla="*/ 3258544 w 4123271"/>
              <a:gd name="connsiteY58" fmla="*/ 1593272 h 4904509"/>
              <a:gd name="connsiteX59" fmla="*/ 3313962 w 4123271"/>
              <a:gd name="connsiteY59" fmla="*/ 1620981 h 4904509"/>
              <a:gd name="connsiteX60" fmla="*/ 3341672 w 4123271"/>
              <a:gd name="connsiteY60" fmla="*/ 1648691 h 4904509"/>
              <a:gd name="connsiteX61" fmla="*/ 3424799 w 4123271"/>
              <a:gd name="connsiteY61" fmla="*/ 1690254 h 4904509"/>
              <a:gd name="connsiteX62" fmla="*/ 3507926 w 4123271"/>
              <a:gd name="connsiteY62" fmla="*/ 1731818 h 4904509"/>
              <a:gd name="connsiteX63" fmla="*/ 3591053 w 4123271"/>
              <a:gd name="connsiteY63" fmla="*/ 1773381 h 4904509"/>
              <a:gd name="connsiteX64" fmla="*/ 3632617 w 4123271"/>
              <a:gd name="connsiteY64" fmla="*/ 1801091 h 4904509"/>
              <a:gd name="connsiteX65" fmla="*/ 3674181 w 4123271"/>
              <a:gd name="connsiteY65" fmla="*/ 1814945 h 4904509"/>
              <a:gd name="connsiteX66" fmla="*/ 3757308 w 4123271"/>
              <a:gd name="connsiteY66" fmla="*/ 1870363 h 4904509"/>
              <a:gd name="connsiteX67" fmla="*/ 3798872 w 4123271"/>
              <a:gd name="connsiteY67" fmla="*/ 1898072 h 4904509"/>
              <a:gd name="connsiteX68" fmla="*/ 3840435 w 4123271"/>
              <a:gd name="connsiteY68" fmla="*/ 1911927 h 4904509"/>
              <a:gd name="connsiteX69" fmla="*/ 3881999 w 4123271"/>
              <a:gd name="connsiteY69" fmla="*/ 1939636 h 4904509"/>
              <a:gd name="connsiteX70" fmla="*/ 3909708 w 4123271"/>
              <a:gd name="connsiteY70" fmla="*/ 2022763 h 4904509"/>
              <a:gd name="connsiteX71" fmla="*/ 3965126 w 4123271"/>
              <a:gd name="connsiteY71" fmla="*/ 2105891 h 4904509"/>
              <a:gd name="connsiteX72" fmla="*/ 4075962 w 4123271"/>
              <a:gd name="connsiteY72" fmla="*/ 2092036 h 4904509"/>
              <a:gd name="connsiteX73" fmla="*/ 4117526 w 4123271"/>
              <a:gd name="connsiteY73" fmla="*/ 2078181 h 4904509"/>
              <a:gd name="connsiteX74" fmla="*/ 4103672 w 4123271"/>
              <a:gd name="connsiteY74" fmla="*/ 2189018 h 4904509"/>
              <a:gd name="connsiteX75" fmla="*/ 4020544 w 4123271"/>
              <a:gd name="connsiteY75" fmla="*/ 2216727 h 4904509"/>
              <a:gd name="connsiteX76" fmla="*/ 4048253 w 4123271"/>
              <a:gd name="connsiteY76" fmla="*/ 2286000 h 4904509"/>
              <a:gd name="connsiteX77" fmla="*/ 3978981 w 4123271"/>
              <a:gd name="connsiteY77" fmla="*/ 2272145 h 4904509"/>
              <a:gd name="connsiteX78" fmla="*/ 3965126 w 4123271"/>
              <a:gd name="connsiteY78" fmla="*/ 2216727 h 4904509"/>
              <a:gd name="connsiteX79" fmla="*/ 3937417 w 4123271"/>
              <a:gd name="connsiteY79" fmla="*/ 2258291 h 4904509"/>
              <a:gd name="connsiteX80" fmla="*/ 3854290 w 4123271"/>
              <a:gd name="connsiteY80" fmla="*/ 2286000 h 4904509"/>
              <a:gd name="connsiteX81" fmla="*/ 3743453 w 4123271"/>
              <a:gd name="connsiteY81" fmla="*/ 2272145 h 4904509"/>
              <a:gd name="connsiteX82" fmla="*/ 3771162 w 4123271"/>
              <a:gd name="connsiteY82" fmla="*/ 2230581 h 4904509"/>
              <a:gd name="connsiteX83" fmla="*/ 3715744 w 4123271"/>
              <a:gd name="connsiteY83" fmla="*/ 2036618 h 4904509"/>
              <a:gd name="connsiteX84" fmla="*/ 3604908 w 4123271"/>
              <a:gd name="connsiteY84" fmla="*/ 2008909 h 4904509"/>
              <a:gd name="connsiteX85" fmla="*/ 3466362 w 4123271"/>
              <a:gd name="connsiteY85" fmla="*/ 1967345 h 4904509"/>
              <a:gd name="connsiteX86" fmla="*/ 3286253 w 4123271"/>
              <a:gd name="connsiteY86" fmla="*/ 1953491 h 4904509"/>
              <a:gd name="connsiteX87" fmla="*/ 3189272 w 4123271"/>
              <a:gd name="connsiteY87" fmla="*/ 1911927 h 4904509"/>
              <a:gd name="connsiteX88" fmla="*/ 3106144 w 4123271"/>
              <a:gd name="connsiteY88" fmla="*/ 1884218 h 4904509"/>
              <a:gd name="connsiteX89" fmla="*/ 3036872 w 4123271"/>
              <a:gd name="connsiteY89" fmla="*/ 1870363 h 4904509"/>
              <a:gd name="connsiteX90" fmla="*/ 2981453 w 4123271"/>
              <a:gd name="connsiteY90" fmla="*/ 1856509 h 4904509"/>
              <a:gd name="connsiteX91" fmla="*/ 2593526 w 4123271"/>
              <a:gd name="connsiteY91" fmla="*/ 1870363 h 4904509"/>
              <a:gd name="connsiteX92" fmla="*/ 2468835 w 4123271"/>
              <a:gd name="connsiteY92" fmla="*/ 1898072 h 4904509"/>
              <a:gd name="connsiteX93" fmla="*/ 2441126 w 4123271"/>
              <a:gd name="connsiteY93" fmla="*/ 1939636 h 4904509"/>
              <a:gd name="connsiteX94" fmla="*/ 2482690 w 4123271"/>
              <a:gd name="connsiteY94" fmla="*/ 1981200 h 4904509"/>
              <a:gd name="connsiteX95" fmla="*/ 2510399 w 4123271"/>
              <a:gd name="connsiteY95" fmla="*/ 2022763 h 4904509"/>
              <a:gd name="connsiteX96" fmla="*/ 2524253 w 4123271"/>
              <a:gd name="connsiteY96" fmla="*/ 2064327 h 4904509"/>
              <a:gd name="connsiteX97" fmla="*/ 2551962 w 4123271"/>
              <a:gd name="connsiteY97" fmla="*/ 2202872 h 4904509"/>
              <a:gd name="connsiteX98" fmla="*/ 2565817 w 4123271"/>
              <a:gd name="connsiteY98" fmla="*/ 2729345 h 4904509"/>
              <a:gd name="connsiteX99" fmla="*/ 2538108 w 4123271"/>
              <a:gd name="connsiteY99" fmla="*/ 3394363 h 4904509"/>
              <a:gd name="connsiteX100" fmla="*/ 2524253 w 4123271"/>
              <a:gd name="connsiteY100" fmla="*/ 3449781 h 4904509"/>
              <a:gd name="connsiteX101" fmla="*/ 2510399 w 4123271"/>
              <a:gd name="connsiteY101" fmla="*/ 3519054 h 4904509"/>
              <a:gd name="connsiteX102" fmla="*/ 2482690 w 4123271"/>
              <a:gd name="connsiteY102" fmla="*/ 3616036 h 4904509"/>
              <a:gd name="connsiteX103" fmla="*/ 2468835 w 4123271"/>
              <a:gd name="connsiteY103" fmla="*/ 3685309 h 4904509"/>
              <a:gd name="connsiteX104" fmla="*/ 2454981 w 4123271"/>
              <a:gd name="connsiteY104" fmla="*/ 4114800 h 4904509"/>
              <a:gd name="connsiteX105" fmla="*/ 2427272 w 4123271"/>
              <a:gd name="connsiteY105" fmla="*/ 4405745 h 4904509"/>
              <a:gd name="connsiteX106" fmla="*/ 2482690 w 4123271"/>
              <a:gd name="connsiteY106" fmla="*/ 4585854 h 4904509"/>
              <a:gd name="connsiteX107" fmla="*/ 2524253 w 4123271"/>
              <a:gd name="connsiteY107" fmla="*/ 4599709 h 4904509"/>
              <a:gd name="connsiteX108" fmla="*/ 2995308 w 4123271"/>
              <a:gd name="connsiteY108" fmla="*/ 4585854 h 4904509"/>
              <a:gd name="connsiteX109" fmla="*/ 3133853 w 4123271"/>
              <a:gd name="connsiteY109" fmla="*/ 4599709 h 4904509"/>
              <a:gd name="connsiteX110" fmla="*/ 3106144 w 4123271"/>
              <a:gd name="connsiteY110" fmla="*/ 4682836 h 4904509"/>
              <a:gd name="connsiteX111" fmla="*/ 3092290 w 4123271"/>
              <a:gd name="connsiteY111" fmla="*/ 4738254 h 4904509"/>
              <a:gd name="connsiteX112" fmla="*/ 3036872 w 4123271"/>
              <a:gd name="connsiteY112" fmla="*/ 4752109 h 4904509"/>
              <a:gd name="connsiteX113" fmla="*/ 2538108 w 4123271"/>
              <a:gd name="connsiteY113" fmla="*/ 4835236 h 4904509"/>
              <a:gd name="connsiteX114" fmla="*/ 2496544 w 4123271"/>
              <a:gd name="connsiteY114" fmla="*/ 4849091 h 4904509"/>
              <a:gd name="connsiteX115" fmla="*/ 2441126 w 4123271"/>
              <a:gd name="connsiteY115" fmla="*/ 4862945 h 4904509"/>
              <a:gd name="connsiteX116" fmla="*/ 2316435 w 4123271"/>
              <a:gd name="connsiteY116" fmla="*/ 4849091 h 4904509"/>
              <a:gd name="connsiteX117" fmla="*/ 2233308 w 4123271"/>
              <a:gd name="connsiteY117" fmla="*/ 4821381 h 4904509"/>
              <a:gd name="connsiteX118" fmla="*/ 2219453 w 4123271"/>
              <a:gd name="connsiteY118" fmla="*/ 4779818 h 4904509"/>
              <a:gd name="connsiteX119" fmla="*/ 2150181 w 4123271"/>
              <a:gd name="connsiteY119" fmla="*/ 4710545 h 4904509"/>
              <a:gd name="connsiteX120" fmla="*/ 2108617 w 4123271"/>
              <a:gd name="connsiteY120" fmla="*/ 4613563 h 4904509"/>
              <a:gd name="connsiteX121" fmla="*/ 2094762 w 4123271"/>
              <a:gd name="connsiteY121" fmla="*/ 4544291 h 4904509"/>
              <a:gd name="connsiteX122" fmla="*/ 2067053 w 4123271"/>
              <a:gd name="connsiteY122" fmla="*/ 4073236 h 4904509"/>
              <a:gd name="connsiteX123" fmla="*/ 2053199 w 4123271"/>
              <a:gd name="connsiteY123" fmla="*/ 3726872 h 4904509"/>
              <a:gd name="connsiteX124" fmla="*/ 2039344 w 4123271"/>
              <a:gd name="connsiteY124" fmla="*/ 3671454 h 4904509"/>
              <a:gd name="connsiteX125" fmla="*/ 2011635 w 4123271"/>
              <a:gd name="connsiteY125" fmla="*/ 3588327 h 4904509"/>
              <a:gd name="connsiteX126" fmla="*/ 1983926 w 4123271"/>
              <a:gd name="connsiteY126" fmla="*/ 3505200 h 4904509"/>
              <a:gd name="connsiteX127" fmla="*/ 1956217 w 4123271"/>
              <a:gd name="connsiteY127" fmla="*/ 3422072 h 4904509"/>
              <a:gd name="connsiteX128" fmla="*/ 1942362 w 4123271"/>
              <a:gd name="connsiteY128" fmla="*/ 3380509 h 4904509"/>
              <a:gd name="connsiteX129" fmla="*/ 1914653 w 4123271"/>
              <a:gd name="connsiteY129" fmla="*/ 3422072 h 4904509"/>
              <a:gd name="connsiteX130" fmla="*/ 1886944 w 4123271"/>
              <a:gd name="connsiteY130" fmla="*/ 3754581 h 4904509"/>
              <a:gd name="connsiteX131" fmla="*/ 1873090 w 4123271"/>
              <a:gd name="connsiteY131" fmla="*/ 4488872 h 4904509"/>
              <a:gd name="connsiteX132" fmla="*/ 1831526 w 4123271"/>
              <a:gd name="connsiteY132" fmla="*/ 4696691 h 4904509"/>
              <a:gd name="connsiteX133" fmla="*/ 1817672 w 4123271"/>
              <a:gd name="connsiteY133" fmla="*/ 4765963 h 4904509"/>
              <a:gd name="connsiteX134" fmla="*/ 1803817 w 4123271"/>
              <a:gd name="connsiteY134" fmla="*/ 4807527 h 4904509"/>
              <a:gd name="connsiteX135" fmla="*/ 1789962 w 4123271"/>
              <a:gd name="connsiteY135" fmla="*/ 4862945 h 4904509"/>
              <a:gd name="connsiteX136" fmla="*/ 1706835 w 4123271"/>
              <a:gd name="connsiteY136" fmla="*/ 4904509 h 4904509"/>
              <a:gd name="connsiteX137" fmla="*/ 1526726 w 4123271"/>
              <a:gd name="connsiteY137" fmla="*/ 4890654 h 4904509"/>
              <a:gd name="connsiteX138" fmla="*/ 1485162 w 4123271"/>
              <a:gd name="connsiteY138" fmla="*/ 4862945 h 4904509"/>
              <a:gd name="connsiteX139" fmla="*/ 1457453 w 4123271"/>
              <a:gd name="connsiteY139" fmla="*/ 4821381 h 4904509"/>
              <a:gd name="connsiteX140" fmla="*/ 875562 w 4123271"/>
              <a:gd name="connsiteY140" fmla="*/ 4807527 h 4904509"/>
              <a:gd name="connsiteX141" fmla="*/ 889417 w 4123271"/>
              <a:gd name="connsiteY141" fmla="*/ 4710545 h 4904509"/>
              <a:gd name="connsiteX142" fmla="*/ 889417 w 4123271"/>
              <a:gd name="connsiteY142" fmla="*/ 4682836 h 4904509"/>
              <a:gd name="connsiteX143" fmla="*/ 875562 w 4123271"/>
              <a:gd name="connsiteY143" fmla="*/ 4641272 h 4904509"/>
              <a:gd name="connsiteX144" fmla="*/ 917126 w 4123271"/>
              <a:gd name="connsiteY144" fmla="*/ 4627418 h 4904509"/>
              <a:gd name="connsiteX145" fmla="*/ 1000253 w 4123271"/>
              <a:gd name="connsiteY145" fmla="*/ 4613563 h 4904509"/>
              <a:gd name="connsiteX146" fmla="*/ 1014108 w 4123271"/>
              <a:gd name="connsiteY146" fmla="*/ 4544291 h 4904509"/>
              <a:gd name="connsiteX147" fmla="*/ 1069526 w 4123271"/>
              <a:gd name="connsiteY147" fmla="*/ 4558145 h 4904509"/>
              <a:gd name="connsiteX148" fmla="*/ 1208072 w 4123271"/>
              <a:gd name="connsiteY148" fmla="*/ 4599709 h 4904509"/>
              <a:gd name="connsiteX149" fmla="*/ 1305053 w 4123271"/>
              <a:gd name="connsiteY149" fmla="*/ 4613563 h 4904509"/>
              <a:gd name="connsiteX150" fmla="*/ 1499017 w 4123271"/>
              <a:gd name="connsiteY150" fmla="*/ 4599709 h 4904509"/>
              <a:gd name="connsiteX151" fmla="*/ 1540581 w 4123271"/>
              <a:gd name="connsiteY151" fmla="*/ 4572000 h 4904509"/>
              <a:gd name="connsiteX152" fmla="*/ 1568290 w 4123271"/>
              <a:gd name="connsiteY152" fmla="*/ 4488872 h 4904509"/>
              <a:gd name="connsiteX153" fmla="*/ 1554435 w 4123271"/>
              <a:gd name="connsiteY153" fmla="*/ 3934691 h 4904509"/>
              <a:gd name="connsiteX154" fmla="*/ 1540581 w 4123271"/>
              <a:gd name="connsiteY154" fmla="*/ 3546763 h 4904509"/>
              <a:gd name="connsiteX155" fmla="*/ 1457453 w 4123271"/>
              <a:gd name="connsiteY155" fmla="*/ 3477491 h 4904509"/>
              <a:gd name="connsiteX156" fmla="*/ 1443599 w 4123271"/>
              <a:gd name="connsiteY156" fmla="*/ 3422072 h 4904509"/>
              <a:gd name="connsiteX157" fmla="*/ 1429744 w 4123271"/>
              <a:gd name="connsiteY157" fmla="*/ 3352800 h 4904509"/>
              <a:gd name="connsiteX158" fmla="*/ 1388181 w 4123271"/>
              <a:gd name="connsiteY158" fmla="*/ 3200400 h 4904509"/>
              <a:gd name="connsiteX159" fmla="*/ 1360472 w 4123271"/>
              <a:gd name="connsiteY159" fmla="*/ 2964872 h 4904509"/>
              <a:gd name="connsiteX160" fmla="*/ 1346617 w 4123271"/>
              <a:gd name="connsiteY160" fmla="*/ 2867891 h 4904509"/>
              <a:gd name="connsiteX161" fmla="*/ 1332762 w 4123271"/>
              <a:gd name="connsiteY161" fmla="*/ 2812472 h 4904509"/>
              <a:gd name="connsiteX162" fmla="*/ 1305053 w 4123271"/>
              <a:gd name="connsiteY162" fmla="*/ 2618509 h 4904509"/>
              <a:gd name="connsiteX163" fmla="*/ 1263490 w 4123271"/>
              <a:gd name="connsiteY163" fmla="*/ 2466109 h 4904509"/>
              <a:gd name="connsiteX164" fmla="*/ 1263490 w 4123271"/>
              <a:gd name="connsiteY164" fmla="*/ 2216727 h 4904509"/>
              <a:gd name="connsiteX165" fmla="*/ 1305053 w 4123271"/>
              <a:gd name="connsiteY165" fmla="*/ 2036618 h 4904509"/>
              <a:gd name="connsiteX166" fmla="*/ 1360472 w 4123271"/>
              <a:gd name="connsiteY166" fmla="*/ 1967345 h 4904509"/>
              <a:gd name="connsiteX167" fmla="*/ 1374326 w 4123271"/>
              <a:gd name="connsiteY167" fmla="*/ 1925781 h 4904509"/>
              <a:gd name="connsiteX168" fmla="*/ 847853 w 4123271"/>
              <a:gd name="connsiteY168" fmla="*/ 1939636 h 4904509"/>
              <a:gd name="connsiteX169" fmla="*/ 806290 w 4123271"/>
              <a:gd name="connsiteY169" fmla="*/ 1953491 h 4904509"/>
              <a:gd name="connsiteX170" fmla="*/ 653890 w 4123271"/>
              <a:gd name="connsiteY170" fmla="*/ 1995054 h 4904509"/>
              <a:gd name="connsiteX171" fmla="*/ 404508 w 4123271"/>
              <a:gd name="connsiteY171" fmla="*/ 2078181 h 4904509"/>
              <a:gd name="connsiteX172" fmla="*/ 307526 w 4123271"/>
              <a:gd name="connsiteY172" fmla="*/ 2105891 h 4904509"/>
              <a:gd name="connsiteX173" fmla="*/ 265962 w 4123271"/>
              <a:gd name="connsiteY173" fmla="*/ 2133600 h 4904509"/>
              <a:gd name="connsiteX174" fmla="*/ 196690 w 4123271"/>
              <a:gd name="connsiteY174" fmla="*/ 2230581 h 4904509"/>
              <a:gd name="connsiteX175" fmla="*/ 182835 w 4123271"/>
              <a:gd name="connsiteY175" fmla="*/ 2272145 h 4904509"/>
              <a:gd name="connsiteX176" fmla="*/ 141272 w 4123271"/>
              <a:gd name="connsiteY176" fmla="*/ 2299854 h 4904509"/>
              <a:gd name="connsiteX177" fmla="*/ 99708 w 4123271"/>
              <a:gd name="connsiteY177" fmla="*/ 2286000 h 4904509"/>
              <a:gd name="connsiteX178" fmla="*/ 99708 w 4123271"/>
              <a:gd name="connsiteY178" fmla="*/ 2202872 h 4904509"/>
              <a:gd name="connsiteX179" fmla="*/ 141272 w 4123271"/>
              <a:gd name="connsiteY179" fmla="*/ 2161309 h 4904509"/>
              <a:gd name="connsiteX180" fmla="*/ 2726 w 4123271"/>
              <a:gd name="connsiteY180" fmla="*/ 2147454 h 4904509"/>
              <a:gd name="connsiteX181" fmla="*/ 44290 w 4123271"/>
              <a:gd name="connsiteY181" fmla="*/ 2133600 h 4904509"/>
              <a:gd name="connsiteX182" fmla="*/ 113562 w 4123271"/>
              <a:gd name="connsiteY182" fmla="*/ 2078181 h 4904509"/>
              <a:gd name="connsiteX183" fmla="*/ 44290 w 4123271"/>
              <a:gd name="connsiteY183" fmla="*/ 2008909 h 4904509"/>
              <a:gd name="connsiteX184" fmla="*/ 58144 w 4123271"/>
              <a:gd name="connsiteY184" fmla="*/ 1953491 h 4904509"/>
              <a:gd name="connsiteX185" fmla="*/ 196690 w 4123271"/>
              <a:gd name="connsiteY185" fmla="*/ 1939636 h 4904509"/>
              <a:gd name="connsiteX186" fmla="*/ 210544 w 4123271"/>
              <a:gd name="connsiteY186" fmla="*/ 1898072 h 4904509"/>
              <a:gd name="connsiteX187" fmla="*/ 238253 w 4123271"/>
              <a:gd name="connsiteY187" fmla="*/ 1856509 h 4904509"/>
              <a:gd name="connsiteX188" fmla="*/ 349090 w 4123271"/>
              <a:gd name="connsiteY188" fmla="*/ 1773381 h 4904509"/>
              <a:gd name="connsiteX189" fmla="*/ 432217 w 4123271"/>
              <a:gd name="connsiteY189" fmla="*/ 1745672 h 4904509"/>
              <a:gd name="connsiteX190" fmla="*/ 556908 w 4123271"/>
              <a:gd name="connsiteY190" fmla="*/ 1648691 h 4904509"/>
              <a:gd name="connsiteX191" fmla="*/ 681599 w 4123271"/>
              <a:gd name="connsiteY191" fmla="*/ 1565563 h 4904509"/>
              <a:gd name="connsiteX192" fmla="*/ 778581 w 4123271"/>
              <a:gd name="connsiteY192" fmla="*/ 1537854 h 4904509"/>
              <a:gd name="connsiteX193" fmla="*/ 875562 w 4123271"/>
              <a:gd name="connsiteY193" fmla="*/ 1496291 h 4904509"/>
              <a:gd name="connsiteX194" fmla="*/ 903272 w 4123271"/>
              <a:gd name="connsiteY194" fmla="*/ 1468581 h 4904509"/>
              <a:gd name="connsiteX195" fmla="*/ 958690 w 4123271"/>
              <a:gd name="connsiteY195" fmla="*/ 1454727 h 4904509"/>
              <a:gd name="connsiteX196" fmla="*/ 1055672 w 4123271"/>
              <a:gd name="connsiteY196" fmla="*/ 1427018 h 4904509"/>
              <a:gd name="connsiteX197" fmla="*/ 1346617 w 4123271"/>
              <a:gd name="connsiteY197" fmla="*/ 1399309 h 4904509"/>
              <a:gd name="connsiteX198" fmla="*/ 1554435 w 4123271"/>
              <a:gd name="connsiteY198" fmla="*/ 1357745 h 4904509"/>
              <a:gd name="connsiteX199" fmla="*/ 1595999 w 4123271"/>
              <a:gd name="connsiteY199" fmla="*/ 1343891 h 4904509"/>
              <a:gd name="connsiteX200" fmla="*/ 1692981 w 4123271"/>
              <a:gd name="connsiteY200" fmla="*/ 1330036 h 4904509"/>
              <a:gd name="connsiteX201" fmla="*/ 1734544 w 4123271"/>
              <a:gd name="connsiteY201" fmla="*/ 1316181 h 4904509"/>
              <a:gd name="connsiteX202" fmla="*/ 1748399 w 4123271"/>
              <a:gd name="connsiteY202" fmla="*/ 1205345 h 4904509"/>
              <a:gd name="connsiteX203" fmla="*/ 1692981 w 4123271"/>
              <a:gd name="connsiteY203" fmla="*/ 1191491 h 490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4123271" h="4904509">
                <a:moveTo>
                  <a:pt x="1734544" y="1246909"/>
                </a:moveTo>
                <a:cubicBezTo>
                  <a:pt x="1716071" y="1223818"/>
                  <a:pt x="1696868" y="1201293"/>
                  <a:pt x="1679126" y="1177636"/>
                </a:cubicBezTo>
                <a:cubicBezTo>
                  <a:pt x="1669135" y="1164315"/>
                  <a:pt x="1663191" y="1147846"/>
                  <a:pt x="1651417" y="1136072"/>
                </a:cubicBezTo>
                <a:cubicBezTo>
                  <a:pt x="1639643" y="1124298"/>
                  <a:pt x="1623708" y="1117599"/>
                  <a:pt x="1609853" y="1108363"/>
                </a:cubicBezTo>
                <a:lnTo>
                  <a:pt x="1554435" y="1025236"/>
                </a:lnTo>
                <a:cubicBezTo>
                  <a:pt x="1527213" y="984403"/>
                  <a:pt x="1473056" y="970401"/>
                  <a:pt x="1429744" y="955963"/>
                </a:cubicBezTo>
                <a:cubicBezTo>
                  <a:pt x="1420508" y="942109"/>
                  <a:pt x="1413809" y="926174"/>
                  <a:pt x="1402035" y="914400"/>
                </a:cubicBezTo>
                <a:cubicBezTo>
                  <a:pt x="1390261" y="902626"/>
                  <a:pt x="1373474" y="897093"/>
                  <a:pt x="1360472" y="886691"/>
                </a:cubicBezTo>
                <a:cubicBezTo>
                  <a:pt x="1350272" y="878531"/>
                  <a:pt x="1342962" y="867141"/>
                  <a:pt x="1332762" y="858981"/>
                </a:cubicBezTo>
                <a:cubicBezTo>
                  <a:pt x="1236313" y="781821"/>
                  <a:pt x="1348375" y="888446"/>
                  <a:pt x="1249635" y="789709"/>
                </a:cubicBezTo>
                <a:lnTo>
                  <a:pt x="1208072" y="665018"/>
                </a:lnTo>
                <a:lnTo>
                  <a:pt x="1194217" y="623454"/>
                </a:lnTo>
                <a:cubicBezTo>
                  <a:pt x="1209787" y="358770"/>
                  <a:pt x="1183202" y="462536"/>
                  <a:pt x="1235781" y="304800"/>
                </a:cubicBezTo>
                <a:cubicBezTo>
                  <a:pt x="1243228" y="282460"/>
                  <a:pt x="1237952" y="255973"/>
                  <a:pt x="1249635" y="235527"/>
                </a:cubicBezTo>
                <a:cubicBezTo>
                  <a:pt x="1262273" y="213410"/>
                  <a:pt x="1311429" y="201074"/>
                  <a:pt x="1332762" y="193963"/>
                </a:cubicBezTo>
                <a:cubicBezTo>
                  <a:pt x="1341999" y="184727"/>
                  <a:pt x="1352312" y="176454"/>
                  <a:pt x="1360472" y="166254"/>
                </a:cubicBezTo>
                <a:cubicBezTo>
                  <a:pt x="1377897" y="144474"/>
                  <a:pt x="1390159" y="112420"/>
                  <a:pt x="1415890" y="96981"/>
                </a:cubicBezTo>
                <a:cubicBezTo>
                  <a:pt x="1428413" y="89467"/>
                  <a:pt x="1443599" y="87745"/>
                  <a:pt x="1457453" y="83127"/>
                </a:cubicBezTo>
                <a:cubicBezTo>
                  <a:pt x="1471308" y="69272"/>
                  <a:pt x="1481180" y="49671"/>
                  <a:pt x="1499017" y="41563"/>
                </a:cubicBezTo>
                <a:cubicBezTo>
                  <a:pt x="1533686" y="25804"/>
                  <a:pt x="1573725" y="25896"/>
                  <a:pt x="1609853" y="13854"/>
                </a:cubicBezTo>
                <a:lnTo>
                  <a:pt x="1651417" y="0"/>
                </a:lnTo>
                <a:cubicBezTo>
                  <a:pt x="1789962" y="4618"/>
                  <a:pt x="1928685" y="5468"/>
                  <a:pt x="2067053" y="13854"/>
                </a:cubicBezTo>
                <a:cubicBezTo>
                  <a:pt x="2163943" y="19726"/>
                  <a:pt x="2062528" y="26455"/>
                  <a:pt x="2122472" y="69272"/>
                </a:cubicBezTo>
                <a:cubicBezTo>
                  <a:pt x="2146240" y="86249"/>
                  <a:pt x="2205599" y="96981"/>
                  <a:pt x="2205599" y="96981"/>
                </a:cubicBezTo>
                <a:cubicBezTo>
                  <a:pt x="2214835" y="106218"/>
                  <a:pt x="2222107" y="117970"/>
                  <a:pt x="2233308" y="124691"/>
                </a:cubicBezTo>
                <a:cubicBezTo>
                  <a:pt x="2245831" y="132205"/>
                  <a:pt x="2266384" y="126661"/>
                  <a:pt x="2274872" y="138545"/>
                </a:cubicBezTo>
                <a:cubicBezTo>
                  <a:pt x="2274875" y="138549"/>
                  <a:pt x="2309507" y="242452"/>
                  <a:pt x="2316435" y="263236"/>
                </a:cubicBezTo>
                <a:cubicBezTo>
                  <a:pt x="2321700" y="279033"/>
                  <a:pt x="2344144" y="281709"/>
                  <a:pt x="2357999" y="290945"/>
                </a:cubicBezTo>
                <a:cubicBezTo>
                  <a:pt x="2431887" y="401778"/>
                  <a:pt x="2334911" y="267858"/>
                  <a:pt x="2427272" y="360218"/>
                </a:cubicBezTo>
                <a:cubicBezTo>
                  <a:pt x="2489940" y="422885"/>
                  <a:pt x="2415628" y="388663"/>
                  <a:pt x="2496544" y="415636"/>
                </a:cubicBezTo>
                <a:cubicBezTo>
                  <a:pt x="2501162" y="429491"/>
                  <a:pt x="2503868" y="444138"/>
                  <a:pt x="2510399" y="457200"/>
                </a:cubicBezTo>
                <a:cubicBezTo>
                  <a:pt x="2517846" y="472093"/>
                  <a:pt x="2532262" y="483172"/>
                  <a:pt x="2538108" y="498763"/>
                </a:cubicBezTo>
                <a:cubicBezTo>
                  <a:pt x="2546376" y="520812"/>
                  <a:pt x="2545766" y="545318"/>
                  <a:pt x="2551962" y="568036"/>
                </a:cubicBezTo>
                <a:cubicBezTo>
                  <a:pt x="2559647" y="596215"/>
                  <a:pt x="2570435" y="623454"/>
                  <a:pt x="2579672" y="651163"/>
                </a:cubicBezTo>
                <a:cubicBezTo>
                  <a:pt x="2588556" y="677813"/>
                  <a:pt x="2635090" y="660400"/>
                  <a:pt x="2662799" y="665018"/>
                </a:cubicBezTo>
                <a:cubicBezTo>
                  <a:pt x="2676810" y="686034"/>
                  <a:pt x="2704362" y="719463"/>
                  <a:pt x="2704362" y="748145"/>
                </a:cubicBezTo>
                <a:cubicBezTo>
                  <a:pt x="2704362" y="771693"/>
                  <a:pt x="2711570" y="806887"/>
                  <a:pt x="2690508" y="817418"/>
                </a:cubicBezTo>
                <a:cubicBezTo>
                  <a:pt x="2644884" y="840230"/>
                  <a:pt x="2588908" y="826654"/>
                  <a:pt x="2538108" y="831272"/>
                </a:cubicBezTo>
                <a:cubicBezTo>
                  <a:pt x="2532520" y="859213"/>
                  <a:pt x="2529161" y="921724"/>
                  <a:pt x="2496544" y="942109"/>
                </a:cubicBezTo>
                <a:cubicBezTo>
                  <a:pt x="2471776" y="957589"/>
                  <a:pt x="2413417" y="969818"/>
                  <a:pt x="2413417" y="969818"/>
                </a:cubicBezTo>
                <a:cubicBezTo>
                  <a:pt x="2336290" y="964309"/>
                  <a:pt x="2239106" y="989470"/>
                  <a:pt x="2177890" y="928254"/>
                </a:cubicBezTo>
                <a:cubicBezTo>
                  <a:pt x="2166116" y="916480"/>
                  <a:pt x="2159417" y="900545"/>
                  <a:pt x="2150181" y="886691"/>
                </a:cubicBezTo>
                <a:cubicBezTo>
                  <a:pt x="2145563" y="900545"/>
                  <a:pt x="2130902" y="914695"/>
                  <a:pt x="2136326" y="928254"/>
                </a:cubicBezTo>
                <a:cubicBezTo>
                  <a:pt x="2144589" y="948912"/>
                  <a:pt x="2201957" y="963986"/>
                  <a:pt x="2219453" y="969818"/>
                </a:cubicBezTo>
                <a:cubicBezTo>
                  <a:pt x="2266678" y="1040655"/>
                  <a:pt x="2224101" y="998689"/>
                  <a:pt x="2330290" y="1025236"/>
                </a:cubicBezTo>
                <a:cubicBezTo>
                  <a:pt x="2358626" y="1032320"/>
                  <a:pt x="2413417" y="1052945"/>
                  <a:pt x="2413417" y="1052945"/>
                </a:cubicBezTo>
                <a:cubicBezTo>
                  <a:pt x="2408799" y="1066800"/>
                  <a:pt x="2406093" y="1081447"/>
                  <a:pt x="2399562" y="1094509"/>
                </a:cubicBezTo>
                <a:cubicBezTo>
                  <a:pt x="2383994" y="1125644"/>
                  <a:pt x="2356551" y="1155751"/>
                  <a:pt x="2330290" y="1177636"/>
                </a:cubicBezTo>
                <a:cubicBezTo>
                  <a:pt x="2317498" y="1188296"/>
                  <a:pt x="2303942" y="1198582"/>
                  <a:pt x="2288726" y="1205345"/>
                </a:cubicBezTo>
                <a:cubicBezTo>
                  <a:pt x="2262036" y="1217207"/>
                  <a:pt x="2233308" y="1223818"/>
                  <a:pt x="2205599" y="1233054"/>
                </a:cubicBezTo>
                <a:lnTo>
                  <a:pt x="2122472" y="1260763"/>
                </a:lnTo>
                <a:cubicBezTo>
                  <a:pt x="2095822" y="1269646"/>
                  <a:pt x="2067053" y="1270000"/>
                  <a:pt x="2039344" y="1274618"/>
                </a:cubicBezTo>
                <a:cubicBezTo>
                  <a:pt x="2043962" y="1302327"/>
                  <a:pt x="2034701" y="1336604"/>
                  <a:pt x="2053199" y="1357745"/>
                </a:cubicBezTo>
                <a:cubicBezTo>
                  <a:pt x="2072433" y="1379726"/>
                  <a:pt x="2107344" y="1381831"/>
                  <a:pt x="2136326" y="1385454"/>
                </a:cubicBezTo>
                <a:cubicBezTo>
                  <a:pt x="2302343" y="1406207"/>
                  <a:pt x="2210058" y="1396217"/>
                  <a:pt x="2413417" y="1413163"/>
                </a:cubicBezTo>
                <a:cubicBezTo>
                  <a:pt x="2578222" y="1446125"/>
                  <a:pt x="2387080" y="1411127"/>
                  <a:pt x="2704362" y="1440872"/>
                </a:cubicBezTo>
                <a:cubicBezTo>
                  <a:pt x="2778503" y="1447823"/>
                  <a:pt x="2926035" y="1468581"/>
                  <a:pt x="2926035" y="1468581"/>
                </a:cubicBezTo>
                <a:cubicBezTo>
                  <a:pt x="3035812" y="1505175"/>
                  <a:pt x="2980351" y="1491489"/>
                  <a:pt x="3092290" y="1510145"/>
                </a:cubicBezTo>
                <a:cubicBezTo>
                  <a:pt x="3207010" y="1548385"/>
                  <a:pt x="3151115" y="1521652"/>
                  <a:pt x="3258544" y="1593272"/>
                </a:cubicBezTo>
                <a:cubicBezTo>
                  <a:pt x="3275728" y="1604728"/>
                  <a:pt x="3296778" y="1609525"/>
                  <a:pt x="3313962" y="1620981"/>
                </a:cubicBezTo>
                <a:cubicBezTo>
                  <a:pt x="3324831" y="1628227"/>
                  <a:pt x="3331472" y="1640531"/>
                  <a:pt x="3341672" y="1648691"/>
                </a:cubicBezTo>
                <a:cubicBezTo>
                  <a:pt x="3380040" y="1679386"/>
                  <a:pt x="3380898" y="1675621"/>
                  <a:pt x="3424799" y="1690254"/>
                </a:cubicBezTo>
                <a:cubicBezTo>
                  <a:pt x="3543906" y="1769660"/>
                  <a:pt x="3393211" y="1674460"/>
                  <a:pt x="3507926" y="1731818"/>
                </a:cubicBezTo>
                <a:cubicBezTo>
                  <a:pt x="3615351" y="1785530"/>
                  <a:pt x="3486588" y="1738560"/>
                  <a:pt x="3591053" y="1773381"/>
                </a:cubicBezTo>
                <a:cubicBezTo>
                  <a:pt x="3604908" y="1782618"/>
                  <a:pt x="3617724" y="1793644"/>
                  <a:pt x="3632617" y="1801091"/>
                </a:cubicBezTo>
                <a:cubicBezTo>
                  <a:pt x="3645679" y="1807622"/>
                  <a:pt x="3661415" y="1807853"/>
                  <a:pt x="3674181" y="1814945"/>
                </a:cubicBezTo>
                <a:cubicBezTo>
                  <a:pt x="3703292" y="1831118"/>
                  <a:pt x="3729599" y="1851890"/>
                  <a:pt x="3757308" y="1870363"/>
                </a:cubicBezTo>
                <a:lnTo>
                  <a:pt x="3798872" y="1898072"/>
                </a:lnTo>
                <a:cubicBezTo>
                  <a:pt x="3811023" y="1906173"/>
                  <a:pt x="3827373" y="1905396"/>
                  <a:pt x="3840435" y="1911927"/>
                </a:cubicBezTo>
                <a:cubicBezTo>
                  <a:pt x="3855328" y="1919374"/>
                  <a:pt x="3868144" y="1930400"/>
                  <a:pt x="3881999" y="1939636"/>
                </a:cubicBezTo>
                <a:cubicBezTo>
                  <a:pt x="3891235" y="1967345"/>
                  <a:pt x="3893507" y="1998461"/>
                  <a:pt x="3909708" y="2022763"/>
                </a:cubicBezTo>
                <a:lnTo>
                  <a:pt x="3965126" y="2105891"/>
                </a:lnTo>
                <a:cubicBezTo>
                  <a:pt x="4002071" y="2101273"/>
                  <a:pt x="4039330" y="2098697"/>
                  <a:pt x="4075962" y="2092036"/>
                </a:cubicBezTo>
                <a:cubicBezTo>
                  <a:pt x="4090331" y="2089423"/>
                  <a:pt x="4113514" y="2064139"/>
                  <a:pt x="4117526" y="2078181"/>
                </a:cubicBezTo>
                <a:cubicBezTo>
                  <a:pt x="4127755" y="2113981"/>
                  <a:pt x="4125024" y="2158515"/>
                  <a:pt x="4103672" y="2189018"/>
                </a:cubicBezTo>
                <a:cubicBezTo>
                  <a:pt x="4086922" y="2212946"/>
                  <a:pt x="4020544" y="2216727"/>
                  <a:pt x="4020544" y="2216727"/>
                </a:cubicBezTo>
                <a:cubicBezTo>
                  <a:pt x="4024133" y="2217923"/>
                  <a:pt x="4138717" y="2240767"/>
                  <a:pt x="4048253" y="2286000"/>
                </a:cubicBezTo>
                <a:cubicBezTo>
                  <a:pt x="4027191" y="2296531"/>
                  <a:pt x="4002072" y="2276763"/>
                  <a:pt x="3978981" y="2272145"/>
                </a:cubicBezTo>
                <a:cubicBezTo>
                  <a:pt x="3974363" y="2253672"/>
                  <a:pt x="3983190" y="2222748"/>
                  <a:pt x="3965126" y="2216727"/>
                </a:cubicBezTo>
                <a:cubicBezTo>
                  <a:pt x="3949329" y="2211462"/>
                  <a:pt x="3951537" y="2249466"/>
                  <a:pt x="3937417" y="2258291"/>
                </a:cubicBezTo>
                <a:cubicBezTo>
                  <a:pt x="3912649" y="2273771"/>
                  <a:pt x="3854290" y="2286000"/>
                  <a:pt x="3854290" y="2286000"/>
                </a:cubicBezTo>
                <a:cubicBezTo>
                  <a:pt x="3817344" y="2281382"/>
                  <a:pt x="3774433" y="2292798"/>
                  <a:pt x="3743453" y="2272145"/>
                </a:cubicBezTo>
                <a:cubicBezTo>
                  <a:pt x="3729598" y="2262909"/>
                  <a:pt x="3769976" y="2247190"/>
                  <a:pt x="3771162" y="2230581"/>
                </a:cubicBezTo>
                <a:cubicBezTo>
                  <a:pt x="3777580" y="2140732"/>
                  <a:pt x="3784910" y="2082728"/>
                  <a:pt x="3715744" y="2036618"/>
                </a:cubicBezTo>
                <a:cubicBezTo>
                  <a:pt x="3696338" y="2023681"/>
                  <a:pt x="3616751" y="2012139"/>
                  <a:pt x="3604908" y="2008909"/>
                </a:cubicBezTo>
                <a:cubicBezTo>
                  <a:pt x="3573817" y="2000430"/>
                  <a:pt x="3504416" y="1971822"/>
                  <a:pt x="3466362" y="1967345"/>
                </a:cubicBezTo>
                <a:cubicBezTo>
                  <a:pt x="3406561" y="1960310"/>
                  <a:pt x="3346289" y="1958109"/>
                  <a:pt x="3286253" y="1953491"/>
                </a:cubicBezTo>
                <a:cubicBezTo>
                  <a:pt x="3152441" y="1908885"/>
                  <a:pt x="3360504" y="1980419"/>
                  <a:pt x="3189272" y="1911927"/>
                </a:cubicBezTo>
                <a:cubicBezTo>
                  <a:pt x="3162153" y="1901079"/>
                  <a:pt x="3133853" y="1893454"/>
                  <a:pt x="3106144" y="1884218"/>
                </a:cubicBezTo>
                <a:cubicBezTo>
                  <a:pt x="3083804" y="1876772"/>
                  <a:pt x="3059859" y="1875471"/>
                  <a:pt x="3036872" y="1870363"/>
                </a:cubicBezTo>
                <a:cubicBezTo>
                  <a:pt x="3018284" y="1866232"/>
                  <a:pt x="2999926" y="1861127"/>
                  <a:pt x="2981453" y="1856509"/>
                </a:cubicBezTo>
                <a:cubicBezTo>
                  <a:pt x="2852144" y="1861127"/>
                  <a:pt x="2722680" y="1862535"/>
                  <a:pt x="2593526" y="1870363"/>
                </a:cubicBezTo>
                <a:cubicBezTo>
                  <a:pt x="2570314" y="1871770"/>
                  <a:pt x="2494755" y="1891592"/>
                  <a:pt x="2468835" y="1898072"/>
                </a:cubicBezTo>
                <a:cubicBezTo>
                  <a:pt x="2459599" y="1911927"/>
                  <a:pt x="2438388" y="1923211"/>
                  <a:pt x="2441126" y="1939636"/>
                </a:cubicBezTo>
                <a:cubicBezTo>
                  <a:pt x="2444347" y="1958963"/>
                  <a:pt x="2470147" y="1966148"/>
                  <a:pt x="2482690" y="1981200"/>
                </a:cubicBezTo>
                <a:cubicBezTo>
                  <a:pt x="2493350" y="1993992"/>
                  <a:pt x="2501163" y="2008909"/>
                  <a:pt x="2510399" y="2022763"/>
                </a:cubicBezTo>
                <a:cubicBezTo>
                  <a:pt x="2515017" y="2036618"/>
                  <a:pt x="2520969" y="2050097"/>
                  <a:pt x="2524253" y="2064327"/>
                </a:cubicBezTo>
                <a:cubicBezTo>
                  <a:pt x="2534843" y="2110217"/>
                  <a:pt x="2551962" y="2202872"/>
                  <a:pt x="2551962" y="2202872"/>
                </a:cubicBezTo>
                <a:cubicBezTo>
                  <a:pt x="2556580" y="2378363"/>
                  <a:pt x="2565817" y="2553793"/>
                  <a:pt x="2565817" y="2729345"/>
                </a:cubicBezTo>
                <a:cubicBezTo>
                  <a:pt x="2565817" y="2841223"/>
                  <a:pt x="2565444" y="3203013"/>
                  <a:pt x="2538108" y="3394363"/>
                </a:cubicBezTo>
                <a:cubicBezTo>
                  <a:pt x="2535415" y="3413213"/>
                  <a:pt x="2528384" y="3431193"/>
                  <a:pt x="2524253" y="3449781"/>
                </a:cubicBezTo>
                <a:cubicBezTo>
                  <a:pt x="2519145" y="3472769"/>
                  <a:pt x="2515507" y="3496066"/>
                  <a:pt x="2510399" y="3519054"/>
                </a:cubicBezTo>
                <a:cubicBezTo>
                  <a:pt x="2458581" y="3752234"/>
                  <a:pt x="2528965" y="3430936"/>
                  <a:pt x="2482690" y="3616036"/>
                </a:cubicBezTo>
                <a:cubicBezTo>
                  <a:pt x="2476979" y="3638881"/>
                  <a:pt x="2473453" y="3662218"/>
                  <a:pt x="2468835" y="3685309"/>
                </a:cubicBezTo>
                <a:cubicBezTo>
                  <a:pt x="2464217" y="3828473"/>
                  <a:pt x="2461485" y="3971710"/>
                  <a:pt x="2454981" y="4114800"/>
                </a:cubicBezTo>
                <a:cubicBezTo>
                  <a:pt x="2449014" y="4246082"/>
                  <a:pt x="2441951" y="4288307"/>
                  <a:pt x="2427272" y="4405745"/>
                </a:cubicBezTo>
                <a:cubicBezTo>
                  <a:pt x="2438549" y="4529798"/>
                  <a:pt x="2400017" y="4544517"/>
                  <a:pt x="2482690" y="4585854"/>
                </a:cubicBezTo>
                <a:cubicBezTo>
                  <a:pt x="2495752" y="4592385"/>
                  <a:pt x="2510399" y="4595091"/>
                  <a:pt x="2524253" y="4599709"/>
                </a:cubicBezTo>
                <a:cubicBezTo>
                  <a:pt x="2681271" y="4595091"/>
                  <a:pt x="2838222" y="4585854"/>
                  <a:pt x="2995308" y="4585854"/>
                </a:cubicBezTo>
                <a:cubicBezTo>
                  <a:pt x="3041720" y="4585854"/>
                  <a:pt x="3098924" y="4569146"/>
                  <a:pt x="3133853" y="4599709"/>
                </a:cubicBezTo>
                <a:cubicBezTo>
                  <a:pt x="3155834" y="4618943"/>
                  <a:pt x="3113228" y="4654500"/>
                  <a:pt x="3106144" y="4682836"/>
                </a:cubicBezTo>
                <a:cubicBezTo>
                  <a:pt x="3101526" y="4701309"/>
                  <a:pt x="3105754" y="4724790"/>
                  <a:pt x="3092290" y="4738254"/>
                </a:cubicBezTo>
                <a:cubicBezTo>
                  <a:pt x="3078826" y="4751718"/>
                  <a:pt x="3055345" y="4747491"/>
                  <a:pt x="3036872" y="4752109"/>
                </a:cubicBezTo>
                <a:cubicBezTo>
                  <a:pt x="2990943" y="4981743"/>
                  <a:pt x="3049028" y="4808345"/>
                  <a:pt x="2538108" y="4835236"/>
                </a:cubicBezTo>
                <a:cubicBezTo>
                  <a:pt x="2523524" y="4836004"/>
                  <a:pt x="2510586" y="4845079"/>
                  <a:pt x="2496544" y="4849091"/>
                </a:cubicBezTo>
                <a:cubicBezTo>
                  <a:pt x="2478235" y="4854322"/>
                  <a:pt x="2459599" y="4858327"/>
                  <a:pt x="2441126" y="4862945"/>
                </a:cubicBezTo>
                <a:cubicBezTo>
                  <a:pt x="2399562" y="4858327"/>
                  <a:pt x="2357442" y="4857293"/>
                  <a:pt x="2316435" y="4849091"/>
                </a:cubicBezTo>
                <a:cubicBezTo>
                  <a:pt x="2287794" y="4843363"/>
                  <a:pt x="2233308" y="4821381"/>
                  <a:pt x="2233308" y="4821381"/>
                </a:cubicBezTo>
                <a:cubicBezTo>
                  <a:pt x="2228690" y="4807527"/>
                  <a:pt x="2228576" y="4791222"/>
                  <a:pt x="2219453" y="4779818"/>
                </a:cubicBezTo>
                <a:cubicBezTo>
                  <a:pt x="2117857" y="4652824"/>
                  <a:pt x="2233306" y="4856014"/>
                  <a:pt x="2150181" y="4710545"/>
                </a:cubicBezTo>
                <a:cubicBezTo>
                  <a:pt x="2132559" y="4679706"/>
                  <a:pt x="2117252" y="4648103"/>
                  <a:pt x="2108617" y="4613563"/>
                </a:cubicBezTo>
                <a:cubicBezTo>
                  <a:pt x="2102906" y="4590718"/>
                  <a:pt x="2099380" y="4567382"/>
                  <a:pt x="2094762" y="4544291"/>
                </a:cubicBezTo>
                <a:cubicBezTo>
                  <a:pt x="2075536" y="4294348"/>
                  <a:pt x="2080427" y="4380836"/>
                  <a:pt x="2067053" y="4073236"/>
                </a:cubicBezTo>
                <a:cubicBezTo>
                  <a:pt x="2062034" y="3957798"/>
                  <a:pt x="2061149" y="3842145"/>
                  <a:pt x="2053199" y="3726872"/>
                </a:cubicBezTo>
                <a:cubicBezTo>
                  <a:pt x="2051889" y="3707876"/>
                  <a:pt x="2044816" y="3689692"/>
                  <a:pt x="2039344" y="3671454"/>
                </a:cubicBezTo>
                <a:cubicBezTo>
                  <a:pt x="2030951" y="3643478"/>
                  <a:pt x="2020871" y="3616036"/>
                  <a:pt x="2011635" y="3588327"/>
                </a:cubicBezTo>
                <a:lnTo>
                  <a:pt x="1983926" y="3505200"/>
                </a:lnTo>
                <a:lnTo>
                  <a:pt x="1956217" y="3422072"/>
                </a:lnTo>
                <a:lnTo>
                  <a:pt x="1942362" y="3380509"/>
                </a:lnTo>
                <a:cubicBezTo>
                  <a:pt x="1933126" y="3394363"/>
                  <a:pt x="1916807" y="3405561"/>
                  <a:pt x="1914653" y="3422072"/>
                </a:cubicBezTo>
                <a:cubicBezTo>
                  <a:pt x="1850051" y="3917363"/>
                  <a:pt x="1933482" y="3568434"/>
                  <a:pt x="1886944" y="3754581"/>
                </a:cubicBezTo>
                <a:cubicBezTo>
                  <a:pt x="1882326" y="3999345"/>
                  <a:pt x="1881246" y="4244201"/>
                  <a:pt x="1873090" y="4488872"/>
                </a:cubicBezTo>
                <a:cubicBezTo>
                  <a:pt x="1870870" y="4555469"/>
                  <a:pt x="1847305" y="4633573"/>
                  <a:pt x="1831526" y="4696691"/>
                </a:cubicBezTo>
                <a:cubicBezTo>
                  <a:pt x="1825815" y="4719536"/>
                  <a:pt x="1823383" y="4743118"/>
                  <a:pt x="1817672" y="4765963"/>
                </a:cubicBezTo>
                <a:cubicBezTo>
                  <a:pt x="1814130" y="4780131"/>
                  <a:pt x="1807829" y="4793485"/>
                  <a:pt x="1803817" y="4807527"/>
                </a:cubicBezTo>
                <a:cubicBezTo>
                  <a:pt x="1798586" y="4825836"/>
                  <a:pt x="1800524" y="4847102"/>
                  <a:pt x="1789962" y="4862945"/>
                </a:cubicBezTo>
                <a:cubicBezTo>
                  <a:pt x="1774615" y="4885966"/>
                  <a:pt x="1730544" y="4896606"/>
                  <a:pt x="1706835" y="4904509"/>
                </a:cubicBezTo>
                <a:cubicBezTo>
                  <a:pt x="1646799" y="4899891"/>
                  <a:pt x="1585908" y="4901751"/>
                  <a:pt x="1526726" y="4890654"/>
                </a:cubicBezTo>
                <a:cubicBezTo>
                  <a:pt x="1510360" y="4887585"/>
                  <a:pt x="1496936" y="4874719"/>
                  <a:pt x="1485162" y="4862945"/>
                </a:cubicBezTo>
                <a:cubicBezTo>
                  <a:pt x="1473388" y="4851171"/>
                  <a:pt x="1474036" y="4822889"/>
                  <a:pt x="1457453" y="4821381"/>
                </a:cubicBezTo>
                <a:cubicBezTo>
                  <a:pt x="1264231" y="4803815"/>
                  <a:pt x="1069526" y="4812145"/>
                  <a:pt x="875562" y="4807527"/>
                </a:cubicBezTo>
                <a:cubicBezTo>
                  <a:pt x="880180" y="4775200"/>
                  <a:pt x="874813" y="4739753"/>
                  <a:pt x="889417" y="4710545"/>
                </a:cubicBezTo>
                <a:cubicBezTo>
                  <a:pt x="905251" y="4678878"/>
                  <a:pt x="984421" y="4714505"/>
                  <a:pt x="889417" y="4682836"/>
                </a:cubicBezTo>
                <a:cubicBezTo>
                  <a:pt x="884799" y="4668981"/>
                  <a:pt x="869031" y="4654334"/>
                  <a:pt x="875562" y="4641272"/>
                </a:cubicBezTo>
                <a:cubicBezTo>
                  <a:pt x="882093" y="4628210"/>
                  <a:pt x="902870" y="4630586"/>
                  <a:pt x="917126" y="4627418"/>
                </a:cubicBezTo>
                <a:cubicBezTo>
                  <a:pt x="944548" y="4621324"/>
                  <a:pt x="972544" y="4618181"/>
                  <a:pt x="1000253" y="4613563"/>
                </a:cubicBezTo>
                <a:cubicBezTo>
                  <a:pt x="1004871" y="4590472"/>
                  <a:pt x="995720" y="4559001"/>
                  <a:pt x="1014108" y="4544291"/>
                </a:cubicBezTo>
                <a:cubicBezTo>
                  <a:pt x="1028977" y="4532396"/>
                  <a:pt x="1051288" y="4552674"/>
                  <a:pt x="1069526" y="4558145"/>
                </a:cubicBezTo>
                <a:cubicBezTo>
                  <a:pt x="1125137" y="4574828"/>
                  <a:pt x="1154033" y="4589884"/>
                  <a:pt x="1208072" y="4599709"/>
                </a:cubicBezTo>
                <a:cubicBezTo>
                  <a:pt x="1240200" y="4605551"/>
                  <a:pt x="1272726" y="4608945"/>
                  <a:pt x="1305053" y="4613563"/>
                </a:cubicBezTo>
                <a:cubicBezTo>
                  <a:pt x="1369708" y="4608945"/>
                  <a:pt x="1435184" y="4610973"/>
                  <a:pt x="1499017" y="4599709"/>
                </a:cubicBezTo>
                <a:cubicBezTo>
                  <a:pt x="1515415" y="4596815"/>
                  <a:pt x="1531756" y="4586120"/>
                  <a:pt x="1540581" y="4572000"/>
                </a:cubicBezTo>
                <a:cubicBezTo>
                  <a:pt x="1556061" y="4547232"/>
                  <a:pt x="1568290" y="4488872"/>
                  <a:pt x="1568290" y="4488872"/>
                </a:cubicBezTo>
                <a:cubicBezTo>
                  <a:pt x="1563672" y="4304145"/>
                  <a:pt x="1559867" y="4119396"/>
                  <a:pt x="1554435" y="3934691"/>
                </a:cubicBezTo>
                <a:cubicBezTo>
                  <a:pt x="1550631" y="3805355"/>
                  <a:pt x="1557139" y="3675091"/>
                  <a:pt x="1540581" y="3546763"/>
                </a:cubicBezTo>
                <a:cubicBezTo>
                  <a:pt x="1538071" y="3527311"/>
                  <a:pt x="1472123" y="3487271"/>
                  <a:pt x="1457453" y="3477491"/>
                </a:cubicBezTo>
                <a:cubicBezTo>
                  <a:pt x="1452835" y="3459018"/>
                  <a:pt x="1447730" y="3440660"/>
                  <a:pt x="1443599" y="3422072"/>
                </a:cubicBezTo>
                <a:cubicBezTo>
                  <a:pt x="1438491" y="3399085"/>
                  <a:pt x="1435940" y="3375518"/>
                  <a:pt x="1429744" y="3352800"/>
                </a:cubicBezTo>
                <a:cubicBezTo>
                  <a:pt x="1394953" y="3225235"/>
                  <a:pt x="1407469" y="3316128"/>
                  <a:pt x="1388181" y="3200400"/>
                </a:cubicBezTo>
                <a:cubicBezTo>
                  <a:pt x="1368706" y="3083548"/>
                  <a:pt x="1376234" y="3098851"/>
                  <a:pt x="1360472" y="2964872"/>
                </a:cubicBezTo>
                <a:cubicBezTo>
                  <a:pt x="1356657" y="2932440"/>
                  <a:pt x="1352459" y="2900019"/>
                  <a:pt x="1346617" y="2867891"/>
                </a:cubicBezTo>
                <a:cubicBezTo>
                  <a:pt x="1343211" y="2849157"/>
                  <a:pt x="1335892" y="2831254"/>
                  <a:pt x="1332762" y="2812472"/>
                </a:cubicBezTo>
                <a:cubicBezTo>
                  <a:pt x="1322025" y="2748050"/>
                  <a:pt x="1314289" y="2683163"/>
                  <a:pt x="1305053" y="2618509"/>
                </a:cubicBezTo>
                <a:cubicBezTo>
                  <a:pt x="1297240" y="2563821"/>
                  <a:pt x="1280399" y="2516836"/>
                  <a:pt x="1263490" y="2466109"/>
                </a:cubicBezTo>
                <a:cubicBezTo>
                  <a:pt x="1246628" y="2297495"/>
                  <a:pt x="1243318" y="2368017"/>
                  <a:pt x="1263490" y="2216727"/>
                </a:cubicBezTo>
                <a:cubicBezTo>
                  <a:pt x="1279477" y="2096822"/>
                  <a:pt x="1268804" y="2145366"/>
                  <a:pt x="1305053" y="2036618"/>
                </a:cubicBezTo>
                <a:cubicBezTo>
                  <a:pt x="1313792" y="2010400"/>
                  <a:pt x="1341553" y="1986264"/>
                  <a:pt x="1360472" y="1967345"/>
                </a:cubicBezTo>
                <a:cubicBezTo>
                  <a:pt x="1365090" y="1953490"/>
                  <a:pt x="1388909" y="1926569"/>
                  <a:pt x="1374326" y="1925781"/>
                </a:cubicBezTo>
                <a:cubicBezTo>
                  <a:pt x="1199030" y="1916306"/>
                  <a:pt x="1023196" y="1931082"/>
                  <a:pt x="847853" y="1939636"/>
                </a:cubicBezTo>
                <a:cubicBezTo>
                  <a:pt x="833267" y="1940348"/>
                  <a:pt x="820458" y="1949949"/>
                  <a:pt x="806290" y="1953491"/>
                </a:cubicBezTo>
                <a:cubicBezTo>
                  <a:pt x="649623" y="1992658"/>
                  <a:pt x="832232" y="1935606"/>
                  <a:pt x="653890" y="1995054"/>
                </a:cubicBezTo>
                <a:lnTo>
                  <a:pt x="404508" y="2078181"/>
                </a:lnTo>
                <a:cubicBezTo>
                  <a:pt x="377876" y="2087058"/>
                  <a:pt x="334209" y="2092549"/>
                  <a:pt x="307526" y="2105891"/>
                </a:cubicBezTo>
                <a:cubicBezTo>
                  <a:pt x="292633" y="2113338"/>
                  <a:pt x="279817" y="2124364"/>
                  <a:pt x="265962" y="2133600"/>
                </a:cubicBezTo>
                <a:cubicBezTo>
                  <a:pt x="256552" y="2146147"/>
                  <a:pt x="206818" y="2210325"/>
                  <a:pt x="196690" y="2230581"/>
                </a:cubicBezTo>
                <a:cubicBezTo>
                  <a:pt x="190159" y="2243643"/>
                  <a:pt x="191958" y="2260741"/>
                  <a:pt x="182835" y="2272145"/>
                </a:cubicBezTo>
                <a:cubicBezTo>
                  <a:pt x="172433" y="2285147"/>
                  <a:pt x="155126" y="2290618"/>
                  <a:pt x="141272" y="2299854"/>
                </a:cubicBezTo>
                <a:cubicBezTo>
                  <a:pt x="127417" y="2295236"/>
                  <a:pt x="110035" y="2296327"/>
                  <a:pt x="99708" y="2286000"/>
                </a:cubicBezTo>
                <a:cubicBezTo>
                  <a:pt x="77540" y="2263832"/>
                  <a:pt x="84929" y="2225040"/>
                  <a:pt x="99708" y="2202872"/>
                </a:cubicBezTo>
                <a:cubicBezTo>
                  <a:pt x="110576" y="2186570"/>
                  <a:pt x="127417" y="2175163"/>
                  <a:pt x="141272" y="2161309"/>
                </a:cubicBezTo>
                <a:cubicBezTo>
                  <a:pt x="95090" y="2156691"/>
                  <a:pt x="47353" y="2160204"/>
                  <a:pt x="2726" y="2147454"/>
                </a:cubicBezTo>
                <a:cubicBezTo>
                  <a:pt x="-11316" y="2143442"/>
                  <a:pt x="32886" y="2142723"/>
                  <a:pt x="44290" y="2133600"/>
                </a:cubicBezTo>
                <a:cubicBezTo>
                  <a:pt x="133819" y="2061978"/>
                  <a:pt x="9089" y="2113007"/>
                  <a:pt x="113562" y="2078181"/>
                </a:cubicBezTo>
                <a:cubicBezTo>
                  <a:pt x="90229" y="2062625"/>
                  <a:pt x="49151" y="2042937"/>
                  <a:pt x="44290" y="2008909"/>
                </a:cubicBezTo>
                <a:cubicBezTo>
                  <a:pt x="41597" y="1990059"/>
                  <a:pt x="40810" y="1961370"/>
                  <a:pt x="58144" y="1953491"/>
                </a:cubicBezTo>
                <a:cubicBezTo>
                  <a:pt x="100396" y="1934285"/>
                  <a:pt x="150508" y="1944254"/>
                  <a:pt x="196690" y="1939636"/>
                </a:cubicBezTo>
                <a:cubicBezTo>
                  <a:pt x="201308" y="1925781"/>
                  <a:pt x="204013" y="1911134"/>
                  <a:pt x="210544" y="1898072"/>
                </a:cubicBezTo>
                <a:cubicBezTo>
                  <a:pt x="217990" y="1883179"/>
                  <a:pt x="227593" y="1869301"/>
                  <a:pt x="238253" y="1856509"/>
                </a:cubicBezTo>
                <a:cubicBezTo>
                  <a:pt x="270378" y="1817959"/>
                  <a:pt x="302158" y="1794714"/>
                  <a:pt x="349090" y="1773381"/>
                </a:cubicBezTo>
                <a:cubicBezTo>
                  <a:pt x="375680" y="1761295"/>
                  <a:pt x="404508" y="1754908"/>
                  <a:pt x="432217" y="1745672"/>
                </a:cubicBezTo>
                <a:cubicBezTo>
                  <a:pt x="512403" y="1718943"/>
                  <a:pt x="503117" y="1690528"/>
                  <a:pt x="556908" y="1648691"/>
                </a:cubicBezTo>
                <a:cubicBezTo>
                  <a:pt x="556925" y="1648677"/>
                  <a:pt x="660808" y="1579424"/>
                  <a:pt x="681599" y="1565563"/>
                </a:cubicBezTo>
                <a:cubicBezTo>
                  <a:pt x="693523" y="1557614"/>
                  <a:pt x="771194" y="1539701"/>
                  <a:pt x="778581" y="1537854"/>
                </a:cubicBezTo>
                <a:cubicBezTo>
                  <a:pt x="929867" y="1436995"/>
                  <a:pt x="696634" y="1585755"/>
                  <a:pt x="875562" y="1496291"/>
                </a:cubicBezTo>
                <a:cubicBezTo>
                  <a:pt x="887246" y="1490449"/>
                  <a:pt x="891588" y="1474423"/>
                  <a:pt x="903272" y="1468581"/>
                </a:cubicBezTo>
                <a:cubicBezTo>
                  <a:pt x="920303" y="1460066"/>
                  <a:pt x="940381" y="1459958"/>
                  <a:pt x="958690" y="1454727"/>
                </a:cubicBezTo>
                <a:cubicBezTo>
                  <a:pt x="1004823" y="1441546"/>
                  <a:pt x="1003680" y="1435683"/>
                  <a:pt x="1055672" y="1427018"/>
                </a:cubicBezTo>
                <a:cubicBezTo>
                  <a:pt x="1166157" y="1408604"/>
                  <a:pt x="1226579" y="1411313"/>
                  <a:pt x="1346617" y="1399309"/>
                </a:cubicBezTo>
                <a:cubicBezTo>
                  <a:pt x="1412917" y="1392679"/>
                  <a:pt x="1491664" y="1378668"/>
                  <a:pt x="1554435" y="1357745"/>
                </a:cubicBezTo>
                <a:cubicBezTo>
                  <a:pt x="1568290" y="1353127"/>
                  <a:pt x="1581679" y="1346755"/>
                  <a:pt x="1595999" y="1343891"/>
                </a:cubicBezTo>
                <a:cubicBezTo>
                  <a:pt x="1628020" y="1337487"/>
                  <a:pt x="1660654" y="1334654"/>
                  <a:pt x="1692981" y="1330036"/>
                </a:cubicBezTo>
                <a:cubicBezTo>
                  <a:pt x="1706835" y="1325418"/>
                  <a:pt x="1723140" y="1325304"/>
                  <a:pt x="1734544" y="1316181"/>
                </a:cubicBezTo>
                <a:cubicBezTo>
                  <a:pt x="1769302" y="1288375"/>
                  <a:pt x="1774023" y="1243781"/>
                  <a:pt x="1748399" y="1205345"/>
                </a:cubicBezTo>
                <a:cubicBezTo>
                  <a:pt x="1738189" y="1190031"/>
                  <a:pt x="1710139" y="1191491"/>
                  <a:pt x="1692981" y="1191491"/>
                </a:cubicBezTo>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4422545" y="2660935"/>
            <a:ext cx="1634000" cy="2137604"/>
          </a:xfrm>
          <a:custGeom>
            <a:avLst/>
            <a:gdLst>
              <a:gd name="connsiteX0" fmla="*/ 1708915 w 4069032"/>
              <a:gd name="connsiteY0" fmla="*/ 1399805 h 5566698"/>
              <a:gd name="connsiteX1" fmla="*/ 1584224 w 4069032"/>
              <a:gd name="connsiteY1" fmla="*/ 1372096 h 5566698"/>
              <a:gd name="connsiteX2" fmla="*/ 1514951 w 4069032"/>
              <a:gd name="connsiteY2" fmla="*/ 1316678 h 5566698"/>
              <a:gd name="connsiteX3" fmla="*/ 1390260 w 4069032"/>
              <a:gd name="connsiteY3" fmla="*/ 1164278 h 5566698"/>
              <a:gd name="connsiteX4" fmla="*/ 1362551 w 4069032"/>
              <a:gd name="connsiteY4" fmla="*/ 1122714 h 5566698"/>
              <a:gd name="connsiteX5" fmla="*/ 1320988 w 4069032"/>
              <a:gd name="connsiteY5" fmla="*/ 1039587 h 5566698"/>
              <a:gd name="connsiteX6" fmla="*/ 1307133 w 4069032"/>
              <a:gd name="connsiteY6" fmla="*/ 998023 h 5566698"/>
              <a:gd name="connsiteX7" fmla="*/ 1279424 w 4069032"/>
              <a:gd name="connsiteY7" fmla="*/ 956460 h 5566698"/>
              <a:gd name="connsiteX8" fmla="*/ 1251715 w 4069032"/>
              <a:gd name="connsiteY8" fmla="*/ 873332 h 5566698"/>
              <a:gd name="connsiteX9" fmla="*/ 1237860 w 4069032"/>
              <a:gd name="connsiteY9" fmla="*/ 831769 h 5566698"/>
              <a:gd name="connsiteX10" fmla="*/ 1237860 w 4069032"/>
              <a:gd name="connsiteY10" fmla="*/ 499260 h 5566698"/>
              <a:gd name="connsiteX11" fmla="*/ 1320988 w 4069032"/>
              <a:gd name="connsiteY11" fmla="*/ 333005 h 5566698"/>
              <a:gd name="connsiteX12" fmla="*/ 1348697 w 4069032"/>
              <a:gd name="connsiteY12" fmla="*/ 291441 h 5566698"/>
              <a:gd name="connsiteX13" fmla="*/ 1417969 w 4069032"/>
              <a:gd name="connsiteY13" fmla="*/ 194460 h 5566698"/>
              <a:gd name="connsiteX14" fmla="*/ 1445678 w 4069032"/>
              <a:gd name="connsiteY14" fmla="*/ 166750 h 5566698"/>
              <a:gd name="connsiteX15" fmla="*/ 1487242 w 4069032"/>
              <a:gd name="connsiteY15" fmla="*/ 152896 h 5566698"/>
              <a:gd name="connsiteX16" fmla="*/ 1528806 w 4069032"/>
              <a:gd name="connsiteY16" fmla="*/ 125187 h 5566698"/>
              <a:gd name="connsiteX17" fmla="*/ 1556515 w 4069032"/>
              <a:gd name="connsiteY17" fmla="*/ 83623 h 5566698"/>
              <a:gd name="connsiteX18" fmla="*/ 1639642 w 4069032"/>
              <a:gd name="connsiteY18" fmla="*/ 42060 h 5566698"/>
              <a:gd name="connsiteX19" fmla="*/ 1667351 w 4069032"/>
              <a:gd name="connsiteY19" fmla="*/ 14350 h 5566698"/>
              <a:gd name="connsiteX20" fmla="*/ 2124551 w 4069032"/>
              <a:gd name="connsiteY20" fmla="*/ 14350 h 5566698"/>
              <a:gd name="connsiteX21" fmla="*/ 2179969 w 4069032"/>
              <a:gd name="connsiteY21" fmla="*/ 69769 h 5566698"/>
              <a:gd name="connsiteX22" fmla="*/ 2207678 w 4069032"/>
              <a:gd name="connsiteY22" fmla="*/ 111332 h 5566698"/>
              <a:gd name="connsiteX23" fmla="*/ 2235388 w 4069032"/>
              <a:gd name="connsiteY23" fmla="*/ 139041 h 5566698"/>
              <a:gd name="connsiteX24" fmla="*/ 2304660 w 4069032"/>
              <a:gd name="connsiteY24" fmla="*/ 263732 h 5566698"/>
              <a:gd name="connsiteX25" fmla="*/ 2332369 w 4069032"/>
              <a:gd name="connsiteY25" fmla="*/ 346860 h 5566698"/>
              <a:gd name="connsiteX26" fmla="*/ 2360078 w 4069032"/>
              <a:gd name="connsiteY26" fmla="*/ 388423 h 5566698"/>
              <a:gd name="connsiteX27" fmla="*/ 2429351 w 4069032"/>
              <a:gd name="connsiteY27" fmla="*/ 443841 h 5566698"/>
              <a:gd name="connsiteX28" fmla="*/ 2443206 w 4069032"/>
              <a:gd name="connsiteY28" fmla="*/ 485405 h 5566698"/>
              <a:gd name="connsiteX29" fmla="*/ 2526333 w 4069032"/>
              <a:gd name="connsiteY29" fmla="*/ 526969 h 5566698"/>
              <a:gd name="connsiteX30" fmla="*/ 2567897 w 4069032"/>
              <a:gd name="connsiteY30" fmla="*/ 610096 h 5566698"/>
              <a:gd name="connsiteX31" fmla="*/ 2609460 w 4069032"/>
              <a:gd name="connsiteY31" fmla="*/ 637805 h 5566698"/>
              <a:gd name="connsiteX32" fmla="*/ 2623315 w 4069032"/>
              <a:gd name="connsiteY32" fmla="*/ 679369 h 5566698"/>
              <a:gd name="connsiteX33" fmla="*/ 2554042 w 4069032"/>
              <a:gd name="connsiteY33" fmla="*/ 734787 h 5566698"/>
              <a:gd name="connsiteX34" fmla="*/ 2470915 w 4069032"/>
              <a:gd name="connsiteY34" fmla="*/ 748641 h 5566698"/>
              <a:gd name="connsiteX35" fmla="*/ 2484769 w 4069032"/>
              <a:gd name="connsiteY35" fmla="*/ 831769 h 5566698"/>
              <a:gd name="connsiteX36" fmla="*/ 2290806 w 4069032"/>
              <a:gd name="connsiteY36" fmla="*/ 859478 h 5566698"/>
              <a:gd name="connsiteX37" fmla="*/ 2207678 w 4069032"/>
              <a:gd name="connsiteY37" fmla="*/ 804060 h 5566698"/>
              <a:gd name="connsiteX38" fmla="*/ 2193824 w 4069032"/>
              <a:gd name="connsiteY38" fmla="*/ 762496 h 5566698"/>
              <a:gd name="connsiteX39" fmla="*/ 2152260 w 4069032"/>
              <a:gd name="connsiteY39" fmla="*/ 734787 h 5566698"/>
              <a:gd name="connsiteX40" fmla="*/ 2166115 w 4069032"/>
              <a:gd name="connsiteY40" fmla="*/ 831769 h 5566698"/>
              <a:gd name="connsiteX41" fmla="*/ 2179969 w 4069032"/>
              <a:gd name="connsiteY41" fmla="*/ 873332 h 5566698"/>
              <a:gd name="connsiteX42" fmla="*/ 2221533 w 4069032"/>
              <a:gd name="connsiteY42" fmla="*/ 887187 h 5566698"/>
              <a:gd name="connsiteX43" fmla="*/ 2304660 w 4069032"/>
              <a:gd name="connsiteY43" fmla="*/ 928750 h 5566698"/>
              <a:gd name="connsiteX44" fmla="*/ 2415497 w 4069032"/>
              <a:gd name="connsiteY44" fmla="*/ 1025732 h 5566698"/>
              <a:gd name="connsiteX45" fmla="*/ 2401642 w 4069032"/>
              <a:gd name="connsiteY45" fmla="*/ 1150423 h 5566698"/>
              <a:gd name="connsiteX46" fmla="*/ 2346224 w 4069032"/>
              <a:gd name="connsiteY46" fmla="*/ 1164278 h 5566698"/>
              <a:gd name="connsiteX47" fmla="*/ 2332369 w 4069032"/>
              <a:gd name="connsiteY47" fmla="*/ 1288969 h 5566698"/>
              <a:gd name="connsiteX48" fmla="*/ 2249242 w 4069032"/>
              <a:gd name="connsiteY48" fmla="*/ 1316678 h 5566698"/>
              <a:gd name="connsiteX49" fmla="*/ 2110697 w 4069032"/>
              <a:gd name="connsiteY49" fmla="*/ 1344387 h 5566698"/>
              <a:gd name="connsiteX50" fmla="*/ 2124551 w 4069032"/>
              <a:gd name="connsiteY50" fmla="*/ 1496787 h 5566698"/>
              <a:gd name="connsiteX51" fmla="*/ 2166115 w 4069032"/>
              <a:gd name="connsiteY51" fmla="*/ 1510641 h 5566698"/>
              <a:gd name="connsiteX52" fmla="*/ 2387788 w 4069032"/>
              <a:gd name="connsiteY52" fmla="*/ 1524496 h 5566698"/>
              <a:gd name="connsiteX53" fmla="*/ 2470915 w 4069032"/>
              <a:gd name="connsiteY53" fmla="*/ 1579914 h 5566698"/>
              <a:gd name="connsiteX54" fmla="*/ 2554042 w 4069032"/>
              <a:gd name="connsiteY54" fmla="*/ 1607623 h 5566698"/>
              <a:gd name="connsiteX55" fmla="*/ 2567897 w 4069032"/>
              <a:gd name="connsiteY55" fmla="*/ 1649187 h 5566698"/>
              <a:gd name="connsiteX56" fmla="*/ 2651024 w 4069032"/>
              <a:gd name="connsiteY56" fmla="*/ 1704605 h 5566698"/>
              <a:gd name="connsiteX57" fmla="*/ 2678733 w 4069032"/>
              <a:gd name="connsiteY57" fmla="*/ 1746169 h 5566698"/>
              <a:gd name="connsiteX58" fmla="*/ 2761860 w 4069032"/>
              <a:gd name="connsiteY58" fmla="*/ 1815441 h 5566698"/>
              <a:gd name="connsiteX59" fmla="*/ 2789569 w 4069032"/>
              <a:gd name="connsiteY59" fmla="*/ 1857005 h 5566698"/>
              <a:gd name="connsiteX60" fmla="*/ 2831133 w 4069032"/>
              <a:gd name="connsiteY60" fmla="*/ 1870860 h 5566698"/>
              <a:gd name="connsiteX61" fmla="*/ 2914260 w 4069032"/>
              <a:gd name="connsiteY61" fmla="*/ 1912423 h 5566698"/>
              <a:gd name="connsiteX62" fmla="*/ 2997388 w 4069032"/>
              <a:gd name="connsiteY62" fmla="*/ 1953987 h 5566698"/>
              <a:gd name="connsiteX63" fmla="*/ 3038951 w 4069032"/>
              <a:gd name="connsiteY63" fmla="*/ 1981696 h 5566698"/>
              <a:gd name="connsiteX64" fmla="*/ 3177497 w 4069032"/>
              <a:gd name="connsiteY64" fmla="*/ 2023260 h 5566698"/>
              <a:gd name="connsiteX65" fmla="*/ 3288333 w 4069032"/>
              <a:gd name="connsiteY65" fmla="*/ 2050969 h 5566698"/>
              <a:gd name="connsiteX66" fmla="*/ 3371460 w 4069032"/>
              <a:gd name="connsiteY66" fmla="*/ 2106387 h 5566698"/>
              <a:gd name="connsiteX67" fmla="*/ 3413024 w 4069032"/>
              <a:gd name="connsiteY67" fmla="*/ 2134096 h 5566698"/>
              <a:gd name="connsiteX68" fmla="*/ 3454588 w 4069032"/>
              <a:gd name="connsiteY68" fmla="*/ 2175660 h 5566698"/>
              <a:gd name="connsiteX69" fmla="*/ 3468442 w 4069032"/>
              <a:gd name="connsiteY69" fmla="*/ 2217223 h 5566698"/>
              <a:gd name="connsiteX70" fmla="*/ 3523860 w 4069032"/>
              <a:gd name="connsiteY70" fmla="*/ 2231078 h 5566698"/>
              <a:gd name="connsiteX71" fmla="*/ 3579278 w 4069032"/>
              <a:gd name="connsiteY71" fmla="*/ 2258787 h 5566698"/>
              <a:gd name="connsiteX72" fmla="*/ 3606988 w 4069032"/>
              <a:gd name="connsiteY72" fmla="*/ 2286496 h 5566698"/>
              <a:gd name="connsiteX73" fmla="*/ 3690115 w 4069032"/>
              <a:gd name="connsiteY73" fmla="*/ 2341914 h 5566698"/>
              <a:gd name="connsiteX74" fmla="*/ 3759388 w 4069032"/>
              <a:gd name="connsiteY74" fmla="*/ 2397332 h 5566698"/>
              <a:gd name="connsiteX75" fmla="*/ 3842515 w 4069032"/>
              <a:gd name="connsiteY75" fmla="*/ 2480460 h 5566698"/>
              <a:gd name="connsiteX76" fmla="*/ 3897933 w 4069032"/>
              <a:gd name="connsiteY76" fmla="*/ 2549732 h 5566698"/>
              <a:gd name="connsiteX77" fmla="*/ 3925642 w 4069032"/>
              <a:gd name="connsiteY77" fmla="*/ 2591296 h 5566698"/>
              <a:gd name="connsiteX78" fmla="*/ 4008769 w 4069032"/>
              <a:gd name="connsiteY78" fmla="*/ 2646714 h 5566698"/>
              <a:gd name="connsiteX79" fmla="*/ 4050333 w 4069032"/>
              <a:gd name="connsiteY79" fmla="*/ 2674423 h 5566698"/>
              <a:gd name="connsiteX80" fmla="*/ 4050333 w 4069032"/>
              <a:gd name="connsiteY80" fmla="*/ 2799114 h 5566698"/>
              <a:gd name="connsiteX81" fmla="*/ 4008769 w 4069032"/>
              <a:gd name="connsiteY81" fmla="*/ 2785260 h 5566698"/>
              <a:gd name="connsiteX82" fmla="*/ 3994915 w 4069032"/>
              <a:gd name="connsiteY82" fmla="*/ 2743696 h 5566698"/>
              <a:gd name="connsiteX83" fmla="*/ 3967206 w 4069032"/>
              <a:gd name="connsiteY83" fmla="*/ 2826823 h 5566698"/>
              <a:gd name="connsiteX84" fmla="*/ 3897933 w 4069032"/>
              <a:gd name="connsiteY84" fmla="*/ 2812969 h 5566698"/>
              <a:gd name="connsiteX85" fmla="*/ 3884078 w 4069032"/>
              <a:gd name="connsiteY85" fmla="*/ 2729841 h 5566698"/>
              <a:gd name="connsiteX86" fmla="*/ 3870224 w 4069032"/>
              <a:gd name="connsiteY86" fmla="*/ 2785260 h 5566698"/>
              <a:gd name="connsiteX87" fmla="*/ 3856369 w 4069032"/>
              <a:gd name="connsiteY87" fmla="*/ 2826823 h 5566698"/>
              <a:gd name="connsiteX88" fmla="*/ 3773242 w 4069032"/>
              <a:gd name="connsiteY88" fmla="*/ 2688278 h 5566698"/>
              <a:gd name="connsiteX89" fmla="*/ 3717824 w 4069032"/>
              <a:gd name="connsiteY89" fmla="*/ 2674423 h 5566698"/>
              <a:gd name="connsiteX90" fmla="*/ 3676260 w 4069032"/>
              <a:gd name="connsiteY90" fmla="*/ 2660569 h 5566698"/>
              <a:gd name="connsiteX91" fmla="*/ 3648551 w 4069032"/>
              <a:gd name="connsiteY91" fmla="*/ 2619005 h 5566698"/>
              <a:gd name="connsiteX92" fmla="*/ 3565424 w 4069032"/>
              <a:gd name="connsiteY92" fmla="*/ 2577441 h 5566698"/>
              <a:gd name="connsiteX93" fmla="*/ 3482297 w 4069032"/>
              <a:gd name="connsiteY93" fmla="*/ 2535878 h 5566698"/>
              <a:gd name="connsiteX94" fmla="*/ 3454588 w 4069032"/>
              <a:gd name="connsiteY94" fmla="*/ 2494314 h 5566698"/>
              <a:gd name="connsiteX95" fmla="*/ 3413024 w 4069032"/>
              <a:gd name="connsiteY95" fmla="*/ 2480460 h 5566698"/>
              <a:gd name="connsiteX96" fmla="*/ 3371460 w 4069032"/>
              <a:gd name="connsiteY96" fmla="*/ 2452750 h 5566698"/>
              <a:gd name="connsiteX97" fmla="*/ 3288333 w 4069032"/>
              <a:gd name="connsiteY97" fmla="*/ 2425041 h 5566698"/>
              <a:gd name="connsiteX98" fmla="*/ 3205206 w 4069032"/>
              <a:gd name="connsiteY98" fmla="*/ 2397332 h 5566698"/>
              <a:gd name="connsiteX99" fmla="*/ 3163642 w 4069032"/>
              <a:gd name="connsiteY99" fmla="*/ 2383478 h 5566698"/>
              <a:gd name="connsiteX100" fmla="*/ 3080515 w 4069032"/>
              <a:gd name="connsiteY100" fmla="*/ 2341914 h 5566698"/>
              <a:gd name="connsiteX101" fmla="*/ 3038951 w 4069032"/>
              <a:gd name="connsiteY101" fmla="*/ 2314205 h 5566698"/>
              <a:gd name="connsiteX102" fmla="*/ 2955824 w 4069032"/>
              <a:gd name="connsiteY102" fmla="*/ 2286496 h 5566698"/>
              <a:gd name="connsiteX103" fmla="*/ 2872697 w 4069032"/>
              <a:gd name="connsiteY103" fmla="*/ 2258787 h 5566698"/>
              <a:gd name="connsiteX104" fmla="*/ 2831133 w 4069032"/>
              <a:gd name="connsiteY104" fmla="*/ 2244932 h 5566698"/>
              <a:gd name="connsiteX105" fmla="*/ 2789569 w 4069032"/>
              <a:gd name="connsiteY105" fmla="*/ 2217223 h 5566698"/>
              <a:gd name="connsiteX106" fmla="*/ 2623315 w 4069032"/>
              <a:gd name="connsiteY106" fmla="*/ 2134096 h 5566698"/>
              <a:gd name="connsiteX107" fmla="*/ 2581751 w 4069032"/>
              <a:gd name="connsiteY107" fmla="*/ 2106387 h 5566698"/>
              <a:gd name="connsiteX108" fmla="*/ 2554042 w 4069032"/>
              <a:gd name="connsiteY108" fmla="*/ 2064823 h 5566698"/>
              <a:gd name="connsiteX109" fmla="*/ 2512478 w 4069032"/>
              <a:gd name="connsiteY109" fmla="*/ 2050969 h 5566698"/>
              <a:gd name="connsiteX110" fmla="*/ 2498624 w 4069032"/>
              <a:gd name="connsiteY110" fmla="*/ 2189514 h 5566698"/>
              <a:gd name="connsiteX111" fmla="*/ 2512478 w 4069032"/>
              <a:gd name="connsiteY111" fmla="*/ 2397332 h 5566698"/>
              <a:gd name="connsiteX112" fmla="*/ 2540188 w 4069032"/>
              <a:gd name="connsiteY112" fmla="*/ 2425041 h 5566698"/>
              <a:gd name="connsiteX113" fmla="*/ 2609460 w 4069032"/>
              <a:gd name="connsiteY113" fmla="*/ 2494314 h 5566698"/>
              <a:gd name="connsiteX114" fmla="*/ 2664878 w 4069032"/>
              <a:gd name="connsiteY114" fmla="*/ 2577441 h 5566698"/>
              <a:gd name="connsiteX115" fmla="*/ 2692588 w 4069032"/>
              <a:gd name="connsiteY115" fmla="*/ 2619005 h 5566698"/>
              <a:gd name="connsiteX116" fmla="*/ 2706442 w 4069032"/>
              <a:gd name="connsiteY116" fmla="*/ 2674423 h 5566698"/>
              <a:gd name="connsiteX117" fmla="*/ 2720297 w 4069032"/>
              <a:gd name="connsiteY117" fmla="*/ 2771405 h 5566698"/>
              <a:gd name="connsiteX118" fmla="*/ 2748006 w 4069032"/>
              <a:gd name="connsiteY118" fmla="*/ 2854532 h 5566698"/>
              <a:gd name="connsiteX119" fmla="*/ 2761860 w 4069032"/>
              <a:gd name="connsiteY119" fmla="*/ 2896096 h 5566698"/>
              <a:gd name="connsiteX120" fmla="*/ 2748006 w 4069032"/>
              <a:gd name="connsiteY120" fmla="*/ 3533405 h 5566698"/>
              <a:gd name="connsiteX121" fmla="*/ 2734151 w 4069032"/>
              <a:gd name="connsiteY121" fmla="*/ 3574969 h 5566698"/>
              <a:gd name="connsiteX122" fmla="*/ 2678733 w 4069032"/>
              <a:gd name="connsiteY122" fmla="*/ 3768932 h 5566698"/>
              <a:gd name="connsiteX123" fmla="*/ 2651024 w 4069032"/>
              <a:gd name="connsiteY123" fmla="*/ 3810496 h 5566698"/>
              <a:gd name="connsiteX124" fmla="*/ 2609460 w 4069032"/>
              <a:gd name="connsiteY124" fmla="*/ 3893623 h 5566698"/>
              <a:gd name="connsiteX125" fmla="*/ 2567897 w 4069032"/>
              <a:gd name="connsiteY125" fmla="*/ 4032169 h 5566698"/>
              <a:gd name="connsiteX126" fmla="*/ 2554042 w 4069032"/>
              <a:gd name="connsiteY126" fmla="*/ 4073732 h 5566698"/>
              <a:gd name="connsiteX127" fmla="*/ 2540188 w 4069032"/>
              <a:gd name="connsiteY127" fmla="*/ 4129150 h 5566698"/>
              <a:gd name="connsiteX128" fmla="*/ 2512478 w 4069032"/>
              <a:gd name="connsiteY128" fmla="*/ 4170714 h 5566698"/>
              <a:gd name="connsiteX129" fmla="*/ 2484769 w 4069032"/>
              <a:gd name="connsiteY129" fmla="*/ 4309260 h 5566698"/>
              <a:gd name="connsiteX130" fmla="*/ 2470915 w 4069032"/>
              <a:gd name="connsiteY130" fmla="*/ 4378532 h 5566698"/>
              <a:gd name="connsiteX131" fmla="*/ 2498624 w 4069032"/>
              <a:gd name="connsiteY131" fmla="*/ 5085114 h 5566698"/>
              <a:gd name="connsiteX132" fmla="*/ 2512478 w 4069032"/>
              <a:gd name="connsiteY132" fmla="*/ 5126678 h 5566698"/>
              <a:gd name="connsiteX133" fmla="*/ 2526333 w 4069032"/>
              <a:gd name="connsiteY133" fmla="*/ 5182096 h 5566698"/>
              <a:gd name="connsiteX134" fmla="*/ 2540188 w 4069032"/>
              <a:gd name="connsiteY134" fmla="*/ 5251369 h 5566698"/>
              <a:gd name="connsiteX135" fmla="*/ 2664878 w 4069032"/>
              <a:gd name="connsiteY135" fmla="*/ 5292932 h 5566698"/>
              <a:gd name="connsiteX136" fmla="*/ 2706442 w 4069032"/>
              <a:gd name="connsiteY136" fmla="*/ 5306787 h 5566698"/>
              <a:gd name="connsiteX137" fmla="*/ 2858842 w 4069032"/>
              <a:gd name="connsiteY137" fmla="*/ 5320641 h 5566698"/>
              <a:gd name="connsiteX138" fmla="*/ 2872697 w 4069032"/>
              <a:gd name="connsiteY138" fmla="*/ 5362205 h 5566698"/>
              <a:gd name="connsiteX139" fmla="*/ 2831133 w 4069032"/>
              <a:gd name="connsiteY139" fmla="*/ 5389914 h 5566698"/>
              <a:gd name="connsiteX140" fmla="*/ 2831133 w 4069032"/>
              <a:gd name="connsiteY140" fmla="*/ 5500750 h 5566698"/>
              <a:gd name="connsiteX141" fmla="*/ 2581751 w 4069032"/>
              <a:gd name="connsiteY141" fmla="*/ 5528460 h 5566698"/>
              <a:gd name="connsiteX142" fmla="*/ 2415497 w 4069032"/>
              <a:gd name="connsiteY142" fmla="*/ 5486896 h 5566698"/>
              <a:gd name="connsiteX143" fmla="*/ 2332369 w 4069032"/>
              <a:gd name="connsiteY143" fmla="*/ 5473041 h 5566698"/>
              <a:gd name="connsiteX144" fmla="*/ 2290806 w 4069032"/>
              <a:gd name="connsiteY144" fmla="*/ 5445332 h 5566698"/>
              <a:gd name="connsiteX145" fmla="*/ 2263097 w 4069032"/>
              <a:gd name="connsiteY145" fmla="*/ 5362205 h 5566698"/>
              <a:gd name="connsiteX146" fmla="*/ 2235388 w 4069032"/>
              <a:gd name="connsiteY146" fmla="*/ 4891150 h 5566698"/>
              <a:gd name="connsiteX147" fmla="*/ 2221533 w 4069032"/>
              <a:gd name="connsiteY147" fmla="*/ 4849587 h 5566698"/>
              <a:gd name="connsiteX148" fmla="*/ 2207678 w 4069032"/>
              <a:gd name="connsiteY148" fmla="*/ 4780314 h 5566698"/>
              <a:gd name="connsiteX149" fmla="*/ 2179969 w 4069032"/>
              <a:gd name="connsiteY149" fmla="*/ 4572496 h 5566698"/>
              <a:gd name="connsiteX150" fmla="*/ 2166115 w 4069032"/>
              <a:gd name="connsiteY150" fmla="*/ 4475514 h 5566698"/>
              <a:gd name="connsiteX151" fmla="*/ 2124551 w 4069032"/>
              <a:gd name="connsiteY151" fmla="*/ 4212278 h 5566698"/>
              <a:gd name="connsiteX152" fmla="*/ 2110697 w 4069032"/>
              <a:gd name="connsiteY152" fmla="*/ 4170714 h 5566698"/>
              <a:gd name="connsiteX153" fmla="*/ 2082988 w 4069032"/>
              <a:gd name="connsiteY153" fmla="*/ 4032169 h 5566698"/>
              <a:gd name="connsiteX154" fmla="*/ 2041424 w 4069032"/>
              <a:gd name="connsiteY154" fmla="*/ 3949041 h 5566698"/>
              <a:gd name="connsiteX155" fmla="*/ 1999860 w 4069032"/>
              <a:gd name="connsiteY155" fmla="*/ 3921332 h 5566698"/>
              <a:gd name="connsiteX156" fmla="*/ 1972151 w 4069032"/>
              <a:gd name="connsiteY156" fmla="*/ 3962896 h 5566698"/>
              <a:gd name="connsiteX157" fmla="*/ 1944442 w 4069032"/>
              <a:gd name="connsiteY157" fmla="*/ 4046023 h 5566698"/>
              <a:gd name="connsiteX158" fmla="*/ 1930588 w 4069032"/>
              <a:gd name="connsiteY158" fmla="*/ 4129150 h 5566698"/>
              <a:gd name="connsiteX159" fmla="*/ 1902878 w 4069032"/>
              <a:gd name="connsiteY159" fmla="*/ 4323114 h 5566698"/>
              <a:gd name="connsiteX160" fmla="*/ 1889024 w 4069032"/>
              <a:gd name="connsiteY160" fmla="*/ 4489369 h 5566698"/>
              <a:gd name="connsiteX161" fmla="*/ 1875169 w 4069032"/>
              <a:gd name="connsiteY161" fmla="*/ 5112823 h 5566698"/>
              <a:gd name="connsiteX162" fmla="*/ 1833606 w 4069032"/>
              <a:gd name="connsiteY162" fmla="*/ 5320641 h 5566698"/>
              <a:gd name="connsiteX163" fmla="*/ 1819751 w 4069032"/>
              <a:gd name="connsiteY163" fmla="*/ 5376060 h 5566698"/>
              <a:gd name="connsiteX164" fmla="*/ 1736624 w 4069032"/>
              <a:gd name="connsiteY164" fmla="*/ 5417623 h 5566698"/>
              <a:gd name="connsiteX165" fmla="*/ 1695060 w 4069032"/>
              <a:gd name="connsiteY165" fmla="*/ 5445332 h 5566698"/>
              <a:gd name="connsiteX166" fmla="*/ 1417969 w 4069032"/>
              <a:gd name="connsiteY166" fmla="*/ 5445332 h 5566698"/>
              <a:gd name="connsiteX167" fmla="*/ 1334842 w 4069032"/>
              <a:gd name="connsiteY167" fmla="*/ 5431478 h 5566698"/>
              <a:gd name="connsiteX168" fmla="*/ 1154733 w 4069032"/>
              <a:gd name="connsiteY168" fmla="*/ 5417623 h 5566698"/>
              <a:gd name="connsiteX169" fmla="*/ 1168588 w 4069032"/>
              <a:gd name="connsiteY169" fmla="*/ 5348350 h 5566698"/>
              <a:gd name="connsiteX170" fmla="*/ 1210151 w 4069032"/>
              <a:gd name="connsiteY170" fmla="*/ 5362205 h 5566698"/>
              <a:gd name="connsiteX171" fmla="*/ 1168588 w 4069032"/>
              <a:gd name="connsiteY171" fmla="*/ 5279078 h 5566698"/>
              <a:gd name="connsiteX172" fmla="*/ 1210151 w 4069032"/>
              <a:gd name="connsiteY172" fmla="*/ 5265223 h 5566698"/>
              <a:gd name="connsiteX173" fmla="*/ 1224006 w 4069032"/>
              <a:gd name="connsiteY173" fmla="*/ 5265223 h 5566698"/>
              <a:gd name="connsiteX174" fmla="*/ 1237860 w 4069032"/>
              <a:gd name="connsiteY174" fmla="*/ 5195950 h 5566698"/>
              <a:gd name="connsiteX175" fmla="*/ 1653497 w 4069032"/>
              <a:gd name="connsiteY175" fmla="*/ 5154387 h 5566698"/>
              <a:gd name="connsiteX176" fmla="*/ 1681206 w 4069032"/>
              <a:gd name="connsiteY176" fmla="*/ 4669478 h 5566698"/>
              <a:gd name="connsiteX177" fmla="*/ 1667351 w 4069032"/>
              <a:gd name="connsiteY177" fmla="*/ 4323114 h 5566698"/>
              <a:gd name="connsiteX178" fmla="*/ 1653497 w 4069032"/>
              <a:gd name="connsiteY178" fmla="*/ 4281550 h 5566698"/>
              <a:gd name="connsiteX179" fmla="*/ 1598078 w 4069032"/>
              <a:gd name="connsiteY179" fmla="*/ 4212278 h 5566698"/>
              <a:gd name="connsiteX180" fmla="*/ 1570369 w 4069032"/>
              <a:gd name="connsiteY180" fmla="*/ 4115296 h 5566698"/>
              <a:gd name="connsiteX181" fmla="*/ 1542660 w 4069032"/>
              <a:gd name="connsiteY181" fmla="*/ 4032169 h 5566698"/>
              <a:gd name="connsiteX182" fmla="*/ 1514951 w 4069032"/>
              <a:gd name="connsiteY182" fmla="*/ 3949041 h 5566698"/>
              <a:gd name="connsiteX183" fmla="*/ 1487242 w 4069032"/>
              <a:gd name="connsiteY183" fmla="*/ 3907478 h 5566698"/>
              <a:gd name="connsiteX184" fmla="*/ 1445678 w 4069032"/>
              <a:gd name="connsiteY184" fmla="*/ 3782787 h 5566698"/>
              <a:gd name="connsiteX185" fmla="*/ 1431824 w 4069032"/>
              <a:gd name="connsiteY185" fmla="*/ 3741223 h 5566698"/>
              <a:gd name="connsiteX186" fmla="*/ 1390260 w 4069032"/>
              <a:gd name="connsiteY186" fmla="*/ 3561114 h 5566698"/>
              <a:gd name="connsiteX187" fmla="*/ 1376406 w 4069032"/>
              <a:gd name="connsiteY187" fmla="*/ 3519550 h 5566698"/>
              <a:gd name="connsiteX188" fmla="*/ 1362551 w 4069032"/>
              <a:gd name="connsiteY188" fmla="*/ 3477987 h 5566698"/>
              <a:gd name="connsiteX189" fmla="*/ 1348697 w 4069032"/>
              <a:gd name="connsiteY189" fmla="*/ 3367150 h 5566698"/>
              <a:gd name="connsiteX190" fmla="*/ 1334842 w 4069032"/>
              <a:gd name="connsiteY190" fmla="*/ 3325587 h 5566698"/>
              <a:gd name="connsiteX191" fmla="*/ 1320988 w 4069032"/>
              <a:gd name="connsiteY191" fmla="*/ 3242460 h 5566698"/>
              <a:gd name="connsiteX192" fmla="*/ 1334842 w 4069032"/>
              <a:gd name="connsiteY192" fmla="*/ 2715987 h 5566698"/>
              <a:gd name="connsiteX193" fmla="*/ 1362551 w 4069032"/>
              <a:gd name="connsiteY193" fmla="*/ 2674423 h 5566698"/>
              <a:gd name="connsiteX194" fmla="*/ 1376406 w 4069032"/>
              <a:gd name="connsiteY194" fmla="*/ 2632860 h 5566698"/>
              <a:gd name="connsiteX195" fmla="*/ 1404115 w 4069032"/>
              <a:gd name="connsiteY195" fmla="*/ 2605150 h 5566698"/>
              <a:gd name="connsiteX196" fmla="*/ 1431824 w 4069032"/>
              <a:gd name="connsiteY196" fmla="*/ 2563587 h 5566698"/>
              <a:gd name="connsiteX197" fmla="*/ 1445678 w 4069032"/>
              <a:gd name="connsiteY197" fmla="*/ 2522023 h 5566698"/>
              <a:gd name="connsiteX198" fmla="*/ 1473388 w 4069032"/>
              <a:gd name="connsiteY198" fmla="*/ 2494314 h 5566698"/>
              <a:gd name="connsiteX199" fmla="*/ 1501097 w 4069032"/>
              <a:gd name="connsiteY199" fmla="*/ 2411187 h 5566698"/>
              <a:gd name="connsiteX200" fmla="*/ 1514951 w 4069032"/>
              <a:gd name="connsiteY200" fmla="*/ 2369623 h 5566698"/>
              <a:gd name="connsiteX201" fmla="*/ 1501097 w 4069032"/>
              <a:gd name="connsiteY201" fmla="*/ 2092532 h 5566698"/>
              <a:gd name="connsiteX202" fmla="*/ 1459533 w 4069032"/>
              <a:gd name="connsiteY202" fmla="*/ 2064823 h 5566698"/>
              <a:gd name="connsiteX203" fmla="*/ 1265569 w 4069032"/>
              <a:gd name="connsiteY203" fmla="*/ 2078678 h 5566698"/>
              <a:gd name="connsiteX204" fmla="*/ 836078 w 4069032"/>
              <a:gd name="connsiteY204" fmla="*/ 2120241 h 5566698"/>
              <a:gd name="connsiteX205" fmla="*/ 794515 w 4069032"/>
              <a:gd name="connsiteY205" fmla="*/ 2147950 h 5566698"/>
              <a:gd name="connsiteX206" fmla="*/ 752951 w 4069032"/>
              <a:gd name="connsiteY206" fmla="*/ 2161805 h 5566698"/>
              <a:gd name="connsiteX207" fmla="*/ 739097 w 4069032"/>
              <a:gd name="connsiteY207" fmla="*/ 2203369 h 5566698"/>
              <a:gd name="connsiteX208" fmla="*/ 600551 w 4069032"/>
              <a:gd name="connsiteY208" fmla="*/ 2217223 h 5566698"/>
              <a:gd name="connsiteX209" fmla="*/ 531278 w 4069032"/>
              <a:gd name="connsiteY209" fmla="*/ 2258787 h 5566698"/>
              <a:gd name="connsiteX210" fmla="*/ 448151 w 4069032"/>
              <a:gd name="connsiteY210" fmla="*/ 2314205 h 5566698"/>
              <a:gd name="connsiteX211" fmla="*/ 351169 w 4069032"/>
              <a:gd name="connsiteY211" fmla="*/ 2411187 h 5566698"/>
              <a:gd name="connsiteX212" fmla="*/ 309606 w 4069032"/>
              <a:gd name="connsiteY212" fmla="*/ 2438896 h 5566698"/>
              <a:gd name="connsiteX213" fmla="*/ 281897 w 4069032"/>
              <a:gd name="connsiteY213" fmla="*/ 2480460 h 5566698"/>
              <a:gd name="connsiteX214" fmla="*/ 240333 w 4069032"/>
              <a:gd name="connsiteY214" fmla="*/ 2508169 h 5566698"/>
              <a:gd name="connsiteX215" fmla="*/ 212624 w 4069032"/>
              <a:gd name="connsiteY215" fmla="*/ 2591296 h 5566698"/>
              <a:gd name="connsiteX216" fmla="*/ 198769 w 4069032"/>
              <a:gd name="connsiteY216" fmla="*/ 2632860 h 5566698"/>
              <a:gd name="connsiteX217" fmla="*/ 157206 w 4069032"/>
              <a:gd name="connsiteY217" fmla="*/ 2660569 h 5566698"/>
              <a:gd name="connsiteX218" fmla="*/ 129497 w 4069032"/>
              <a:gd name="connsiteY218" fmla="*/ 2619005 h 5566698"/>
              <a:gd name="connsiteX219" fmla="*/ 46369 w 4069032"/>
              <a:gd name="connsiteY219" fmla="*/ 2577441 h 5566698"/>
              <a:gd name="connsiteX220" fmla="*/ 4806 w 4069032"/>
              <a:gd name="connsiteY220" fmla="*/ 2605150 h 5566698"/>
              <a:gd name="connsiteX221" fmla="*/ 18660 w 4069032"/>
              <a:gd name="connsiteY221" fmla="*/ 2563587 h 5566698"/>
              <a:gd name="connsiteX222" fmla="*/ 60224 w 4069032"/>
              <a:gd name="connsiteY222" fmla="*/ 2549732 h 5566698"/>
              <a:gd name="connsiteX223" fmla="*/ 74078 w 4069032"/>
              <a:gd name="connsiteY223" fmla="*/ 2452750 h 5566698"/>
              <a:gd name="connsiteX224" fmla="*/ 115642 w 4069032"/>
              <a:gd name="connsiteY224" fmla="*/ 2383478 h 5566698"/>
              <a:gd name="connsiteX225" fmla="*/ 171060 w 4069032"/>
              <a:gd name="connsiteY225" fmla="*/ 2300350 h 5566698"/>
              <a:gd name="connsiteX226" fmla="*/ 226478 w 4069032"/>
              <a:gd name="connsiteY226" fmla="*/ 2217223 h 5566698"/>
              <a:gd name="connsiteX227" fmla="*/ 309606 w 4069032"/>
              <a:gd name="connsiteY227" fmla="*/ 2189514 h 5566698"/>
              <a:gd name="connsiteX228" fmla="*/ 351169 w 4069032"/>
              <a:gd name="connsiteY228" fmla="*/ 2175660 h 5566698"/>
              <a:gd name="connsiteX229" fmla="*/ 448151 w 4069032"/>
              <a:gd name="connsiteY229" fmla="*/ 2050969 h 5566698"/>
              <a:gd name="connsiteX230" fmla="*/ 489715 w 4069032"/>
              <a:gd name="connsiteY230" fmla="*/ 2037114 h 5566698"/>
              <a:gd name="connsiteX231" fmla="*/ 531278 w 4069032"/>
              <a:gd name="connsiteY231" fmla="*/ 2009405 h 5566698"/>
              <a:gd name="connsiteX232" fmla="*/ 752951 w 4069032"/>
              <a:gd name="connsiteY232" fmla="*/ 1967841 h 5566698"/>
              <a:gd name="connsiteX233" fmla="*/ 836078 w 4069032"/>
              <a:gd name="connsiteY233" fmla="*/ 1926278 h 5566698"/>
              <a:gd name="connsiteX234" fmla="*/ 946915 w 4069032"/>
              <a:gd name="connsiteY234" fmla="*/ 1898569 h 5566698"/>
              <a:gd name="connsiteX235" fmla="*/ 1030042 w 4069032"/>
              <a:gd name="connsiteY235" fmla="*/ 1870860 h 5566698"/>
              <a:gd name="connsiteX236" fmla="*/ 1182442 w 4069032"/>
              <a:gd name="connsiteY236" fmla="*/ 1801587 h 5566698"/>
              <a:gd name="connsiteX237" fmla="*/ 1293278 w 4069032"/>
              <a:gd name="connsiteY237" fmla="*/ 1773878 h 5566698"/>
              <a:gd name="connsiteX238" fmla="*/ 1445678 w 4069032"/>
              <a:gd name="connsiteY238" fmla="*/ 1760023 h 5566698"/>
              <a:gd name="connsiteX239" fmla="*/ 1570369 w 4069032"/>
              <a:gd name="connsiteY239" fmla="*/ 1732314 h 5566698"/>
              <a:gd name="connsiteX240" fmla="*/ 1708915 w 4069032"/>
              <a:gd name="connsiteY240" fmla="*/ 1690750 h 5566698"/>
              <a:gd name="connsiteX241" fmla="*/ 1736624 w 4069032"/>
              <a:gd name="connsiteY241" fmla="*/ 1649187 h 5566698"/>
              <a:gd name="connsiteX242" fmla="*/ 1708915 w 4069032"/>
              <a:gd name="connsiteY242" fmla="*/ 1399805 h 55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069032" h="5566698">
                <a:moveTo>
                  <a:pt x="1708915" y="1399805"/>
                </a:moveTo>
                <a:cubicBezTo>
                  <a:pt x="1683515" y="1353623"/>
                  <a:pt x="1602173" y="1386455"/>
                  <a:pt x="1584224" y="1372096"/>
                </a:cubicBezTo>
                <a:cubicBezTo>
                  <a:pt x="1494699" y="1300476"/>
                  <a:pt x="1619423" y="1351500"/>
                  <a:pt x="1514951" y="1316678"/>
                </a:cubicBezTo>
                <a:cubicBezTo>
                  <a:pt x="1422131" y="1223858"/>
                  <a:pt x="1463791" y="1274575"/>
                  <a:pt x="1390260" y="1164278"/>
                </a:cubicBezTo>
                <a:lnTo>
                  <a:pt x="1362551" y="1122714"/>
                </a:lnTo>
                <a:cubicBezTo>
                  <a:pt x="1327731" y="1018248"/>
                  <a:pt x="1374700" y="1147009"/>
                  <a:pt x="1320988" y="1039587"/>
                </a:cubicBezTo>
                <a:cubicBezTo>
                  <a:pt x="1314457" y="1026525"/>
                  <a:pt x="1313664" y="1011085"/>
                  <a:pt x="1307133" y="998023"/>
                </a:cubicBezTo>
                <a:cubicBezTo>
                  <a:pt x="1299686" y="983130"/>
                  <a:pt x="1286187" y="971676"/>
                  <a:pt x="1279424" y="956460"/>
                </a:cubicBezTo>
                <a:cubicBezTo>
                  <a:pt x="1267561" y="929769"/>
                  <a:pt x="1260952" y="901041"/>
                  <a:pt x="1251715" y="873332"/>
                </a:cubicBezTo>
                <a:lnTo>
                  <a:pt x="1237860" y="831769"/>
                </a:lnTo>
                <a:cubicBezTo>
                  <a:pt x="1222963" y="682794"/>
                  <a:pt x="1213149" y="664006"/>
                  <a:pt x="1237860" y="499260"/>
                </a:cubicBezTo>
                <a:cubicBezTo>
                  <a:pt x="1248962" y="425244"/>
                  <a:pt x="1280309" y="394024"/>
                  <a:pt x="1320988" y="333005"/>
                </a:cubicBezTo>
                <a:lnTo>
                  <a:pt x="1348697" y="291441"/>
                </a:lnTo>
                <a:cubicBezTo>
                  <a:pt x="1381024" y="194460"/>
                  <a:pt x="1348697" y="217550"/>
                  <a:pt x="1417969" y="194460"/>
                </a:cubicBezTo>
                <a:cubicBezTo>
                  <a:pt x="1427205" y="185223"/>
                  <a:pt x="1434477" y="173471"/>
                  <a:pt x="1445678" y="166750"/>
                </a:cubicBezTo>
                <a:cubicBezTo>
                  <a:pt x="1458201" y="159236"/>
                  <a:pt x="1474180" y="159427"/>
                  <a:pt x="1487242" y="152896"/>
                </a:cubicBezTo>
                <a:cubicBezTo>
                  <a:pt x="1502135" y="145450"/>
                  <a:pt x="1514951" y="134423"/>
                  <a:pt x="1528806" y="125187"/>
                </a:cubicBezTo>
                <a:cubicBezTo>
                  <a:pt x="1538042" y="111332"/>
                  <a:pt x="1544741" y="95397"/>
                  <a:pt x="1556515" y="83623"/>
                </a:cubicBezTo>
                <a:cubicBezTo>
                  <a:pt x="1583373" y="56765"/>
                  <a:pt x="1605836" y="53328"/>
                  <a:pt x="1639642" y="42060"/>
                </a:cubicBezTo>
                <a:cubicBezTo>
                  <a:pt x="1648878" y="32823"/>
                  <a:pt x="1654749" y="17787"/>
                  <a:pt x="1667351" y="14350"/>
                </a:cubicBezTo>
                <a:cubicBezTo>
                  <a:pt x="1781516" y="-16786"/>
                  <a:pt x="2070646" y="12104"/>
                  <a:pt x="2124551" y="14350"/>
                </a:cubicBezTo>
                <a:cubicBezTo>
                  <a:pt x="2154780" y="105035"/>
                  <a:pt x="2112796" y="16030"/>
                  <a:pt x="2179969" y="69769"/>
                </a:cubicBezTo>
                <a:cubicBezTo>
                  <a:pt x="2192971" y="80171"/>
                  <a:pt x="2197276" y="98330"/>
                  <a:pt x="2207678" y="111332"/>
                </a:cubicBezTo>
                <a:cubicBezTo>
                  <a:pt x="2215838" y="121532"/>
                  <a:pt x="2226151" y="129805"/>
                  <a:pt x="2235388" y="139041"/>
                </a:cubicBezTo>
                <a:cubicBezTo>
                  <a:pt x="2259773" y="212198"/>
                  <a:pt x="2241141" y="168454"/>
                  <a:pt x="2304660" y="263732"/>
                </a:cubicBezTo>
                <a:cubicBezTo>
                  <a:pt x="2320862" y="288035"/>
                  <a:pt x="2316167" y="322557"/>
                  <a:pt x="2332369" y="346860"/>
                </a:cubicBezTo>
                <a:cubicBezTo>
                  <a:pt x="2341605" y="360714"/>
                  <a:pt x="2349676" y="375421"/>
                  <a:pt x="2360078" y="388423"/>
                </a:cubicBezTo>
                <a:cubicBezTo>
                  <a:pt x="2382639" y="416623"/>
                  <a:pt x="2398492" y="423268"/>
                  <a:pt x="2429351" y="443841"/>
                </a:cubicBezTo>
                <a:cubicBezTo>
                  <a:pt x="2433969" y="457696"/>
                  <a:pt x="2434083" y="474001"/>
                  <a:pt x="2443206" y="485405"/>
                </a:cubicBezTo>
                <a:cubicBezTo>
                  <a:pt x="2462738" y="509821"/>
                  <a:pt x="2498953" y="517842"/>
                  <a:pt x="2526333" y="526969"/>
                </a:cubicBezTo>
                <a:cubicBezTo>
                  <a:pt x="2537601" y="560773"/>
                  <a:pt x="2541041" y="583239"/>
                  <a:pt x="2567897" y="610096"/>
                </a:cubicBezTo>
                <a:cubicBezTo>
                  <a:pt x="2579671" y="621870"/>
                  <a:pt x="2595606" y="628569"/>
                  <a:pt x="2609460" y="637805"/>
                </a:cubicBezTo>
                <a:cubicBezTo>
                  <a:pt x="2614078" y="651660"/>
                  <a:pt x="2623315" y="664765"/>
                  <a:pt x="2623315" y="679369"/>
                </a:cubicBezTo>
                <a:cubicBezTo>
                  <a:pt x="2623315" y="732352"/>
                  <a:pt x="2597712" y="726053"/>
                  <a:pt x="2554042" y="734787"/>
                </a:cubicBezTo>
                <a:cubicBezTo>
                  <a:pt x="2526496" y="740296"/>
                  <a:pt x="2498624" y="744023"/>
                  <a:pt x="2470915" y="748641"/>
                </a:cubicBezTo>
                <a:cubicBezTo>
                  <a:pt x="2475533" y="776350"/>
                  <a:pt x="2484769" y="803677"/>
                  <a:pt x="2484769" y="831769"/>
                </a:cubicBezTo>
                <a:cubicBezTo>
                  <a:pt x="2484769" y="932986"/>
                  <a:pt x="2349845" y="864019"/>
                  <a:pt x="2290806" y="859478"/>
                </a:cubicBezTo>
                <a:lnTo>
                  <a:pt x="2207678" y="804060"/>
                </a:lnTo>
                <a:cubicBezTo>
                  <a:pt x="2195527" y="795959"/>
                  <a:pt x="2202947" y="773900"/>
                  <a:pt x="2193824" y="762496"/>
                </a:cubicBezTo>
                <a:cubicBezTo>
                  <a:pt x="2183422" y="749494"/>
                  <a:pt x="2166115" y="744023"/>
                  <a:pt x="2152260" y="734787"/>
                </a:cubicBezTo>
                <a:cubicBezTo>
                  <a:pt x="2156878" y="767114"/>
                  <a:pt x="2159711" y="799748"/>
                  <a:pt x="2166115" y="831769"/>
                </a:cubicBezTo>
                <a:cubicBezTo>
                  <a:pt x="2168979" y="846089"/>
                  <a:pt x="2169643" y="863006"/>
                  <a:pt x="2179969" y="873332"/>
                </a:cubicBezTo>
                <a:cubicBezTo>
                  <a:pt x="2190296" y="883659"/>
                  <a:pt x="2208471" y="880656"/>
                  <a:pt x="2221533" y="887187"/>
                </a:cubicBezTo>
                <a:cubicBezTo>
                  <a:pt x="2328958" y="940899"/>
                  <a:pt x="2200195" y="893929"/>
                  <a:pt x="2304660" y="928750"/>
                </a:cubicBezTo>
                <a:cubicBezTo>
                  <a:pt x="2385707" y="1009797"/>
                  <a:pt x="2346762" y="979909"/>
                  <a:pt x="2415497" y="1025732"/>
                </a:cubicBezTo>
                <a:cubicBezTo>
                  <a:pt x="2410879" y="1067296"/>
                  <a:pt x="2420344" y="1113019"/>
                  <a:pt x="2401642" y="1150423"/>
                </a:cubicBezTo>
                <a:cubicBezTo>
                  <a:pt x="2393127" y="1167454"/>
                  <a:pt x="2354739" y="1147247"/>
                  <a:pt x="2346224" y="1164278"/>
                </a:cubicBezTo>
                <a:cubicBezTo>
                  <a:pt x="2327522" y="1201682"/>
                  <a:pt x="2354821" y="1253688"/>
                  <a:pt x="2332369" y="1288969"/>
                </a:cubicBezTo>
                <a:cubicBezTo>
                  <a:pt x="2316688" y="1313611"/>
                  <a:pt x="2276951" y="1307442"/>
                  <a:pt x="2249242" y="1316678"/>
                </a:cubicBezTo>
                <a:cubicBezTo>
                  <a:pt x="2176702" y="1340857"/>
                  <a:pt x="2222126" y="1328468"/>
                  <a:pt x="2110697" y="1344387"/>
                </a:cubicBezTo>
                <a:cubicBezTo>
                  <a:pt x="2115315" y="1395187"/>
                  <a:pt x="2108420" y="1448395"/>
                  <a:pt x="2124551" y="1496787"/>
                </a:cubicBezTo>
                <a:cubicBezTo>
                  <a:pt x="2129169" y="1510642"/>
                  <a:pt x="2151591" y="1509112"/>
                  <a:pt x="2166115" y="1510641"/>
                </a:cubicBezTo>
                <a:cubicBezTo>
                  <a:pt x="2239743" y="1518391"/>
                  <a:pt x="2313897" y="1519878"/>
                  <a:pt x="2387788" y="1524496"/>
                </a:cubicBezTo>
                <a:lnTo>
                  <a:pt x="2470915" y="1579914"/>
                </a:lnTo>
                <a:cubicBezTo>
                  <a:pt x="2495217" y="1596116"/>
                  <a:pt x="2554042" y="1607623"/>
                  <a:pt x="2554042" y="1607623"/>
                </a:cubicBezTo>
                <a:cubicBezTo>
                  <a:pt x="2558660" y="1621478"/>
                  <a:pt x="2557570" y="1638860"/>
                  <a:pt x="2567897" y="1649187"/>
                </a:cubicBezTo>
                <a:cubicBezTo>
                  <a:pt x="2591445" y="1672735"/>
                  <a:pt x="2651024" y="1704605"/>
                  <a:pt x="2651024" y="1704605"/>
                </a:cubicBezTo>
                <a:cubicBezTo>
                  <a:pt x="2660260" y="1718460"/>
                  <a:pt x="2668073" y="1733377"/>
                  <a:pt x="2678733" y="1746169"/>
                </a:cubicBezTo>
                <a:cubicBezTo>
                  <a:pt x="2712067" y="1786170"/>
                  <a:pt x="2720994" y="1788197"/>
                  <a:pt x="2761860" y="1815441"/>
                </a:cubicBezTo>
                <a:cubicBezTo>
                  <a:pt x="2771096" y="1829296"/>
                  <a:pt x="2776567" y="1846603"/>
                  <a:pt x="2789569" y="1857005"/>
                </a:cubicBezTo>
                <a:cubicBezTo>
                  <a:pt x="2800973" y="1866128"/>
                  <a:pt x="2818071" y="1864329"/>
                  <a:pt x="2831133" y="1870860"/>
                </a:cubicBezTo>
                <a:cubicBezTo>
                  <a:pt x="2938558" y="1924572"/>
                  <a:pt x="2809795" y="1877602"/>
                  <a:pt x="2914260" y="1912423"/>
                </a:cubicBezTo>
                <a:cubicBezTo>
                  <a:pt x="3033381" y="1991836"/>
                  <a:pt x="2882663" y="1896624"/>
                  <a:pt x="2997388" y="1953987"/>
                </a:cubicBezTo>
                <a:cubicBezTo>
                  <a:pt x="3012281" y="1961434"/>
                  <a:pt x="3023735" y="1974933"/>
                  <a:pt x="3038951" y="1981696"/>
                </a:cubicBezTo>
                <a:cubicBezTo>
                  <a:pt x="3098209" y="2008033"/>
                  <a:pt x="3121080" y="2007141"/>
                  <a:pt x="3177497" y="2023260"/>
                </a:cubicBezTo>
                <a:cubicBezTo>
                  <a:pt x="3276900" y="2051661"/>
                  <a:pt x="3147497" y="2022801"/>
                  <a:pt x="3288333" y="2050969"/>
                </a:cubicBezTo>
                <a:lnTo>
                  <a:pt x="3371460" y="2106387"/>
                </a:lnTo>
                <a:cubicBezTo>
                  <a:pt x="3385315" y="2115623"/>
                  <a:pt x="3401250" y="2122322"/>
                  <a:pt x="3413024" y="2134096"/>
                </a:cubicBezTo>
                <a:lnTo>
                  <a:pt x="3454588" y="2175660"/>
                </a:lnTo>
                <a:cubicBezTo>
                  <a:pt x="3459206" y="2189514"/>
                  <a:pt x="3457038" y="2208100"/>
                  <a:pt x="3468442" y="2217223"/>
                </a:cubicBezTo>
                <a:cubicBezTo>
                  <a:pt x="3483311" y="2229118"/>
                  <a:pt x="3506031" y="2224392"/>
                  <a:pt x="3523860" y="2231078"/>
                </a:cubicBezTo>
                <a:cubicBezTo>
                  <a:pt x="3543198" y="2238330"/>
                  <a:pt x="3562094" y="2247331"/>
                  <a:pt x="3579278" y="2258787"/>
                </a:cubicBezTo>
                <a:cubicBezTo>
                  <a:pt x="3590147" y="2266033"/>
                  <a:pt x="3596538" y="2278659"/>
                  <a:pt x="3606988" y="2286496"/>
                </a:cubicBezTo>
                <a:cubicBezTo>
                  <a:pt x="3633630" y="2306477"/>
                  <a:pt x="3690115" y="2341914"/>
                  <a:pt x="3690115" y="2341914"/>
                </a:cubicBezTo>
                <a:cubicBezTo>
                  <a:pt x="3766172" y="2456001"/>
                  <a:pt x="3666728" y="2325263"/>
                  <a:pt x="3759388" y="2397332"/>
                </a:cubicBezTo>
                <a:cubicBezTo>
                  <a:pt x="3790320" y="2421390"/>
                  <a:pt x="3842515" y="2480460"/>
                  <a:pt x="3842515" y="2480460"/>
                </a:cubicBezTo>
                <a:cubicBezTo>
                  <a:pt x="3869486" y="2561375"/>
                  <a:pt x="3835266" y="2487065"/>
                  <a:pt x="3897933" y="2549732"/>
                </a:cubicBezTo>
                <a:cubicBezTo>
                  <a:pt x="3909707" y="2561506"/>
                  <a:pt x="3913111" y="2580331"/>
                  <a:pt x="3925642" y="2591296"/>
                </a:cubicBezTo>
                <a:cubicBezTo>
                  <a:pt x="3950704" y="2613226"/>
                  <a:pt x="3981060" y="2628241"/>
                  <a:pt x="4008769" y="2646714"/>
                </a:cubicBezTo>
                <a:lnTo>
                  <a:pt x="4050333" y="2674423"/>
                </a:lnTo>
                <a:cubicBezTo>
                  <a:pt x="4063626" y="2714302"/>
                  <a:pt x="4084757" y="2756084"/>
                  <a:pt x="4050333" y="2799114"/>
                </a:cubicBezTo>
                <a:cubicBezTo>
                  <a:pt x="4041210" y="2810518"/>
                  <a:pt x="4022624" y="2789878"/>
                  <a:pt x="4008769" y="2785260"/>
                </a:cubicBezTo>
                <a:cubicBezTo>
                  <a:pt x="4004151" y="2771405"/>
                  <a:pt x="4005242" y="2733369"/>
                  <a:pt x="3994915" y="2743696"/>
                </a:cubicBezTo>
                <a:cubicBezTo>
                  <a:pt x="3974262" y="2764349"/>
                  <a:pt x="3967206" y="2826823"/>
                  <a:pt x="3967206" y="2826823"/>
                </a:cubicBezTo>
                <a:cubicBezTo>
                  <a:pt x="3944115" y="2822205"/>
                  <a:pt x="3913258" y="2830848"/>
                  <a:pt x="3897933" y="2812969"/>
                </a:cubicBezTo>
                <a:cubicBezTo>
                  <a:pt x="3879651" y="2791640"/>
                  <a:pt x="3903942" y="2749705"/>
                  <a:pt x="3884078" y="2729841"/>
                </a:cubicBezTo>
                <a:cubicBezTo>
                  <a:pt x="3870614" y="2716377"/>
                  <a:pt x="3875455" y="2766951"/>
                  <a:pt x="3870224" y="2785260"/>
                </a:cubicBezTo>
                <a:cubicBezTo>
                  <a:pt x="3866212" y="2799302"/>
                  <a:pt x="3860987" y="2812969"/>
                  <a:pt x="3856369" y="2826823"/>
                </a:cubicBezTo>
                <a:cubicBezTo>
                  <a:pt x="3710057" y="2797562"/>
                  <a:pt x="3853688" y="2849171"/>
                  <a:pt x="3773242" y="2688278"/>
                </a:cubicBezTo>
                <a:cubicBezTo>
                  <a:pt x="3764727" y="2671247"/>
                  <a:pt x="3736133" y="2679654"/>
                  <a:pt x="3717824" y="2674423"/>
                </a:cubicBezTo>
                <a:cubicBezTo>
                  <a:pt x="3703782" y="2670411"/>
                  <a:pt x="3690115" y="2665187"/>
                  <a:pt x="3676260" y="2660569"/>
                </a:cubicBezTo>
                <a:cubicBezTo>
                  <a:pt x="3667024" y="2646714"/>
                  <a:pt x="3660325" y="2630779"/>
                  <a:pt x="3648551" y="2619005"/>
                </a:cubicBezTo>
                <a:cubicBezTo>
                  <a:pt x="3608848" y="2579301"/>
                  <a:pt x="3610496" y="2599977"/>
                  <a:pt x="3565424" y="2577441"/>
                </a:cubicBezTo>
                <a:cubicBezTo>
                  <a:pt x="3457999" y="2523729"/>
                  <a:pt x="3586762" y="2570699"/>
                  <a:pt x="3482297" y="2535878"/>
                </a:cubicBezTo>
                <a:cubicBezTo>
                  <a:pt x="3473061" y="2522023"/>
                  <a:pt x="3467590" y="2504716"/>
                  <a:pt x="3454588" y="2494314"/>
                </a:cubicBezTo>
                <a:cubicBezTo>
                  <a:pt x="3443184" y="2485191"/>
                  <a:pt x="3426086" y="2486991"/>
                  <a:pt x="3413024" y="2480460"/>
                </a:cubicBezTo>
                <a:cubicBezTo>
                  <a:pt x="3398131" y="2473013"/>
                  <a:pt x="3386676" y="2459513"/>
                  <a:pt x="3371460" y="2452750"/>
                </a:cubicBezTo>
                <a:cubicBezTo>
                  <a:pt x="3344770" y="2440887"/>
                  <a:pt x="3316042" y="2434277"/>
                  <a:pt x="3288333" y="2425041"/>
                </a:cubicBezTo>
                <a:lnTo>
                  <a:pt x="3205206" y="2397332"/>
                </a:lnTo>
                <a:lnTo>
                  <a:pt x="3163642" y="2383478"/>
                </a:lnTo>
                <a:cubicBezTo>
                  <a:pt x="3044524" y="2304067"/>
                  <a:pt x="3195236" y="2399275"/>
                  <a:pt x="3080515" y="2341914"/>
                </a:cubicBezTo>
                <a:cubicBezTo>
                  <a:pt x="3065622" y="2334467"/>
                  <a:pt x="3054167" y="2320968"/>
                  <a:pt x="3038951" y="2314205"/>
                </a:cubicBezTo>
                <a:cubicBezTo>
                  <a:pt x="3012261" y="2302343"/>
                  <a:pt x="2983533" y="2295732"/>
                  <a:pt x="2955824" y="2286496"/>
                </a:cubicBezTo>
                <a:lnTo>
                  <a:pt x="2872697" y="2258787"/>
                </a:lnTo>
                <a:cubicBezTo>
                  <a:pt x="2858842" y="2254169"/>
                  <a:pt x="2843284" y="2253033"/>
                  <a:pt x="2831133" y="2244932"/>
                </a:cubicBezTo>
                <a:cubicBezTo>
                  <a:pt x="2817278" y="2235696"/>
                  <a:pt x="2804785" y="2223986"/>
                  <a:pt x="2789569" y="2217223"/>
                </a:cubicBezTo>
                <a:cubicBezTo>
                  <a:pt x="2617488" y="2140743"/>
                  <a:pt x="2796145" y="2249316"/>
                  <a:pt x="2623315" y="2134096"/>
                </a:cubicBezTo>
                <a:lnTo>
                  <a:pt x="2581751" y="2106387"/>
                </a:lnTo>
                <a:cubicBezTo>
                  <a:pt x="2572515" y="2092532"/>
                  <a:pt x="2567044" y="2075225"/>
                  <a:pt x="2554042" y="2064823"/>
                </a:cubicBezTo>
                <a:cubicBezTo>
                  <a:pt x="2542638" y="2055700"/>
                  <a:pt x="2518409" y="2037624"/>
                  <a:pt x="2512478" y="2050969"/>
                </a:cubicBezTo>
                <a:cubicBezTo>
                  <a:pt x="2493628" y="2093381"/>
                  <a:pt x="2503242" y="2143332"/>
                  <a:pt x="2498624" y="2189514"/>
                </a:cubicBezTo>
                <a:cubicBezTo>
                  <a:pt x="2503242" y="2258787"/>
                  <a:pt x="2500413" y="2328962"/>
                  <a:pt x="2512478" y="2397332"/>
                </a:cubicBezTo>
                <a:cubicBezTo>
                  <a:pt x="2514748" y="2410196"/>
                  <a:pt x="2532028" y="2414841"/>
                  <a:pt x="2540188" y="2425041"/>
                </a:cubicBezTo>
                <a:cubicBezTo>
                  <a:pt x="2592969" y="2491017"/>
                  <a:pt x="2538206" y="2446811"/>
                  <a:pt x="2609460" y="2494314"/>
                </a:cubicBezTo>
                <a:lnTo>
                  <a:pt x="2664878" y="2577441"/>
                </a:lnTo>
                <a:lnTo>
                  <a:pt x="2692588" y="2619005"/>
                </a:lnTo>
                <a:cubicBezTo>
                  <a:pt x="2697206" y="2637478"/>
                  <a:pt x="2703036" y="2655689"/>
                  <a:pt x="2706442" y="2674423"/>
                </a:cubicBezTo>
                <a:cubicBezTo>
                  <a:pt x="2712284" y="2706552"/>
                  <a:pt x="2712954" y="2739586"/>
                  <a:pt x="2720297" y="2771405"/>
                </a:cubicBezTo>
                <a:cubicBezTo>
                  <a:pt x="2726865" y="2799865"/>
                  <a:pt x="2738770" y="2826823"/>
                  <a:pt x="2748006" y="2854532"/>
                </a:cubicBezTo>
                <a:lnTo>
                  <a:pt x="2761860" y="2896096"/>
                </a:lnTo>
                <a:cubicBezTo>
                  <a:pt x="2757242" y="3108532"/>
                  <a:pt x="2756672" y="3321095"/>
                  <a:pt x="2748006" y="3533405"/>
                </a:cubicBezTo>
                <a:cubicBezTo>
                  <a:pt x="2747410" y="3547997"/>
                  <a:pt x="2737994" y="3560879"/>
                  <a:pt x="2734151" y="3574969"/>
                </a:cubicBezTo>
                <a:cubicBezTo>
                  <a:pt x="2729887" y="3590602"/>
                  <a:pt x="2695070" y="3744426"/>
                  <a:pt x="2678733" y="3768932"/>
                </a:cubicBezTo>
                <a:cubicBezTo>
                  <a:pt x="2669497" y="3782787"/>
                  <a:pt x="2658471" y="3795603"/>
                  <a:pt x="2651024" y="3810496"/>
                </a:cubicBezTo>
                <a:cubicBezTo>
                  <a:pt x="2593666" y="3925211"/>
                  <a:pt x="2688866" y="3774516"/>
                  <a:pt x="2609460" y="3893623"/>
                </a:cubicBezTo>
                <a:cubicBezTo>
                  <a:pt x="2543602" y="4091198"/>
                  <a:pt x="2609780" y="3885579"/>
                  <a:pt x="2567897" y="4032169"/>
                </a:cubicBezTo>
                <a:cubicBezTo>
                  <a:pt x="2563885" y="4046211"/>
                  <a:pt x="2558054" y="4059690"/>
                  <a:pt x="2554042" y="4073732"/>
                </a:cubicBezTo>
                <a:cubicBezTo>
                  <a:pt x="2548811" y="4092041"/>
                  <a:pt x="2547689" y="4111648"/>
                  <a:pt x="2540188" y="4129150"/>
                </a:cubicBezTo>
                <a:cubicBezTo>
                  <a:pt x="2533629" y="4144455"/>
                  <a:pt x="2521715" y="4156859"/>
                  <a:pt x="2512478" y="4170714"/>
                </a:cubicBezTo>
                <a:lnTo>
                  <a:pt x="2484769" y="4309260"/>
                </a:lnTo>
                <a:lnTo>
                  <a:pt x="2470915" y="4378532"/>
                </a:lnTo>
                <a:cubicBezTo>
                  <a:pt x="2471916" y="4422573"/>
                  <a:pt x="2458208" y="4883033"/>
                  <a:pt x="2498624" y="5085114"/>
                </a:cubicBezTo>
                <a:cubicBezTo>
                  <a:pt x="2501488" y="5099434"/>
                  <a:pt x="2508466" y="5112636"/>
                  <a:pt x="2512478" y="5126678"/>
                </a:cubicBezTo>
                <a:cubicBezTo>
                  <a:pt x="2517709" y="5144987"/>
                  <a:pt x="2522202" y="5163508"/>
                  <a:pt x="2526333" y="5182096"/>
                </a:cubicBezTo>
                <a:cubicBezTo>
                  <a:pt x="2531442" y="5205084"/>
                  <a:pt x="2528505" y="5230923"/>
                  <a:pt x="2540188" y="5251369"/>
                </a:cubicBezTo>
                <a:cubicBezTo>
                  <a:pt x="2560695" y="5287256"/>
                  <a:pt x="2640282" y="5288833"/>
                  <a:pt x="2664878" y="5292932"/>
                </a:cubicBezTo>
                <a:cubicBezTo>
                  <a:pt x="2678733" y="5297550"/>
                  <a:pt x="2691985" y="5304722"/>
                  <a:pt x="2706442" y="5306787"/>
                </a:cubicBezTo>
                <a:cubicBezTo>
                  <a:pt x="2756939" y="5314001"/>
                  <a:pt x="2810450" y="5304510"/>
                  <a:pt x="2858842" y="5320641"/>
                </a:cubicBezTo>
                <a:cubicBezTo>
                  <a:pt x="2872697" y="5325259"/>
                  <a:pt x="2868079" y="5348350"/>
                  <a:pt x="2872697" y="5362205"/>
                </a:cubicBezTo>
                <a:cubicBezTo>
                  <a:pt x="2858842" y="5371441"/>
                  <a:pt x="2839394" y="5375457"/>
                  <a:pt x="2831133" y="5389914"/>
                </a:cubicBezTo>
                <a:cubicBezTo>
                  <a:pt x="2802975" y="5439191"/>
                  <a:pt x="2816925" y="5458129"/>
                  <a:pt x="2831133" y="5500750"/>
                </a:cubicBezTo>
                <a:cubicBezTo>
                  <a:pt x="2792831" y="5615653"/>
                  <a:pt x="2829577" y="5550010"/>
                  <a:pt x="2581751" y="5528460"/>
                </a:cubicBezTo>
                <a:cubicBezTo>
                  <a:pt x="2506031" y="5521876"/>
                  <a:pt x="2487616" y="5510936"/>
                  <a:pt x="2415497" y="5486896"/>
                </a:cubicBezTo>
                <a:cubicBezTo>
                  <a:pt x="2388847" y="5478013"/>
                  <a:pt x="2360078" y="5477659"/>
                  <a:pt x="2332369" y="5473041"/>
                </a:cubicBezTo>
                <a:cubicBezTo>
                  <a:pt x="2318515" y="5463805"/>
                  <a:pt x="2299631" y="5459452"/>
                  <a:pt x="2290806" y="5445332"/>
                </a:cubicBezTo>
                <a:cubicBezTo>
                  <a:pt x="2275326" y="5420564"/>
                  <a:pt x="2263097" y="5362205"/>
                  <a:pt x="2263097" y="5362205"/>
                </a:cubicBezTo>
                <a:cubicBezTo>
                  <a:pt x="2225682" y="5100308"/>
                  <a:pt x="2273046" y="5456017"/>
                  <a:pt x="2235388" y="4891150"/>
                </a:cubicBezTo>
                <a:cubicBezTo>
                  <a:pt x="2234417" y="4876579"/>
                  <a:pt x="2225075" y="4863755"/>
                  <a:pt x="2221533" y="4849587"/>
                </a:cubicBezTo>
                <a:cubicBezTo>
                  <a:pt x="2215821" y="4826742"/>
                  <a:pt x="2211890" y="4803482"/>
                  <a:pt x="2207678" y="4780314"/>
                </a:cubicBezTo>
                <a:cubicBezTo>
                  <a:pt x="2186542" y="4664065"/>
                  <a:pt x="2197533" y="4713006"/>
                  <a:pt x="2179969" y="4572496"/>
                </a:cubicBezTo>
                <a:cubicBezTo>
                  <a:pt x="2175919" y="4540093"/>
                  <a:pt x="2169721" y="4507970"/>
                  <a:pt x="2166115" y="4475514"/>
                </a:cubicBezTo>
                <a:cubicBezTo>
                  <a:pt x="2151992" y="4348407"/>
                  <a:pt x="2162258" y="4325403"/>
                  <a:pt x="2124551" y="4212278"/>
                </a:cubicBezTo>
                <a:cubicBezTo>
                  <a:pt x="2119933" y="4198423"/>
                  <a:pt x="2113865" y="4184970"/>
                  <a:pt x="2110697" y="4170714"/>
                </a:cubicBezTo>
                <a:cubicBezTo>
                  <a:pt x="2083486" y="4048264"/>
                  <a:pt x="2110586" y="4128763"/>
                  <a:pt x="2082988" y="4032169"/>
                </a:cubicBezTo>
                <a:cubicBezTo>
                  <a:pt x="2073974" y="4000619"/>
                  <a:pt x="2065711" y="3973328"/>
                  <a:pt x="2041424" y="3949041"/>
                </a:cubicBezTo>
                <a:cubicBezTo>
                  <a:pt x="2029650" y="3937267"/>
                  <a:pt x="2013715" y="3930568"/>
                  <a:pt x="1999860" y="3921332"/>
                </a:cubicBezTo>
                <a:cubicBezTo>
                  <a:pt x="1990624" y="3935187"/>
                  <a:pt x="1978914" y="3947680"/>
                  <a:pt x="1972151" y="3962896"/>
                </a:cubicBezTo>
                <a:cubicBezTo>
                  <a:pt x="1960289" y="3989586"/>
                  <a:pt x="1944442" y="4046023"/>
                  <a:pt x="1944442" y="4046023"/>
                </a:cubicBezTo>
                <a:cubicBezTo>
                  <a:pt x="1939824" y="4073732"/>
                  <a:pt x="1934072" y="4101276"/>
                  <a:pt x="1930588" y="4129150"/>
                </a:cubicBezTo>
                <a:cubicBezTo>
                  <a:pt x="1906965" y="4318135"/>
                  <a:pt x="1931220" y="4209750"/>
                  <a:pt x="1902878" y="4323114"/>
                </a:cubicBezTo>
                <a:cubicBezTo>
                  <a:pt x="1898260" y="4378532"/>
                  <a:pt x="1890974" y="4433793"/>
                  <a:pt x="1889024" y="4489369"/>
                </a:cubicBezTo>
                <a:cubicBezTo>
                  <a:pt x="1881735" y="4697110"/>
                  <a:pt x="1886094" y="4905241"/>
                  <a:pt x="1875169" y="5112823"/>
                </a:cubicBezTo>
                <a:cubicBezTo>
                  <a:pt x="1866389" y="5279646"/>
                  <a:pt x="1859682" y="5229375"/>
                  <a:pt x="1833606" y="5320641"/>
                </a:cubicBezTo>
                <a:cubicBezTo>
                  <a:pt x="1828375" y="5338950"/>
                  <a:pt x="1830313" y="5360216"/>
                  <a:pt x="1819751" y="5376060"/>
                </a:cubicBezTo>
                <a:cubicBezTo>
                  <a:pt x="1804403" y="5399082"/>
                  <a:pt x="1760334" y="5409720"/>
                  <a:pt x="1736624" y="5417623"/>
                </a:cubicBezTo>
                <a:cubicBezTo>
                  <a:pt x="1722769" y="5426859"/>
                  <a:pt x="1709953" y="5437885"/>
                  <a:pt x="1695060" y="5445332"/>
                </a:cubicBezTo>
                <a:cubicBezTo>
                  <a:pt x="1613533" y="5486096"/>
                  <a:pt x="1481503" y="5449069"/>
                  <a:pt x="1417969" y="5445332"/>
                </a:cubicBezTo>
                <a:cubicBezTo>
                  <a:pt x="1390260" y="5440714"/>
                  <a:pt x="1362779" y="5434419"/>
                  <a:pt x="1334842" y="5431478"/>
                </a:cubicBezTo>
                <a:cubicBezTo>
                  <a:pt x="1274959" y="5425175"/>
                  <a:pt x="1208590" y="5444552"/>
                  <a:pt x="1154733" y="5417623"/>
                </a:cubicBezTo>
                <a:cubicBezTo>
                  <a:pt x="1133671" y="5407092"/>
                  <a:pt x="1163970" y="5371441"/>
                  <a:pt x="1168588" y="5348350"/>
                </a:cubicBezTo>
                <a:cubicBezTo>
                  <a:pt x="1182442" y="5352968"/>
                  <a:pt x="1199825" y="5372531"/>
                  <a:pt x="1210151" y="5362205"/>
                </a:cubicBezTo>
                <a:cubicBezTo>
                  <a:pt x="1221624" y="5350732"/>
                  <a:pt x="1169518" y="5280473"/>
                  <a:pt x="1168588" y="5279078"/>
                </a:cubicBezTo>
                <a:cubicBezTo>
                  <a:pt x="1182442" y="5274460"/>
                  <a:pt x="1195547" y="5265223"/>
                  <a:pt x="1210151" y="5265223"/>
                </a:cubicBezTo>
                <a:cubicBezTo>
                  <a:pt x="1227548" y="5265223"/>
                  <a:pt x="1323660" y="5298442"/>
                  <a:pt x="1224006" y="5265223"/>
                </a:cubicBezTo>
                <a:cubicBezTo>
                  <a:pt x="1228624" y="5242132"/>
                  <a:pt x="1214834" y="5200884"/>
                  <a:pt x="1237860" y="5195950"/>
                </a:cubicBezTo>
                <a:cubicBezTo>
                  <a:pt x="1781662" y="5079421"/>
                  <a:pt x="1487683" y="5264928"/>
                  <a:pt x="1653497" y="5154387"/>
                </a:cubicBezTo>
                <a:cubicBezTo>
                  <a:pt x="1712691" y="4976797"/>
                  <a:pt x="1681206" y="5084484"/>
                  <a:pt x="1681206" y="4669478"/>
                </a:cubicBezTo>
                <a:cubicBezTo>
                  <a:pt x="1681206" y="4553931"/>
                  <a:pt x="1675583" y="4438367"/>
                  <a:pt x="1667351" y="4323114"/>
                </a:cubicBezTo>
                <a:cubicBezTo>
                  <a:pt x="1666311" y="4308547"/>
                  <a:pt x="1660028" y="4294612"/>
                  <a:pt x="1653497" y="4281550"/>
                </a:cubicBezTo>
                <a:cubicBezTo>
                  <a:pt x="1636020" y="4246596"/>
                  <a:pt x="1623851" y="4238050"/>
                  <a:pt x="1598078" y="4212278"/>
                </a:cubicBezTo>
                <a:cubicBezTo>
                  <a:pt x="1551506" y="4072556"/>
                  <a:pt x="1622574" y="4289311"/>
                  <a:pt x="1570369" y="4115296"/>
                </a:cubicBezTo>
                <a:cubicBezTo>
                  <a:pt x="1561976" y="4087320"/>
                  <a:pt x="1551896" y="4059878"/>
                  <a:pt x="1542660" y="4032169"/>
                </a:cubicBezTo>
                <a:cubicBezTo>
                  <a:pt x="1542658" y="4032164"/>
                  <a:pt x="1514954" y="3949045"/>
                  <a:pt x="1514951" y="3949041"/>
                </a:cubicBezTo>
                <a:lnTo>
                  <a:pt x="1487242" y="3907478"/>
                </a:lnTo>
                <a:lnTo>
                  <a:pt x="1445678" y="3782787"/>
                </a:lnTo>
                <a:lnTo>
                  <a:pt x="1431824" y="3741223"/>
                </a:lnTo>
                <a:cubicBezTo>
                  <a:pt x="1413838" y="3615323"/>
                  <a:pt x="1428296" y="3675224"/>
                  <a:pt x="1390260" y="3561114"/>
                </a:cubicBezTo>
                <a:lnTo>
                  <a:pt x="1376406" y="3519550"/>
                </a:lnTo>
                <a:lnTo>
                  <a:pt x="1362551" y="3477987"/>
                </a:lnTo>
                <a:cubicBezTo>
                  <a:pt x="1357933" y="3441041"/>
                  <a:pt x="1355357" y="3403783"/>
                  <a:pt x="1348697" y="3367150"/>
                </a:cubicBezTo>
                <a:cubicBezTo>
                  <a:pt x="1346085" y="3352782"/>
                  <a:pt x="1338010" y="3339843"/>
                  <a:pt x="1334842" y="3325587"/>
                </a:cubicBezTo>
                <a:cubicBezTo>
                  <a:pt x="1328748" y="3298165"/>
                  <a:pt x="1325606" y="3270169"/>
                  <a:pt x="1320988" y="3242460"/>
                </a:cubicBezTo>
                <a:cubicBezTo>
                  <a:pt x="1325606" y="3066969"/>
                  <a:pt x="1322031" y="2891071"/>
                  <a:pt x="1334842" y="2715987"/>
                </a:cubicBezTo>
                <a:cubicBezTo>
                  <a:pt x="1336057" y="2699380"/>
                  <a:pt x="1355104" y="2689316"/>
                  <a:pt x="1362551" y="2674423"/>
                </a:cubicBezTo>
                <a:cubicBezTo>
                  <a:pt x="1369082" y="2661361"/>
                  <a:pt x="1368892" y="2645383"/>
                  <a:pt x="1376406" y="2632860"/>
                </a:cubicBezTo>
                <a:cubicBezTo>
                  <a:pt x="1383127" y="2621659"/>
                  <a:pt x="1395955" y="2615350"/>
                  <a:pt x="1404115" y="2605150"/>
                </a:cubicBezTo>
                <a:cubicBezTo>
                  <a:pt x="1414517" y="2592148"/>
                  <a:pt x="1422588" y="2577441"/>
                  <a:pt x="1431824" y="2563587"/>
                </a:cubicBezTo>
                <a:cubicBezTo>
                  <a:pt x="1436442" y="2549732"/>
                  <a:pt x="1438164" y="2534546"/>
                  <a:pt x="1445678" y="2522023"/>
                </a:cubicBezTo>
                <a:cubicBezTo>
                  <a:pt x="1452399" y="2510822"/>
                  <a:pt x="1467546" y="2505997"/>
                  <a:pt x="1473388" y="2494314"/>
                </a:cubicBezTo>
                <a:cubicBezTo>
                  <a:pt x="1486450" y="2468190"/>
                  <a:pt x="1491861" y="2438896"/>
                  <a:pt x="1501097" y="2411187"/>
                </a:cubicBezTo>
                <a:lnTo>
                  <a:pt x="1514951" y="2369623"/>
                </a:lnTo>
                <a:cubicBezTo>
                  <a:pt x="1510333" y="2277259"/>
                  <a:pt x="1517640" y="2183519"/>
                  <a:pt x="1501097" y="2092532"/>
                </a:cubicBezTo>
                <a:cubicBezTo>
                  <a:pt x="1498118" y="2076149"/>
                  <a:pt x="1476155" y="2065801"/>
                  <a:pt x="1459533" y="2064823"/>
                </a:cubicBezTo>
                <a:cubicBezTo>
                  <a:pt x="1394825" y="2061017"/>
                  <a:pt x="1330224" y="2074060"/>
                  <a:pt x="1265569" y="2078678"/>
                </a:cubicBezTo>
                <a:cubicBezTo>
                  <a:pt x="1072825" y="2142926"/>
                  <a:pt x="1211627" y="2105220"/>
                  <a:pt x="836078" y="2120241"/>
                </a:cubicBezTo>
                <a:cubicBezTo>
                  <a:pt x="822224" y="2129477"/>
                  <a:pt x="809408" y="2140503"/>
                  <a:pt x="794515" y="2147950"/>
                </a:cubicBezTo>
                <a:cubicBezTo>
                  <a:pt x="781453" y="2154481"/>
                  <a:pt x="763278" y="2151478"/>
                  <a:pt x="752951" y="2161805"/>
                </a:cubicBezTo>
                <a:cubicBezTo>
                  <a:pt x="742624" y="2172132"/>
                  <a:pt x="752822" y="2198378"/>
                  <a:pt x="739097" y="2203369"/>
                </a:cubicBezTo>
                <a:cubicBezTo>
                  <a:pt x="695479" y="2219230"/>
                  <a:pt x="646733" y="2212605"/>
                  <a:pt x="600551" y="2217223"/>
                </a:cubicBezTo>
                <a:cubicBezTo>
                  <a:pt x="521082" y="2243714"/>
                  <a:pt x="592135" y="2213145"/>
                  <a:pt x="531278" y="2258787"/>
                </a:cubicBezTo>
                <a:cubicBezTo>
                  <a:pt x="504636" y="2278768"/>
                  <a:pt x="448151" y="2314205"/>
                  <a:pt x="448151" y="2314205"/>
                </a:cubicBezTo>
                <a:cubicBezTo>
                  <a:pt x="423766" y="2387363"/>
                  <a:pt x="446449" y="2347668"/>
                  <a:pt x="351169" y="2411187"/>
                </a:cubicBezTo>
                <a:lnTo>
                  <a:pt x="309606" y="2438896"/>
                </a:lnTo>
                <a:cubicBezTo>
                  <a:pt x="300370" y="2452751"/>
                  <a:pt x="293671" y="2468686"/>
                  <a:pt x="281897" y="2480460"/>
                </a:cubicBezTo>
                <a:cubicBezTo>
                  <a:pt x="270123" y="2492234"/>
                  <a:pt x="249158" y="2494049"/>
                  <a:pt x="240333" y="2508169"/>
                </a:cubicBezTo>
                <a:cubicBezTo>
                  <a:pt x="224853" y="2532937"/>
                  <a:pt x="221860" y="2563587"/>
                  <a:pt x="212624" y="2591296"/>
                </a:cubicBezTo>
                <a:cubicBezTo>
                  <a:pt x="208006" y="2605151"/>
                  <a:pt x="210920" y="2624759"/>
                  <a:pt x="198769" y="2632860"/>
                </a:cubicBezTo>
                <a:lnTo>
                  <a:pt x="157206" y="2660569"/>
                </a:lnTo>
                <a:cubicBezTo>
                  <a:pt x="147970" y="2646714"/>
                  <a:pt x="131852" y="2635489"/>
                  <a:pt x="129497" y="2619005"/>
                </a:cubicBezTo>
                <a:cubicBezTo>
                  <a:pt x="117738" y="2536697"/>
                  <a:pt x="219709" y="2552679"/>
                  <a:pt x="46369" y="2577441"/>
                </a:cubicBezTo>
                <a:cubicBezTo>
                  <a:pt x="32515" y="2586677"/>
                  <a:pt x="19699" y="2612596"/>
                  <a:pt x="4806" y="2605150"/>
                </a:cubicBezTo>
                <a:cubicBezTo>
                  <a:pt x="-8256" y="2598619"/>
                  <a:pt x="8334" y="2573913"/>
                  <a:pt x="18660" y="2563587"/>
                </a:cubicBezTo>
                <a:cubicBezTo>
                  <a:pt x="28987" y="2553260"/>
                  <a:pt x="46369" y="2554350"/>
                  <a:pt x="60224" y="2549732"/>
                </a:cubicBezTo>
                <a:cubicBezTo>
                  <a:pt x="-8256" y="2447012"/>
                  <a:pt x="-27849" y="2473136"/>
                  <a:pt x="74078" y="2452750"/>
                </a:cubicBezTo>
                <a:cubicBezTo>
                  <a:pt x="136244" y="2390587"/>
                  <a:pt x="70681" y="2464408"/>
                  <a:pt x="115642" y="2383478"/>
                </a:cubicBezTo>
                <a:cubicBezTo>
                  <a:pt x="131815" y="2354366"/>
                  <a:pt x="152587" y="2328059"/>
                  <a:pt x="171060" y="2300350"/>
                </a:cubicBezTo>
                <a:cubicBezTo>
                  <a:pt x="204752" y="2249811"/>
                  <a:pt x="156287" y="2256218"/>
                  <a:pt x="226478" y="2217223"/>
                </a:cubicBezTo>
                <a:cubicBezTo>
                  <a:pt x="252011" y="2203038"/>
                  <a:pt x="281897" y="2198750"/>
                  <a:pt x="309606" y="2189514"/>
                </a:cubicBezTo>
                <a:lnTo>
                  <a:pt x="351169" y="2175660"/>
                </a:lnTo>
                <a:cubicBezTo>
                  <a:pt x="373187" y="2142633"/>
                  <a:pt x="409084" y="2077013"/>
                  <a:pt x="448151" y="2050969"/>
                </a:cubicBezTo>
                <a:cubicBezTo>
                  <a:pt x="460302" y="2042868"/>
                  <a:pt x="476653" y="2043645"/>
                  <a:pt x="489715" y="2037114"/>
                </a:cubicBezTo>
                <a:cubicBezTo>
                  <a:pt x="504608" y="2029667"/>
                  <a:pt x="516062" y="2016168"/>
                  <a:pt x="531278" y="2009405"/>
                </a:cubicBezTo>
                <a:cubicBezTo>
                  <a:pt x="617416" y="1971122"/>
                  <a:pt x="650524" y="1978084"/>
                  <a:pt x="752951" y="1967841"/>
                </a:cubicBezTo>
                <a:cubicBezTo>
                  <a:pt x="857417" y="1933021"/>
                  <a:pt x="728656" y="1979990"/>
                  <a:pt x="836078" y="1926278"/>
                </a:cubicBezTo>
                <a:cubicBezTo>
                  <a:pt x="869712" y="1909461"/>
                  <a:pt x="912130" y="1908056"/>
                  <a:pt x="946915" y="1898569"/>
                </a:cubicBezTo>
                <a:cubicBezTo>
                  <a:pt x="975094" y="1890884"/>
                  <a:pt x="1030042" y="1870860"/>
                  <a:pt x="1030042" y="1870860"/>
                </a:cubicBezTo>
                <a:cubicBezTo>
                  <a:pt x="1088730" y="1812170"/>
                  <a:pt x="1045358" y="1847281"/>
                  <a:pt x="1182442" y="1801587"/>
                </a:cubicBezTo>
                <a:cubicBezTo>
                  <a:pt x="1227686" y="1786506"/>
                  <a:pt x="1239772" y="1780566"/>
                  <a:pt x="1293278" y="1773878"/>
                </a:cubicBezTo>
                <a:cubicBezTo>
                  <a:pt x="1343894" y="1767551"/>
                  <a:pt x="1394878" y="1764641"/>
                  <a:pt x="1445678" y="1760023"/>
                </a:cubicBezTo>
                <a:cubicBezTo>
                  <a:pt x="1485241" y="1752111"/>
                  <a:pt x="1531228" y="1744056"/>
                  <a:pt x="1570369" y="1732314"/>
                </a:cubicBezTo>
                <a:cubicBezTo>
                  <a:pt x="1739022" y="1681718"/>
                  <a:pt x="1581182" y="1722684"/>
                  <a:pt x="1708915" y="1690750"/>
                </a:cubicBezTo>
                <a:cubicBezTo>
                  <a:pt x="1718151" y="1676896"/>
                  <a:pt x="1735749" y="1665815"/>
                  <a:pt x="1736624" y="1649187"/>
                </a:cubicBezTo>
                <a:cubicBezTo>
                  <a:pt x="1740515" y="1575254"/>
                  <a:pt x="1734315" y="1445987"/>
                  <a:pt x="1708915" y="1399805"/>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051" y="3646513"/>
            <a:ext cx="407999" cy="407999"/>
          </a:xfrm>
          <a:prstGeom prst="rect">
            <a:avLst/>
          </a:prstGeom>
        </p:spPr>
      </p:pic>
      <p:sp>
        <p:nvSpPr>
          <p:cNvPr id="10" name="TextBox 9"/>
          <p:cNvSpPr txBox="1"/>
          <p:nvPr/>
        </p:nvSpPr>
        <p:spPr>
          <a:xfrm>
            <a:off x="4279670" y="3218583"/>
            <a:ext cx="285750" cy="300082"/>
          </a:xfrm>
          <a:prstGeom prst="rect">
            <a:avLst/>
          </a:prstGeom>
          <a:noFill/>
        </p:spPr>
        <p:txBody>
          <a:bodyPr wrap="square" rtlCol="0">
            <a:spAutoFit/>
          </a:bodyPr>
          <a:lstStyle/>
          <a:p>
            <a:r>
              <a:rPr lang="en-US" sz="1350" b="1" dirty="0"/>
              <a:t>8</a:t>
            </a:r>
          </a:p>
        </p:txBody>
      </p:sp>
      <p:sp>
        <p:nvSpPr>
          <p:cNvPr id="5" name="TextBox 4"/>
          <p:cNvSpPr txBox="1"/>
          <p:nvPr/>
        </p:nvSpPr>
        <p:spPr>
          <a:xfrm>
            <a:off x="5157004" y="3300264"/>
            <a:ext cx="165081" cy="300082"/>
          </a:xfrm>
          <a:prstGeom prst="rect">
            <a:avLst/>
          </a:prstGeom>
          <a:noFill/>
        </p:spPr>
        <p:txBody>
          <a:bodyPr wrap="square" rtlCol="0">
            <a:spAutoFit/>
          </a:bodyPr>
          <a:lstStyle/>
          <a:p>
            <a:pPr algn="ctr"/>
            <a:r>
              <a:rPr lang="en-US" sz="1350" b="1" dirty="0"/>
              <a:t>7</a:t>
            </a:r>
          </a:p>
        </p:txBody>
      </p:sp>
      <p:sp>
        <p:nvSpPr>
          <p:cNvPr id="23" name="Freeform 22"/>
          <p:cNvSpPr/>
          <p:nvPr/>
        </p:nvSpPr>
        <p:spPr>
          <a:xfrm flipH="1">
            <a:off x="7200360" y="3163121"/>
            <a:ext cx="1189531" cy="1554980"/>
          </a:xfrm>
          <a:custGeom>
            <a:avLst/>
            <a:gdLst>
              <a:gd name="connsiteX0" fmla="*/ 1734544 w 4123271"/>
              <a:gd name="connsiteY0" fmla="*/ 1246909 h 4904509"/>
              <a:gd name="connsiteX1" fmla="*/ 1679126 w 4123271"/>
              <a:gd name="connsiteY1" fmla="*/ 1177636 h 4904509"/>
              <a:gd name="connsiteX2" fmla="*/ 1651417 w 4123271"/>
              <a:gd name="connsiteY2" fmla="*/ 1136072 h 4904509"/>
              <a:gd name="connsiteX3" fmla="*/ 1609853 w 4123271"/>
              <a:gd name="connsiteY3" fmla="*/ 1108363 h 4904509"/>
              <a:gd name="connsiteX4" fmla="*/ 1554435 w 4123271"/>
              <a:gd name="connsiteY4" fmla="*/ 1025236 h 4904509"/>
              <a:gd name="connsiteX5" fmla="*/ 1429744 w 4123271"/>
              <a:gd name="connsiteY5" fmla="*/ 955963 h 4904509"/>
              <a:gd name="connsiteX6" fmla="*/ 1402035 w 4123271"/>
              <a:gd name="connsiteY6" fmla="*/ 914400 h 4904509"/>
              <a:gd name="connsiteX7" fmla="*/ 1360472 w 4123271"/>
              <a:gd name="connsiteY7" fmla="*/ 886691 h 4904509"/>
              <a:gd name="connsiteX8" fmla="*/ 1332762 w 4123271"/>
              <a:gd name="connsiteY8" fmla="*/ 858981 h 4904509"/>
              <a:gd name="connsiteX9" fmla="*/ 1249635 w 4123271"/>
              <a:gd name="connsiteY9" fmla="*/ 789709 h 4904509"/>
              <a:gd name="connsiteX10" fmla="*/ 1208072 w 4123271"/>
              <a:gd name="connsiteY10" fmla="*/ 665018 h 4904509"/>
              <a:gd name="connsiteX11" fmla="*/ 1194217 w 4123271"/>
              <a:gd name="connsiteY11" fmla="*/ 623454 h 4904509"/>
              <a:gd name="connsiteX12" fmla="*/ 1235781 w 4123271"/>
              <a:gd name="connsiteY12" fmla="*/ 304800 h 4904509"/>
              <a:gd name="connsiteX13" fmla="*/ 1249635 w 4123271"/>
              <a:gd name="connsiteY13" fmla="*/ 235527 h 4904509"/>
              <a:gd name="connsiteX14" fmla="*/ 1332762 w 4123271"/>
              <a:gd name="connsiteY14" fmla="*/ 193963 h 4904509"/>
              <a:gd name="connsiteX15" fmla="*/ 1360472 w 4123271"/>
              <a:gd name="connsiteY15" fmla="*/ 166254 h 4904509"/>
              <a:gd name="connsiteX16" fmla="*/ 1415890 w 4123271"/>
              <a:gd name="connsiteY16" fmla="*/ 96981 h 4904509"/>
              <a:gd name="connsiteX17" fmla="*/ 1457453 w 4123271"/>
              <a:gd name="connsiteY17" fmla="*/ 83127 h 4904509"/>
              <a:gd name="connsiteX18" fmla="*/ 1499017 w 4123271"/>
              <a:gd name="connsiteY18" fmla="*/ 41563 h 4904509"/>
              <a:gd name="connsiteX19" fmla="*/ 1609853 w 4123271"/>
              <a:gd name="connsiteY19" fmla="*/ 13854 h 4904509"/>
              <a:gd name="connsiteX20" fmla="*/ 1651417 w 4123271"/>
              <a:gd name="connsiteY20" fmla="*/ 0 h 4904509"/>
              <a:gd name="connsiteX21" fmla="*/ 2067053 w 4123271"/>
              <a:gd name="connsiteY21" fmla="*/ 13854 h 4904509"/>
              <a:gd name="connsiteX22" fmla="*/ 2122472 w 4123271"/>
              <a:gd name="connsiteY22" fmla="*/ 69272 h 4904509"/>
              <a:gd name="connsiteX23" fmla="*/ 2205599 w 4123271"/>
              <a:gd name="connsiteY23" fmla="*/ 96981 h 4904509"/>
              <a:gd name="connsiteX24" fmla="*/ 2233308 w 4123271"/>
              <a:gd name="connsiteY24" fmla="*/ 124691 h 4904509"/>
              <a:gd name="connsiteX25" fmla="*/ 2274872 w 4123271"/>
              <a:gd name="connsiteY25" fmla="*/ 138545 h 4904509"/>
              <a:gd name="connsiteX26" fmla="*/ 2316435 w 4123271"/>
              <a:gd name="connsiteY26" fmla="*/ 263236 h 4904509"/>
              <a:gd name="connsiteX27" fmla="*/ 2357999 w 4123271"/>
              <a:gd name="connsiteY27" fmla="*/ 290945 h 4904509"/>
              <a:gd name="connsiteX28" fmla="*/ 2427272 w 4123271"/>
              <a:gd name="connsiteY28" fmla="*/ 360218 h 4904509"/>
              <a:gd name="connsiteX29" fmla="*/ 2496544 w 4123271"/>
              <a:gd name="connsiteY29" fmla="*/ 415636 h 4904509"/>
              <a:gd name="connsiteX30" fmla="*/ 2510399 w 4123271"/>
              <a:gd name="connsiteY30" fmla="*/ 457200 h 4904509"/>
              <a:gd name="connsiteX31" fmla="*/ 2538108 w 4123271"/>
              <a:gd name="connsiteY31" fmla="*/ 498763 h 4904509"/>
              <a:gd name="connsiteX32" fmla="*/ 2551962 w 4123271"/>
              <a:gd name="connsiteY32" fmla="*/ 568036 h 4904509"/>
              <a:gd name="connsiteX33" fmla="*/ 2579672 w 4123271"/>
              <a:gd name="connsiteY33" fmla="*/ 651163 h 4904509"/>
              <a:gd name="connsiteX34" fmla="*/ 2662799 w 4123271"/>
              <a:gd name="connsiteY34" fmla="*/ 665018 h 4904509"/>
              <a:gd name="connsiteX35" fmla="*/ 2704362 w 4123271"/>
              <a:gd name="connsiteY35" fmla="*/ 748145 h 4904509"/>
              <a:gd name="connsiteX36" fmla="*/ 2690508 w 4123271"/>
              <a:gd name="connsiteY36" fmla="*/ 817418 h 4904509"/>
              <a:gd name="connsiteX37" fmla="*/ 2538108 w 4123271"/>
              <a:gd name="connsiteY37" fmla="*/ 831272 h 4904509"/>
              <a:gd name="connsiteX38" fmla="*/ 2496544 w 4123271"/>
              <a:gd name="connsiteY38" fmla="*/ 942109 h 4904509"/>
              <a:gd name="connsiteX39" fmla="*/ 2413417 w 4123271"/>
              <a:gd name="connsiteY39" fmla="*/ 969818 h 4904509"/>
              <a:gd name="connsiteX40" fmla="*/ 2177890 w 4123271"/>
              <a:gd name="connsiteY40" fmla="*/ 928254 h 4904509"/>
              <a:gd name="connsiteX41" fmla="*/ 2150181 w 4123271"/>
              <a:gd name="connsiteY41" fmla="*/ 886691 h 4904509"/>
              <a:gd name="connsiteX42" fmla="*/ 2136326 w 4123271"/>
              <a:gd name="connsiteY42" fmla="*/ 928254 h 4904509"/>
              <a:gd name="connsiteX43" fmla="*/ 2219453 w 4123271"/>
              <a:gd name="connsiteY43" fmla="*/ 969818 h 4904509"/>
              <a:gd name="connsiteX44" fmla="*/ 2330290 w 4123271"/>
              <a:gd name="connsiteY44" fmla="*/ 1025236 h 4904509"/>
              <a:gd name="connsiteX45" fmla="*/ 2413417 w 4123271"/>
              <a:gd name="connsiteY45" fmla="*/ 1052945 h 4904509"/>
              <a:gd name="connsiteX46" fmla="*/ 2399562 w 4123271"/>
              <a:gd name="connsiteY46" fmla="*/ 1094509 h 4904509"/>
              <a:gd name="connsiteX47" fmla="*/ 2330290 w 4123271"/>
              <a:gd name="connsiteY47" fmla="*/ 1177636 h 4904509"/>
              <a:gd name="connsiteX48" fmla="*/ 2288726 w 4123271"/>
              <a:gd name="connsiteY48" fmla="*/ 1205345 h 4904509"/>
              <a:gd name="connsiteX49" fmla="*/ 2205599 w 4123271"/>
              <a:gd name="connsiteY49" fmla="*/ 1233054 h 4904509"/>
              <a:gd name="connsiteX50" fmla="*/ 2122472 w 4123271"/>
              <a:gd name="connsiteY50" fmla="*/ 1260763 h 4904509"/>
              <a:gd name="connsiteX51" fmla="*/ 2039344 w 4123271"/>
              <a:gd name="connsiteY51" fmla="*/ 1274618 h 4904509"/>
              <a:gd name="connsiteX52" fmla="*/ 2053199 w 4123271"/>
              <a:gd name="connsiteY52" fmla="*/ 1357745 h 4904509"/>
              <a:gd name="connsiteX53" fmla="*/ 2136326 w 4123271"/>
              <a:gd name="connsiteY53" fmla="*/ 1385454 h 4904509"/>
              <a:gd name="connsiteX54" fmla="*/ 2413417 w 4123271"/>
              <a:gd name="connsiteY54" fmla="*/ 1413163 h 4904509"/>
              <a:gd name="connsiteX55" fmla="*/ 2704362 w 4123271"/>
              <a:gd name="connsiteY55" fmla="*/ 1440872 h 4904509"/>
              <a:gd name="connsiteX56" fmla="*/ 2926035 w 4123271"/>
              <a:gd name="connsiteY56" fmla="*/ 1468581 h 4904509"/>
              <a:gd name="connsiteX57" fmla="*/ 3092290 w 4123271"/>
              <a:gd name="connsiteY57" fmla="*/ 1510145 h 4904509"/>
              <a:gd name="connsiteX58" fmla="*/ 3258544 w 4123271"/>
              <a:gd name="connsiteY58" fmla="*/ 1593272 h 4904509"/>
              <a:gd name="connsiteX59" fmla="*/ 3313962 w 4123271"/>
              <a:gd name="connsiteY59" fmla="*/ 1620981 h 4904509"/>
              <a:gd name="connsiteX60" fmla="*/ 3341672 w 4123271"/>
              <a:gd name="connsiteY60" fmla="*/ 1648691 h 4904509"/>
              <a:gd name="connsiteX61" fmla="*/ 3424799 w 4123271"/>
              <a:gd name="connsiteY61" fmla="*/ 1690254 h 4904509"/>
              <a:gd name="connsiteX62" fmla="*/ 3507926 w 4123271"/>
              <a:gd name="connsiteY62" fmla="*/ 1731818 h 4904509"/>
              <a:gd name="connsiteX63" fmla="*/ 3591053 w 4123271"/>
              <a:gd name="connsiteY63" fmla="*/ 1773381 h 4904509"/>
              <a:gd name="connsiteX64" fmla="*/ 3632617 w 4123271"/>
              <a:gd name="connsiteY64" fmla="*/ 1801091 h 4904509"/>
              <a:gd name="connsiteX65" fmla="*/ 3674181 w 4123271"/>
              <a:gd name="connsiteY65" fmla="*/ 1814945 h 4904509"/>
              <a:gd name="connsiteX66" fmla="*/ 3757308 w 4123271"/>
              <a:gd name="connsiteY66" fmla="*/ 1870363 h 4904509"/>
              <a:gd name="connsiteX67" fmla="*/ 3798872 w 4123271"/>
              <a:gd name="connsiteY67" fmla="*/ 1898072 h 4904509"/>
              <a:gd name="connsiteX68" fmla="*/ 3840435 w 4123271"/>
              <a:gd name="connsiteY68" fmla="*/ 1911927 h 4904509"/>
              <a:gd name="connsiteX69" fmla="*/ 3881999 w 4123271"/>
              <a:gd name="connsiteY69" fmla="*/ 1939636 h 4904509"/>
              <a:gd name="connsiteX70" fmla="*/ 3909708 w 4123271"/>
              <a:gd name="connsiteY70" fmla="*/ 2022763 h 4904509"/>
              <a:gd name="connsiteX71" fmla="*/ 3965126 w 4123271"/>
              <a:gd name="connsiteY71" fmla="*/ 2105891 h 4904509"/>
              <a:gd name="connsiteX72" fmla="*/ 4075962 w 4123271"/>
              <a:gd name="connsiteY72" fmla="*/ 2092036 h 4904509"/>
              <a:gd name="connsiteX73" fmla="*/ 4117526 w 4123271"/>
              <a:gd name="connsiteY73" fmla="*/ 2078181 h 4904509"/>
              <a:gd name="connsiteX74" fmla="*/ 4103672 w 4123271"/>
              <a:gd name="connsiteY74" fmla="*/ 2189018 h 4904509"/>
              <a:gd name="connsiteX75" fmla="*/ 4020544 w 4123271"/>
              <a:gd name="connsiteY75" fmla="*/ 2216727 h 4904509"/>
              <a:gd name="connsiteX76" fmla="*/ 4048253 w 4123271"/>
              <a:gd name="connsiteY76" fmla="*/ 2286000 h 4904509"/>
              <a:gd name="connsiteX77" fmla="*/ 3978981 w 4123271"/>
              <a:gd name="connsiteY77" fmla="*/ 2272145 h 4904509"/>
              <a:gd name="connsiteX78" fmla="*/ 3965126 w 4123271"/>
              <a:gd name="connsiteY78" fmla="*/ 2216727 h 4904509"/>
              <a:gd name="connsiteX79" fmla="*/ 3937417 w 4123271"/>
              <a:gd name="connsiteY79" fmla="*/ 2258291 h 4904509"/>
              <a:gd name="connsiteX80" fmla="*/ 3854290 w 4123271"/>
              <a:gd name="connsiteY80" fmla="*/ 2286000 h 4904509"/>
              <a:gd name="connsiteX81" fmla="*/ 3743453 w 4123271"/>
              <a:gd name="connsiteY81" fmla="*/ 2272145 h 4904509"/>
              <a:gd name="connsiteX82" fmla="*/ 3771162 w 4123271"/>
              <a:gd name="connsiteY82" fmla="*/ 2230581 h 4904509"/>
              <a:gd name="connsiteX83" fmla="*/ 3715744 w 4123271"/>
              <a:gd name="connsiteY83" fmla="*/ 2036618 h 4904509"/>
              <a:gd name="connsiteX84" fmla="*/ 3604908 w 4123271"/>
              <a:gd name="connsiteY84" fmla="*/ 2008909 h 4904509"/>
              <a:gd name="connsiteX85" fmla="*/ 3466362 w 4123271"/>
              <a:gd name="connsiteY85" fmla="*/ 1967345 h 4904509"/>
              <a:gd name="connsiteX86" fmla="*/ 3286253 w 4123271"/>
              <a:gd name="connsiteY86" fmla="*/ 1953491 h 4904509"/>
              <a:gd name="connsiteX87" fmla="*/ 3189272 w 4123271"/>
              <a:gd name="connsiteY87" fmla="*/ 1911927 h 4904509"/>
              <a:gd name="connsiteX88" fmla="*/ 3106144 w 4123271"/>
              <a:gd name="connsiteY88" fmla="*/ 1884218 h 4904509"/>
              <a:gd name="connsiteX89" fmla="*/ 3036872 w 4123271"/>
              <a:gd name="connsiteY89" fmla="*/ 1870363 h 4904509"/>
              <a:gd name="connsiteX90" fmla="*/ 2981453 w 4123271"/>
              <a:gd name="connsiteY90" fmla="*/ 1856509 h 4904509"/>
              <a:gd name="connsiteX91" fmla="*/ 2593526 w 4123271"/>
              <a:gd name="connsiteY91" fmla="*/ 1870363 h 4904509"/>
              <a:gd name="connsiteX92" fmla="*/ 2468835 w 4123271"/>
              <a:gd name="connsiteY92" fmla="*/ 1898072 h 4904509"/>
              <a:gd name="connsiteX93" fmla="*/ 2441126 w 4123271"/>
              <a:gd name="connsiteY93" fmla="*/ 1939636 h 4904509"/>
              <a:gd name="connsiteX94" fmla="*/ 2482690 w 4123271"/>
              <a:gd name="connsiteY94" fmla="*/ 1981200 h 4904509"/>
              <a:gd name="connsiteX95" fmla="*/ 2510399 w 4123271"/>
              <a:gd name="connsiteY95" fmla="*/ 2022763 h 4904509"/>
              <a:gd name="connsiteX96" fmla="*/ 2524253 w 4123271"/>
              <a:gd name="connsiteY96" fmla="*/ 2064327 h 4904509"/>
              <a:gd name="connsiteX97" fmla="*/ 2551962 w 4123271"/>
              <a:gd name="connsiteY97" fmla="*/ 2202872 h 4904509"/>
              <a:gd name="connsiteX98" fmla="*/ 2565817 w 4123271"/>
              <a:gd name="connsiteY98" fmla="*/ 2729345 h 4904509"/>
              <a:gd name="connsiteX99" fmla="*/ 2538108 w 4123271"/>
              <a:gd name="connsiteY99" fmla="*/ 3394363 h 4904509"/>
              <a:gd name="connsiteX100" fmla="*/ 2524253 w 4123271"/>
              <a:gd name="connsiteY100" fmla="*/ 3449781 h 4904509"/>
              <a:gd name="connsiteX101" fmla="*/ 2510399 w 4123271"/>
              <a:gd name="connsiteY101" fmla="*/ 3519054 h 4904509"/>
              <a:gd name="connsiteX102" fmla="*/ 2482690 w 4123271"/>
              <a:gd name="connsiteY102" fmla="*/ 3616036 h 4904509"/>
              <a:gd name="connsiteX103" fmla="*/ 2468835 w 4123271"/>
              <a:gd name="connsiteY103" fmla="*/ 3685309 h 4904509"/>
              <a:gd name="connsiteX104" fmla="*/ 2454981 w 4123271"/>
              <a:gd name="connsiteY104" fmla="*/ 4114800 h 4904509"/>
              <a:gd name="connsiteX105" fmla="*/ 2427272 w 4123271"/>
              <a:gd name="connsiteY105" fmla="*/ 4405745 h 4904509"/>
              <a:gd name="connsiteX106" fmla="*/ 2482690 w 4123271"/>
              <a:gd name="connsiteY106" fmla="*/ 4585854 h 4904509"/>
              <a:gd name="connsiteX107" fmla="*/ 2524253 w 4123271"/>
              <a:gd name="connsiteY107" fmla="*/ 4599709 h 4904509"/>
              <a:gd name="connsiteX108" fmla="*/ 2995308 w 4123271"/>
              <a:gd name="connsiteY108" fmla="*/ 4585854 h 4904509"/>
              <a:gd name="connsiteX109" fmla="*/ 3133853 w 4123271"/>
              <a:gd name="connsiteY109" fmla="*/ 4599709 h 4904509"/>
              <a:gd name="connsiteX110" fmla="*/ 3106144 w 4123271"/>
              <a:gd name="connsiteY110" fmla="*/ 4682836 h 4904509"/>
              <a:gd name="connsiteX111" fmla="*/ 3092290 w 4123271"/>
              <a:gd name="connsiteY111" fmla="*/ 4738254 h 4904509"/>
              <a:gd name="connsiteX112" fmla="*/ 3036872 w 4123271"/>
              <a:gd name="connsiteY112" fmla="*/ 4752109 h 4904509"/>
              <a:gd name="connsiteX113" fmla="*/ 2538108 w 4123271"/>
              <a:gd name="connsiteY113" fmla="*/ 4835236 h 4904509"/>
              <a:gd name="connsiteX114" fmla="*/ 2496544 w 4123271"/>
              <a:gd name="connsiteY114" fmla="*/ 4849091 h 4904509"/>
              <a:gd name="connsiteX115" fmla="*/ 2441126 w 4123271"/>
              <a:gd name="connsiteY115" fmla="*/ 4862945 h 4904509"/>
              <a:gd name="connsiteX116" fmla="*/ 2316435 w 4123271"/>
              <a:gd name="connsiteY116" fmla="*/ 4849091 h 4904509"/>
              <a:gd name="connsiteX117" fmla="*/ 2233308 w 4123271"/>
              <a:gd name="connsiteY117" fmla="*/ 4821381 h 4904509"/>
              <a:gd name="connsiteX118" fmla="*/ 2219453 w 4123271"/>
              <a:gd name="connsiteY118" fmla="*/ 4779818 h 4904509"/>
              <a:gd name="connsiteX119" fmla="*/ 2150181 w 4123271"/>
              <a:gd name="connsiteY119" fmla="*/ 4710545 h 4904509"/>
              <a:gd name="connsiteX120" fmla="*/ 2108617 w 4123271"/>
              <a:gd name="connsiteY120" fmla="*/ 4613563 h 4904509"/>
              <a:gd name="connsiteX121" fmla="*/ 2094762 w 4123271"/>
              <a:gd name="connsiteY121" fmla="*/ 4544291 h 4904509"/>
              <a:gd name="connsiteX122" fmla="*/ 2067053 w 4123271"/>
              <a:gd name="connsiteY122" fmla="*/ 4073236 h 4904509"/>
              <a:gd name="connsiteX123" fmla="*/ 2053199 w 4123271"/>
              <a:gd name="connsiteY123" fmla="*/ 3726872 h 4904509"/>
              <a:gd name="connsiteX124" fmla="*/ 2039344 w 4123271"/>
              <a:gd name="connsiteY124" fmla="*/ 3671454 h 4904509"/>
              <a:gd name="connsiteX125" fmla="*/ 2011635 w 4123271"/>
              <a:gd name="connsiteY125" fmla="*/ 3588327 h 4904509"/>
              <a:gd name="connsiteX126" fmla="*/ 1983926 w 4123271"/>
              <a:gd name="connsiteY126" fmla="*/ 3505200 h 4904509"/>
              <a:gd name="connsiteX127" fmla="*/ 1956217 w 4123271"/>
              <a:gd name="connsiteY127" fmla="*/ 3422072 h 4904509"/>
              <a:gd name="connsiteX128" fmla="*/ 1942362 w 4123271"/>
              <a:gd name="connsiteY128" fmla="*/ 3380509 h 4904509"/>
              <a:gd name="connsiteX129" fmla="*/ 1914653 w 4123271"/>
              <a:gd name="connsiteY129" fmla="*/ 3422072 h 4904509"/>
              <a:gd name="connsiteX130" fmla="*/ 1886944 w 4123271"/>
              <a:gd name="connsiteY130" fmla="*/ 3754581 h 4904509"/>
              <a:gd name="connsiteX131" fmla="*/ 1873090 w 4123271"/>
              <a:gd name="connsiteY131" fmla="*/ 4488872 h 4904509"/>
              <a:gd name="connsiteX132" fmla="*/ 1831526 w 4123271"/>
              <a:gd name="connsiteY132" fmla="*/ 4696691 h 4904509"/>
              <a:gd name="connsiteX133" fmla="*/ 1817672 w 4123271"/>
              <a:gd name="connsiteY133" fmla="*/ 4765963 h 4904509"/>
              <a:gd name="connsiteX134" fmla="*/ 1803817 w 4123271"/>
              <a:gd name="connsiteY134" fmla="*/ 4807527 h 4904509"/>
              <a:gd name="connsiteX135" fmla="*/ 1789962 w 4123271"/>
              <a:gd name="connsiteY135" fmla="*/ 4862945 h 4904509"/>
              <a:gd name="connsiteX136" fmla="*/ 1706835 w 4123271"/>
              <a:gd name="connsiteY136" fmla="*/ 4904509 h 4904509"/>
              <a:gd name="connsiteX137" fmla="*/ 1526726 w 4123271"/>
              <a:gd name="connsiteY137" fmla="*/ 4890654 h 4904509"/>
              <a:gd name="connsiteX138" fmla="*/ 1485162 w 4123271"/>
              <a:gd name="connsiteY138" fmla="*/ 4862945 h 4904509"/>
              <a:gd name="connsiteX139" fmla="*/ 1457453 w 4123271"/>
              <a:gd name="connsiteY139" fmla="*/ 4821381 h 4904509"/>
              <a:gd name="connsiteX140" fmla="*/ 875562 w 4123271"/>
              <a:gd name="connsiteY140" fmla="*/ 4807527 h 4904509"/>
              <a:gd name="connsiteX141" fmla="*/ 889417 w 4123271"/>
              <a:gd name="connsiteY141" fmla="*/ 4710545 h 4904509"/>
              <a:gd name="connsiteX142" fmla="*/ 889417 w 4123271"/>
              <a:gd name="connsiteY142" fmla="*/ 4682836 h 4904509"/>
              <a:gd name="connsiteX143" fmla="*/ 875562 w 4123271"/>
              <a:gd name="connsiteY143" fmla="*/ 4641272 h 4904509"/>
              <a:gd name="connsiteX144" fmla="*/ 917126 w 4123271"/>
              <a:gd name="connsiteY144" fmla="*/ 4627418 h 4904509"/>
              <a:gd name="connsiteX145" fmla="*/ 1000253 w 4123271"/>
              <a:gd name="connsiteY145" fmla="*/ 4613563 h 4904509"/>
              <a:gd name="connsiteX146" fmla="*/ 1014108 w 4123271"/>
              <a:gd name="connsiteY146" fmla="*/ 4544291 h 4904509"/>
              <a:gd name="connsiteX147" fmla="*/ 1069526 w 4123271"/>
              <a:gd name="connsiteY147" fmla="*/ 4558145 h 4904509"/>
              <a:gd name="connsiteX148" fmla="*/ 1208072 w 4123271"/>
              <a:gd name="connsiteY148" fmla="*/ 4599709 h 4904509"/>
              <a:gd name="connsiteX149" fmla="*/ 1305053 w 4123271"/>
              <a:gd name="connsiteY149" fmla="*/ 4613563 h 4904509"/>
              <a:gd name="connsiteX150" fmla="*/ 1499017 w 4123271"/>
              <a:gd name="connsiteY150" fmla="*/ 4599709 h 4904509"/>
              <a:gd name="connsiteX151" fmla="*/ 1540581 w 4123271"/>
              <a:gd name="connsiteY151" fmla="*/ 4572000 h 4904509"/>
              <a:gd name="connsiteX152" fmla="*/ 1568290 w 4123271"/>
              <a:gd name="connsiteY152" fmla="*/ 4488872 h 4904509"/>
              <a:gd name="connsiteX153" fmla="*/ 1554435 w 4123271"/>
              <a:gd name="connsiteY153" fmla="*/ 3934691 h 4904509"/>
              <a:gd name="connsiteX154" fmla="*/ 1540581 w 4123271"/>
              <a:gd name="connsiteY154" fmla="*/ 3546763 h 4904509"/>
              <a:gd name="connsiteX155" fmla="*/ 1457453 w 4123271"/>
              <a:gd name="connsiteY155" fmla="*/ 3477491 h 4904509"/>
              <a:gd name="connsiteX156" fmla="*/ 1443599 w 4123271"/>
              <a:gd name="connsiteY156" fmla="*/ 3422072 h 4904509"/>
              <a:gd name="connsiteX157" fmla="*/ 1429744 w 4123271"/>
              <a:gd name="connsiteY157" fmla="*/ 3352800 h 4904509"/>
              <a:gd name="connsiteX158" fmla="*/ 1388181 w 4123271"/>
              <a:gd name="connsiteY158" fmla="*/ 3200400 h 4904509"/>
              <a:gd name="connsiteX159" fmla="*/ 1360472 w 4123271"/>
              <a:gd name="connsiteY159" fmla="*/ 2964872 h 4904509"/>
              <a:gd name="connsiteX160" fmla="*/ 1346617 w 4123271"/>
              <a:gd name="connsiteY160" fmla="*/ 2867891 h 4904509"/>
              <a:gd name="connsiteX161" fmla="*/ 1332762 w 4123271"/>
              <a:gd name="connsiteY161" fmla="*/ 2812472 h 4904509"/>
              <a:gd name="connsiteX162" fmla="*/ 1305053 w 4123271"/>
              <a:gd name="connsiteY162" fmla="*/ 2618509 h 4904509"/>
              <a:gd name="connsiteX163" fmla="*/ 1263490 w 4123271"/>
              <a:gd name="connsiteY163" fmla="*/ 2466109 h 4904509"/>
              <a:gd name="connsiteX164" fmla="*/ 1263490 w 4123271"/>
              <a:gd name="connsiteY164" fmla="*/ 2216727 h 4904509"/>
              <a:gd name="connsiteX165" fmla="*/ 1305053 w 4123271"/>
              <a:gd name="connsiteY165" fmla="*/ 2036618 h 4904509"/>
              <a:gd name="connsiteX166" fmla="*/ 1360472 w 4123271"/>
              <a:gd name="connsiteY166" fmla="*/ 1967345 h 4904509"/>
              <a:gd name="connsiteX167" fmla="*/ 1374326 w 4123271"/>
              <a:gd name="connsiteY167" fmla="*/ 1925781 h 4904509"/>
              <a:gd name="connsiteX168" fmla="*/ 847853 w 4123271"/>
              <a:gd name="connsiteY168" fmla="*/ 1939636 h 4904509"/>
              <a:gd name="connsiteX169" fmla="*/ 806290 w 4123271"/>
              <a:gd name="connsiteY169" fmla="*/ 1953491 h 4904509"/>
              <a:gd name="connsiteX170" fmla="*/ 653890 w 4123271"/>
              <a:gd name="connsiteY170" fmla="*/ 1995054 h 4904509"/>
              <a:gd name="connsiteX171" fmla="*/ 404508 w 4123271"/>
              <a:gd name="connsiteY171" fmla="*/ 2078181 h 4904509"/>
              <a:gd name="connsiteX172" fmla="*/ 307526 w 4123271"/>
              <a:gd name="connsiteY172" fmla="*/ 2105891 h 4904509"/>
              <a:gd name="connsiteX173" fmla="*/ 265962 w 4123271"/>
              <a:gd name="connsiteY173" fmla="*/ 2133600 h 4904509"/>
              <a:gd name="connsiteX174" fmla="*/ 196690 w 4123271"/>
              <a:gd name="connsiteY174" fmla="*/ 2230581 h 4904509"/>
              <a:gd name="connsiteX175" fmla="*/ 182835 w 4123271"/>
              <a:gd name="connsiteY175" fmla="*/ 2272145 h 4904509"/>
              <a:gd name="connsiteX176" fmla="*/ 141272 w 4123271"/>
              <a:gd name="connsiteY176" fmla="*/ 2299854 h 4904509"/>
              <a:gd name="connsiteX177" fmla="*/ 99708 w 4123271"/>
              <a:gd name="connsiteY177" fmla="*/ 2286000 h 4904509"/>
              <a:gd name="connsiteX178" fmla="*/ 99708 w 4123271"/>
              <a:gd name="connsiteY178" fmla="*/ 2202872 h 4904509"/>
              <a:gd name="connsiteX179" fmla="*/ 141272 w 4123271"/>
              <a:gd name="connsiteY179" fmla="*/ 2161309 h 4904509"/>
              <a:gd name="connsiteX180" fmla="*/ 2726 w 4123271"/>
              <a:gd name="connsiteY180" fmla="*/ 2147454 h 4904509"/>
              <a:gd name="connsiteX181" fmla="*/ 44290 w 4123271"/>
              <a:gd name="connsiteY181" fmla="*/ 2133600 h 4904509"/>
              <a:gd name="connsiteX182" fmla="*/ 113562 w 4123271"/>
              <a:gd name="connsiteY182" fmla="*/ 2078181 h 4904509"/>
              <a:gd name="connsiteX183" fmla="*/ 44290 w 4123271"/>
              <a:gd name="connsiteY183" fmla="*/ 2008909 h 4904509"/>
              <a:gd name="connsiteX184" fmla="*/ 58144 w 4123271"/>
              <a:gd name="connsiteY184" fmla="*/ 1953491 h 4904509"/>
              <a:gd name="connsiteX185" fmla="*/ 196690 w 4123271"/>
              <a:gd name="connsiteY185" fmla="*/ 1939636 h 4904509"/>
              <a:gd name="connsiteX186" fmla="*/ 210544 w 4123271"/>
              <a:gd name="connsiteY186" fmla="*/ 1898072 h 4904509"/>
              <a:gd name="connsiteX187" fmla="*/ 238253 w 4123271"/>
              <a:gd name="connsiteY187" fmla="*/ 1856509 h 4904509"/>
              <a:gd name="connsiteX188" fmla="*/ 349090 w 4123271"/>
              <a:gd name="connsiteY188" fmla="*/ 1773381 h 4904509"/>
              <a:gd name="connsiteX189" fmla="*/ 432217 w 4123271"/>
              <a:gd name="connsiteY189" fmla="*/ 1745672 h 4904509"/>
              <a:gd name="connsiteX190" fmla="*/ 556908 w 4123271"/>
              <a:gd name="connsiteY190" fmla="*/ 1648691 h 4904509"/>
              <a:gd name="connsiteX191" fmla="*/ 681599 w 4123271"/>
              <a:gd name="connsiteY191" fmla="*/ 1565563 h 4904509"/>
              <a:gd name="connsiteX192" fmla="*/ 778581 w 4123271"/>
              <a:gd name="connsiteY192" fmla="*/ 1537854 h 4904509"/>
              <a:gd name="connsiteX193" fmla="*/ 875562 w 4123271"/>
              <a:gd name="connsiteY193" fmla="*/ 1496291 h 4904509"/>
              <a:gd name="connsiteX194" fmla="*/ 903272 w 4123271"/>
              <a:gd name="connsiteY194" fmla="*/ 1468581 h 4904509"/>
              <a:gd name="connsiteX195" fmla="*/ 958690 w 4123271"/>
              <a:gd name="connsiteY195" fmla="*/ 1454727 h 4904509"/>
              <a:gd name="connsiteX196" fmla="*/ 1055672 w 4123271"/>
              <a:gd name="connsiteY196" fmla="*/ 1427018 h 4904509"/>
              <a:gd name="connsiteX197" fmla="*/ 1346617 w 4123271"/>
              <a:gd name="connsiteY197" fmla="*/ 1399309 h 4904509"/>
              <a:gd name="connsiteX198" fmla="*/ 1554435 w 4123271"/>
              <a:gd name="connsiteY198" fmla="*/ 1357745 h 4904509"/>
              <a:gd name="connsiteX199" fmla="*/ 1595999 w 4123271"/>
              <a:gd name="connsiteY199" fmla="*/ 1343891 h 4904509"/>
              <a:gd name="connsiteX200" fmla="*/ 1692981 w 4123271"/>
              <a:gd name="connsiteY200" fmla="*/ 1330036 h 4904509"/>
              <a:gd name="connsiteX201" fmla="*/ 1734544 w 4123271"/>
              <a:gd name="connsiteY201" fmla="*/ 1316181 h 4904509"/>
              <a:gd name="connsiteX202" fmla="*/ 1748399 w 4123271"/>
              <a:gd name="connsiteY202" fmla="*/ 1205345 h 4904509"/>
              <a:gd name="connsiteX203" fmla="*/ 1692981 w 4123271"/>
              <a:gd name="connsiteY203" fmla="*/ 1191491 h 490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4123271" h="4904509">
                <a:moveTo>
                  <a:pt x="1734544" y="1246909"/>
                </a:moveTo>
                <a:cubicBezTo>
                  <a:pt x="1716071" y="1223818"/>
                  <a:pt x="1696868" y="1201293"/>
                  <a:pt x="1679126" y="1177636"/>
                </a:cubicBezTo>
                <a:cubicBezTo>
                  <a:pt x="1669135" y="1164315"/>
                  <a:pt x="1663191" y="1147846"/>
                  <a:pt x="1651417" y="1136072"/>
                </a:cubicBezTo>
                <a:cubicBezTo>
                  <a:pt x="1639643" y="1124298"/>
                  <a:pt x="1623708" y="1117599"/>
                  <a:pt x="1609853" y="1108363"/>
                </a:cubicBezTo>
                <a:lnTo>
                  <a:pt x="1554435" y="1025236"/>
                </a:lnTo>
                <a:cubicBezTo>
                  <a:pt x="1527213" y="984403"/>
                  <a:pt x="1473056" y="970401"/>
                  <a:pt x="1429744" y="955963"/>
                </a:cubicBezTo>
                <a:cubicBezTo>
                  <a:pt x="1420508" y="942109"/>
                  <a:pt x="1413809" y="926174"/>
                  <a:pt x="1402035" y="914400"/>
                </a:cubicBezTo>
                <a:cubicBezTo>
                  <a:pt x="1390261" y="902626"/>
                  <a:pt x="1373474" y="897093"/>
                  <a:pt x="1360472" y="886691"/>
                </a:cubicBezTo>
                <a:cubicBezTo>
                  <a:pt x="1350272" y="878531"/>
                  <a:pt x="1342962" y="867141"/>
                  <a:pt x="1332762" y="858981"/>
                </a:cubicBezTo>
                <a:cubicBezTo>
                  <a:pt x="1236313" y="781821"/>
                  <a:pt x="1348375" y="888446"/>
                  <a:pt x="1249635" y="789709"/>
                </a:cubicBezTo>
                <a:lnTo>
                  <a:pt x="1208072" y="665018"/>
                </a:lnTo>
                <a:lnTo>
                  <a:pt x="1194217" y="623454"/>
                </a:lnTo>
                <a:cubicBezTo>
                  <a:pt x="1209787" y="358770"/>
                  <a:pt x="1183202" y="462536"/>
                  <a:pt x="1235781" y="304800"/>
                </a:cubicBezTo>
                <a:cubicBezTo>
                  <a:pt x="1243228" y="282460"/>
                  <a:pt x="1237952" y="255973"/>
                  <a:pt x="1249635" y="235527"/>
                </a:cubicBezTo>
                <a:cubicBezTo>
                  <a:pt x="1262273" y="213410"/>
                  <a:pt x="1311429" y="201074"/>
                  <a:pt x="1332762" y="193963"/>
                </a:cubicBezTo>
                <a:cubicBezTo>
                  <a:pt x="1341999" y="184727"/>
                  <a:pt x="1352312" y="176454"/>
                  <a:pt x="1360472" y="166254"/>
                </a:cubicBezTo>
                <a:cubicBezTo>
                  <a:pt x="1377897" y="144474"/>
                  <a:pt x="1390159" y="112420"/>
                  <a:pt x="1415890" y="96981"/>
                </a:cubicBezTo>
                <a:cubicBezTo>
                  <a:pt x="1428413" y="89467"/>
                  <a:pt x="1443599" y="87745"/>
                  <a:pt x="1457453" y="83127"/>
                </a:cubicBezTo>
                <a:cubicBezTo>
                  <a:pt x="1471308" y="69272"/>
                  <a:pt x="1481180" y="49671"/>
                  <a:pt x="1499017" y="41563"/>
                </a:cubicBezTo>
                <a:cubicBezTo>
                  <a:pt x="1533686" y="25804"/>
                  <a:pt x="1573725" y="25896"/>
                  <a:pt x="1609853" y="13854"/>
                </a:cubicBezTo>
                <a:lnTo>
                  <a:pt x="1651417" y="0"/>
                </a:lnTo>
                <a:cubicBezTo>
                  <a:pt x="1789962" y="4618"/>
                  <a:pt x="1928685" y="5468"/>
                  <a:pt x="2067053" y="13854"/>
                </a:cubicBezTo>
                <a:cubicBezTo>
                  <a:pt x="2163943" y="19726"/>
                  <a:pt x="2062528" y="26455"/>
                  <a:pt x="2122472" y="69272"/>
                </a:cubicBezTo>
                <a:cubicBezTo>
                  <a:pt x="2146240" y="86249"/>
                  <a:pt x="2205599" y="96981"/>
                  <a:pt x="2205599" y="96981"/>
                </a:cubicBezTo>
                <a:cubicBezTo>
                  <a:pt x="2214835" y="106218"/>
                  <a:pt x="2222107" y="117970"/>
                  <a:pt x="2233308" y="124691"/>
                </a:cubicBezTo>
                <a:cubicBezTo>
                  <a:pt x="2245831" y="132205"/>
                  <a:pt x="2266384" y="126661"/>
                  <a:pt x="2274872" y="138545"/>
                </a:cubicBezTo>
                <a:cubicBezTo>
                  <a:pt x="2274875" y="138549"/>
                  <a:pt x="2309507" y="242452"/>
                  <a:pt x="2316435" y="263236"/>
                </a:cubicBezTo>
                <a:cubicBezTo>
                  <a:pt x="2321700" y="279033"/>
                  <a:pt x="2344144" y="281709"/>
                  <a:pt x="2357999" y="290945"/>
                </a:cubicBezTo>
                <a:cubicBezTo>
                  <a:pt x="2431887" y="401778"/>
                  <a:pt x="2334911" y="267858"/>
                  <a:pt x="2427272" y="360218"/>
                </a:cubicBezTo>
                <a:cubicBezTo>
                  <a:pt x="2489940" y="422885"/>
                  <a:pt x="2415628" y="388663"/>
                  <a:pt x="2496544" y="415636"/>
                </a:cubicBezTo>
                <a:cubicBezTo>
                  <a:pt x="2501162" y="429491"/>
                  <a:pt x="2503868" y="444138"/>
                  <a:pt x="2510399" y="457200"/>
                </a:cubicBezTo>
                <a:cubicBezTo>
                  <a:pt x="2517846" y="472093"/>
                  <a:pt x="2532262" y="483172"/>
                  <a:pt x="2538108" y="498763"/>
                </a:cubicBezTo>
                <a:cubicBezTo>
                  <a:pt x="2546376" y="520812"/>
                  <a:pt x="2545766" y="545318"/>
                  <a:pt x="2551962" y="568036"/>
                </a:cubicBezTo>
                <a:cubicBezTo>
                  <a:pt x="2559647" y="596215"/>
                  <a:pt x="2570435" y="623454"/>
                  <a:pt x="2579672" y="651163"/>
                </a:cubicBezTo>
                <a:cubicBezTo>
                  <a:pt x="2588556" y="677813"/>
                  <a:pt x="2635090" y="660400"/>
                  <a:pt x="2662799" y="665018"/>
                </a:cubicBezTo>
                <a:cubicBezTo>
                  <a:pt x="2676810" y="686034"/>
                  <a:pt x="2704362" y="719463"/>
                  <a:pt x="2704362" y="748145"/>
                </a:cubicBezTo>
                <a:cubicBezTo>
                  <a:pt x="2704362" y="771693"/>
                  <a:pt x="2711570" y="806887"/>
                  <a:pt x="2690508" y="817418"/>
                </a:cubicBezTo>
                <a:cubicBezTo>
                  <a:pt x="2644884" y="840230"/>
                  <a:pt x="2588908" y="826654"/>
                  <a:pt x="2538108" y="831272"/>
                </a:cubicBezTo>
                <a:cubicBezTo>
                  <a:pt x="2532520" y="859213"/>
                  <a:pt x="2529161" y="921724"/>
                  <a:pt x="2496544" y="942109"/>
                </a:cubicBezTo>
                <a:cubicBezTo>
                  <a:pt x="2471776" y="957589"/>
                  <a:pt x="2413417" y="969818"/>
                  <a:pt x="2413417" y="969818"/>
                </a:cubicBezTo>
                <a:cubicBezTo>
                  <a:pt x="2336290" y="964309"/>
                  <a:pt x="2239106" y="989470"/>
                  <a:pt x="2177890" y="928254"/>
                </a:cubicBezTo>
                <a:cubicBezTo>
                  <a:pt x="2166116" y="916480"/>
                  <a:pt x="2159417" y="900545"/>
                  <a:pt x="2150181" y="886691"/>
                </a:cubicBezTo>
                <a:cubicBezTo>
                  <a:pt x="2145563" y="900545"/>
                  <a:pt x="2130902" y="914695"/>
                  <a:pt x="2136326" y="928254"/>
                </a:cubicBezTo>
                <a:cubicBezTo>
                  <a:pt x="2144589" y="948912"/>
                  <a:pt x="2201957" y="963986"/>
                  <a:pt x="2219453" y="969818"/>
                </a:cubicBezTo>
                <a:cubicBezTo>
                  <a:pt x="2266678" y="1040655"/>
                  <a:pt x="2224101" y="998689"/>
                  <a:pt x="2330290" y="1025236"/>
                </a:cubicBezTo>
                <a:cubicBezTo>
                  <a:pt x="2358626" y="1032320"/>
                  <a:pt x="2413417" y="1052945"/>
                  <a:pt x="2413417" y="1052945"/>
                </a:cubicBezTo>
                <a:cubicBezTo>
                  <a:pt x="2408799" y="1066800"/>
                  <a:pt x="2406093" y="1081447"/>
                  <a:pt x="2399562" y="1094509"/>
                </a:cubicBezTo>
                <a:cubicBezTo>
                  <a:pt x="2383994" y="1125644"/>
                  <a:pt x="2356551" y="1155751"/>
                  <a:pt x="2330290" y="1177636"/>
                </a:cubicBezTo>
                <a:cubicBezTo>
                  <a:pt x="2317498" y="1188296"/>
                  <a:pt x="2303942" y="1198582"/>
                  <a:pt x="2288726" y="1205345"/>
                </a:cubicBezTo>
                <a:cubicBezTo>
                  <a:pt x="2262036" y="1217207"/>
                  <a:pt x="2233308" y="1223818"/>
                  <a:pt x="2205599" y="1233054"/>
                </a:cubicBezTo>
                <a:lnTo>
                  <a:pt x="2122472" y="1260763"/>
                </a:lnTo>
                <a:cubicBezTo>
                  <a:pt x="2095822" y="1269646"/>
                  <a:pt x="2067053" y="1270000"/>
                  <a:pt x="2039344" y="1274618"/>
                </a:cubicBezTo>
                <a:cubicBezTo>
                  <a:pt x="2043962" y="1302327"/>
                  <a:pt x="2034701" y="1336604"/>
                  <a:pt x="2053199" y="1357745"/>
                </a:cubicBezTo>
                <a:cubicBezTo>
                  <a:pt x="2072433" y="1379726"/>
                  <a:pt x="2107344" y="1381831"/>
                  <a:pt x="2136326" y="1385454"/>
                </a:cubicBezTo>
                <a:cubicBezTo>
                  <a:pt x="2302343" y="1406207"/>
                  <a:pt x="2210058" y="1396217"/>
                  <a:pt x="2413417" y="1413163"/>
                </a:cubicBezTo>
                <a:cubicBezTo>
                  <a:pt x="2578222" y="1446125"/>
                  <a:pt x="2387080" y="1411127"/>
                  <a:pt x="2704362" y="1440872"/>
                </a:cubicBezTo>
                <a:cubicBezTo>
                  <a:pt x="2778503" y="1447823"/>
                  <a:pt x="2926035" y="1468581"/>
                  <a:pt x="2926035" y="1468581"/>
                </a:cubicBezTo>
                <a:cubicBezTo>
                  <a:pt x="3035812" y="1505175"/>
                  <a:pt x="2980351" y="1491489"/>
                  <a:pt x="3092290" y="1510145"/>
                </a:cubicBezTo>
                <a:cubicBezTo>
                  <a:pt x="3207010" y="1548385"/>
                  <a:pt x="3151115" y="1521652"/>
                  <a:pt x="3258544" y="1593272"/>
                </a:cubicBezTo>
                <a:cubicBezTo>
                  <a:pt x="3275728" y="1604728"/>
                  <a:pt x="3296778" y="1609525"/>
                  <a:pt x="3313962" y="1620981"/>
                </a:cubicBezTo>
                <a:cubicBezTo>
                  <a:pt x="3324831" y="1628227"/>
                  <a:pt x="3331472" y="1640531"/>
                  <a:pt x="3341672" y="1648691"/>
                </a:cubicBezTo>
                <a:cubicBezTo>
                  <a:pt x="3380040" y="1679386"/>
                  <a:pt x="3380898" y="1675621"/>
                  <a:pt x="3424799" y="1690254"/>
                </a:cubicBezTo>
                <a:cubicBezTo>
                  <a:pt x="3543906" y="1769660"/>
                  <a:pt x="3393211" y="1674460"/>
                  <a:pt x="3507926" y="1731818"/>
                </a:cubicBezTo>
                <a:cubicBezTo>
                  <a:pt x="3615351" y="1785530"/>
                  <a:pt x="3486588" y="1738560"/>
                  <a:pt x="3591053" y="1773381"/>
                </a:cubicBezTo>
                <a:cubicBezTo>
                  <a:pt x="3604908" y="1782618"/>
                  <a:pt x="3617724" y="1793644"/>
                  <a:pt x="3632617" y="1801091"/>
                </a:cubicBezTo>
                <a:cubicBezTo>
                  <a:pt x="3645679" y="1807622"/>
                  <a:pt x="3661415" y="1807853"/>
                  <a:pt x="3674181" y="1814945"/>
                </a:cubicBezTo>
                <a:cubicBezTo>
                  <a:pt x="3703292" y="1831118"/>
                  <a:pt x="3729599" y="1851890"/>
                  <a:pt x="3757308" y="1870363"/>
                </a:cubicBezTo>
                <a:lnTo>
                  <a:pt x="3798872" y="1898072"/>
                </a:lnTo>
                <a:cubicBezTo>
                  <a:pt x="3811023" y="1906173"/>
                  <a:pt x="3827373" y="1905396"/>
                  <a:pt x="3840435" y="1911927"/>
                </a:cubicBezTo>
                <a:cubicBezTo>
                  <a:pt x="3855328" y="1919374"/>
                  <a:pt x="3868144" y="1930400"/>
                  <a:pt x="3881999" y="1939636"/>
                </a:cubicBezTo>
                <a:cubicBezTo>
                  <a:pt x="3891235" y="1967345"/>
                  <a:pt x="3893507" y="1998461"/>
                  <a:pt x="3909708" y="2022763"/>
                </a:cubicBezTo>
                <a:lnTo>
                  <a:pt x="3965126" y="2105891"/>
                </a:lnTo>
                <a:cubicBezTo>
                  <a:pt x="4002071" y="2101273"/>
                  <a:pt x="4039330" y="2098697"/>
                  <a:pt x="4075962" y="2092036"/>
                </a:cubicBezTo>
                <a:cubicBezTo>
                  <a:pt x="4090331" y="2089423"/>
                  <a:pt x="4113514" y="2064139"/>
                  <a:pt x="4117526" y="2078181"/>
                </a:cubicBezTo>
                <a:cubicBezTo>
                  <a:pt x="4127755" y="2113981"/>
                  <a:pt x="4125024" y="2158515"/>
                  <a:pt x="4103672" y="2189018"/>
                </a:cubicBezTo>
                <a:cubicBezTo>
                  <a:pt x="4086922" y="2212946"/>
                  <a:pt x="4020544" y="2216727"/>
                  <a:pt x="4020544" y="2216727"/>
                </a:cubicBezTo>
                <a:cubicBezTo>
                  <a:pt x="4024133" y="2217923"/>
                  <a:pt x="4138717" y="2240767"/>
                  <a:pt x="4048253" y="2286000"/>
                </a:cubicBezTo>
                <a:cubicBezTo>
                  <a:pt x="4027191" y="2296531"/>
                  <a:pt x="4002072" y="2276763"/>
                  <a:pt x="3978981" y="2272145"/>
                </a:cubicBezTo>
                <a:cubicBezTo>
                  <a:pt x="3974363" y="2253672"/>
                  <a:pt x="3983190" y="2222748"/>
                  <a:pt x="3965126" y="2216727"/>
                </a:cubicBezTo>
                <a:cubicBezTo>
                  <a:pt x="3949329" y="2211462"/>
                  <a:pt x="3951537" y="2249466"/>
                  <a:pt x="3937417" y="2258291"/>
                </a:cubicBezTo>
                <a:cubicBezTo>
                  <a:pt x="3912649" y="2273771"/>
                  <a:pt x="3854290" y="2286000"/>
                  <a:pt x="3854290" y="2286000"/>
                </a:cubicBezTo>
                <a:cubicBezTo>
                  <a:pt x="3817344" y="2281382"/>
                  <a:pt x="3774433" y="2292798"/>
                  <a:pt x="3743453" y="2272145"/>
                </a:cubicBezTo>
                <a:cubicBezTo>
                  <a:pt x="3729598" y="2262909"/>
                  <a:pt x="3769976" y="2247190"/>
                  <a:pt x="3771162" y="2230581"/>
                </a:cubicBezTo>
                <a:cubicBezTo>
                  <a:pt x="3777580" y="2140732"/>
                  <a:pt x="3784910" y="2082728"/>
                  <a:pt x="3715744" y="2036618"/>
                </a:cubicBezTo>
                <a:cubicBezTo>
                  <a:pt x="3696338" y="2023681"/>
                  <a:pt x="3616751" y="2012139"/>
                  <a:pt x="3604908" y="2008909"/>
                </a:cubicBezTo>
                <a:cubicBezTo>
                  <a:pt x="3573817" y="2000430"/>
                  <a:pt x="3504416" y="1971822"/>
                  <a:pt x="3466362" y="1967345"/>
                </a:cubicBezTo>
                <a:cubicBezTo>
                  <a:pt x="3406561" y="1960310"/>
                  <a:pt x="3346289" y="1958109"/>
                  <a:pt x="3286253" y="1953491"/>
                </a:cubicBezTo>
                <a:cubicBezTo>
                  <a:pt x="3152441" y="1908885"/>
                  <a:pt x="3360504" y="1980419"/>
                  <a:pt x="3189272" y="1911927"/>
                </a:cubicBezTo>
                <a:cubicBezTo>
                  <a:pt x="3162153" y="1901079"/>
                  <a:pt x="3133853" y="1893454"/>
                  <a:pt x="3106144" y="1884218"/>
                </a:cubicBezTo>
                <a:cubicBezTo>
                  <a:pt x="3083804" y="1876772"/>
                  <a:pt x="3059859" y="1875471"/>
                  <a:pt x="3036872" y="1870363"/>
                </a:cubicBezTo>
                <a:cubicBezTo>
                  <a:pt x="3018284" y="1866232"/>
                  <a:pt x="2999926" y="1861127"/>
                  <a:pt x="2981453" y="1856509"/>
                </a:cubicBezTo>
                <a:cubicBezTo>
                  <a:pt x="2852144" y="1861127"/>
                  <a:pt x="2722680" y="1862535"/>
                  <a:pt x="2593526" y="1870363"/>
                </a:cubicBezTo>
                <a:cubicBezTo>
                  <a:pt x="2570314" y="1871770"/>
                  <a:pt x="2494755" y="1891592"/>
                  <a:pt x="2468835" y="1898072"/>
                </a:cubicBezTo>
                <a:cubicBezTo>
                  <a:pt x="2459599" y="1911927"/>
                  <a:pt x="2438388" y="1923211"/>
                  <a:pt x="2441126" y="1939636"/>
                </a:cubicBezTo>
                <a:cubicBezTo>
                  <a:pt x="2444347" y="1958963"/>
                  <a:pt x="2470147" y="1966148"/>
                  <a:pt x="2482690" y="1981200"/>
                </a:cubicBezTo>
                <a:cubicBezTo>
                  <a:pt x="2493350" y="1993992"/>
                  <a:pt x="2501163" y="2008909"/>
                  <a:pt x="2510399" y="2022763"/>
                </a:cubicBezTo>
                <a:cubicBezTo>
                  <a:pt x="2515017" y="2036618"/>
                  <a:pt x="2520969" y="2050097"/>
                  <a:pt x="2524253" y="2064327"/>
                </a:cubicBezTo>
                <a:cubicBezTo>
                  <a:pt x="2534843" y="2110217"/>
                  <a:pt x="2551962" y="2202872"/>
                  <a:pt x="2551962" y="2202872"/>
                </a:cubicBezTo>
                <a:cubicBezTo>
                  <a:pt x="2556580" y="2378363"/>
                  <a:pt x="2565817" y="2553793"/>
                  <a:pt x="2565817" y="2729345"/>
                </a:cubicBezTo>
                <a:cubicBezTo>
                  <a:pt x="2565817" y="2841223"/>
                  <a:pt x="2565444" y="3203013"/>
                  <a:pt x="2538108" y="3394363"/>
                </a:cubicBezTo>
                <a:cubicBezTo>
                  <a:pt x="2535415" y="3413213"/>
                  <a:pt x="2528384" y="3431193"/>
                  <a:pt x="2524253" y="3449781"/>
                </a:cubicBezTo>
                <a:cubicBezTo>
                  <a:pt x="2519145" y="3472769"/>
                  <a:pt x="2515507" y="3496066"/>
                  <a:pt x="2510399" y="3519054"/>
                </a:cubicBezTo>
                <a:cubicBezTo>
                  <a:pt x="2458581" y="3752234"/>
                  <a:pt x="2528965" y="3430936"/>
                  <a:pt x="2482690" y="3616036"/>
                </a:cubicBezTo>
                <a:cubicBezTo>
                  <a:pt x="2476979" y="3638881"/>
                  <a:pt x="2473453" y="3662218"/>
                  <a:pt x="2468835" y="3685309"/>
                </a:cubicBezTo>
                <a:cubicBezTo>
                  <a:pt x="2464217" y="3828473"/>
                  <a:pt x="2461485" y="3971710"/>
                  <a:pt x="2454981" y="4114800"/>
                </a:cubicBezTo>
                <a:cubicBezTo>
                  <a:pt x="2449014" y="4246082"/>
                  <a:pt x="2441951" y="4288307"/>
                  <a:pt x="2427272" y="4405745"/>
                </a:cubicBezTo>
                <a:cubicBezTo>
                  <a:pt x="2438549" y="4529798"/>
                  <a:pt x="2400017" y="4544517"/>
                  <a:pt x="2482690" y="4585854"/>
                </a:cubicBezTo>
                <a:cubicBezTo>
                  <a:pt x="2495752" y="4592385"/>
                  <a:pt x="2510399" y="4595091"/>
                  <a:pt x="2524253" y="4599709"/>
                </a:cubicBezTo>
                <a:cubicBezTo>
                  <a:pt x="2681271" y="4595091"/>
                  <a:pt x="2838222" y="4585854"/>
                  <a:pt x="2995308" y="4585854"/>
                </a:cubicBezTo>
                <a:cubicBezTo>
                  <a:pt x="3041720" y="4585854"/>
                  <a:pt x="3098924" y="4569146"/>
                  <a:pt x="3133853" y="4599709"/>
                </a:cubicBezTo>
                <a:cubicBezTo>
                  <a:pt x="3155834" y="4618943"/>
                  <a:pt x="3113228" y="4654500"/>
                  <a:pt x="3106144" y="4682836"/>
                </a:cubicBezTo>
                <a:cubicBezTo>
                  <a:pt x="3101526" y="4701309"/>
                  <a:pt x="3105754" y="4724790"/>
                  <a:pt x="3092290" y="4738254"/>
                </a:cubicBezTo>
                <a:cubicBezTo>
                  <a:pt x="3078826" y="4751718"/>
                  <a:pt x="3055345" y="4747491"/>
                  <a:pt x="3036872" y="4752109"/>
                </a:cubicBezTo>
                <a:cubicBezTo>
                  <a:pt x="2990943" y="4981743"/>
                  <a:pt x="3049028" y="4808345"/>
                  <a:pt x="2538108" y="4835236"/>
                </a:cubicBezTo>
                <a:cubicBezTo>
                  <a:pt x="2523524" y="4836004"/>
                  <a:pt x="2510586" y="4845079"/>
                  <a:pt x="2496544" y="4849091"/>
                </a:cubicBezTo>
                <a:cubicBezTo>
                  <a:pt x="2478235" y="4854322"/>
                  <a:pt x="2459599" y="4858327"/>
                  <a:pt x="2441126" y="4862945"/>
                </a:cubicBezTo>
                <a:cubicBezTo>
                  <a:pt x="2399562" y="4858327"/>
                  <a:pt x="2357442" y="4857293"/>
                  <a:pt x="2316435" y="4849091"/>
                </a:cubicBezTo>
                <a:cubicBezTo>
                  <a:pt x="2287794" y="4843363"/>
                  <a:pt x="2233308" y="4821381"/>
                  <a:pt x="2233308" y="4821381"/>
                </a:cubicBezTo>
                <a:cubicBezTo>
                  <a:pt x="2228690" y="4807527"/>
                  <a:pt x="2228576" y="4791222"/>
                  <a:pt x="2219453" y="4779818"/>
                </a:cubicBezTo>
                <a:cubicBezTo>
                  <a:pt x="2117857" y="4652824"/>
                  <a:pt x="2233306" y="4856014"/>
                  <a:pt x="2150181" y="4710545"/>
                </a:cubicBezTo>
                <a:cubicBezTo>
                  <a:pt x="2132559" y="4679706"/>
                  <a:pt x="2117252" y="4648103"/>
                  <a:pt x="2108617" y="4613563"/>
                </a:cubicBezTo>
                <a:cubicBezTo>
                  <a:pt x="2102906" y="4590718"/>
                  <a:pt x="2099380" y="4567382"/>
                  <a:pt x="2094762" y="4544291"/>
                </a:cubicBezTo>
                <a:cubicBezTo>
                  <a:pt x="2075536" y="4294348"/>
                  <a:pt x="2080427" y="4380836"/>
                  <a:pt x="2067053" y="4073236"/>
                </a:cubicBezTo>
                <a:cubicBezTo>
                  <a:pt x="2062034" y="3957798"/>
                  <a:pt x="2061149" y="3842145"/>
                  <a:pt x="2053199" y="3726872"/>
                </a:cubicBezTo>
                <a:cubicBezTo>
                  <a:pt x="2051889" y="3707876"/>
                  <a:pt x="2044816" y="3689692"/>
                  <a:pt x="2039344" y="3671454"/>
                </a:cubicBezTo>
                <a:cubicBezTo>
                  <a:pt x="2030951" y="3643478"/>
                  <a:pt x="2020871" y="3616036"/>
                  <a:pt x="2011635" y="3588327"/>
                </a:cubicBezTo>
                <a:lnTo>
                  <a:pt x="1983926" y="3505200"/>
                </a:lnTo>
                <a:lnTo>
                  <a:pt x="1956217" y="3422072"/>
                </a:lnTo>
                <a:lnTo>
                  <a:pt x="1942362" y="3380509"/>
                </a:lnTo>
                <a:cubicBezTo>
                  <a:pt x="1933126" y="3394363"/>
                  <a:pt x="1916807" y="3405561"/>
                  <a:pt x="1914653" y="3422072"/>
                </a:cubicBezTo>
                <a:cubicBezTo>
                  <a:pt x="1850051" y="3917363"/>
                  <a:pt x="1933482" y="3568434"/>
                  <a:pt x="1886944" y="3754581"/>
                </a:cubicBezTo>
                <a:cubicBezTo>
                  <a:pt x="1882326" y="3999345"/>
                  <a:pt x="1881246" y="4244201"/>
                  <a:pt x="1873090" y="4488872"/>
                </a:cubicBezTo>
                <a:cubicBezTo>
                  <a:pt x="1870870" y="4555469"/>
                  <a:pt x="1847305" y="4633573"/>
                  <a:pt x="1831526" y="4696691"/>
                </a:cubicBezTo>
                <a:cubicBezTo>
                  <a:pt x="1825815" y="4719536"/>
                  <a:pt x="1823383" y="4743118"/>
                  <a:pt x="1817672" y="4765963"/>
                </a:cubicBezTo>
                <a:cubicBezTo>
                  <a:pt x="1814130" y="4780131"/>
                  <a:pt x="1807829" y="4793485"/>
                  <a:pt x="1803817" y="4807527"/>
                </a:cubicBezTo>
                <a:cubicBezTo>
                  <a:pt x="1798586" y="4825836"/>
                  <a:pt x="1800524" y="4847102"/>
                  <a:pt x="1789962" y="4862945"/>
                </a:cubicBezTo>
                <a:cubicBezTo>
                  <a:pt x="1774615" y="4885966"/>
                  <a:pt x="1730544" y="4896606"/>
                  <a:pt x="1706835" y="4904509"/>
                </a:cubicBezTo>
                <a:cubicBezTo>
                  <a:pt x="1646799" y="4899891"/>
                  <a:pt x="1585908" y="4901751"/>
                  <a:pt x="1526726" y="4890654"/>
                </a:cubicBezTo>
                <a:cubicBezTo>
                  <a:pt x="1510360" y="4887585"/>
                  <a:pt x="1496936" y="4874719"/>
                  <a:pt x="1485162" y="4862945"/>
                </a:cubicBezTo>
                <a:cubicBezTo>
                  <a:pt x="1473388" y="4851171"/>
                  <a:pt x="1474036" y="4822889"/>
                  <a:pt x="1457453" y="4821381"/>
                </a:cubicBezTo>
                <a:cubicBezTo>
                  <a:pt x="1264231" y="4803815"/>
                  <a:pt x="1069526" y="4812145"/>
                  <a:pt x="875562" y="4807527"/>
                </a:cubicBezTo>
                <a:cubicBezTo>
                  <a:pt x="880180" y="4775200"/>
                  <a:pt x="874813" y="4739753"/>
                  <a:pt x="889417" y="4710545"/>
                </a:cubicBezTo>
                <a:cubicBezTo>
                  <a:pt x="905251" y="4678878"/>
                  <a:pt x="984421" y="4714505"/>
                  <a:pt x="889417" y="4682836"/>
                </a:cubicBezTo>
                <a:cubicBezTo>
                  <a:pt x="884799" y="4668981"/>
                  <a:pt x="869031" y="4654334"/>
                  <a:pt x="875562" y="4641272"/>
                </a:cubicBezTo>
                <a:cubicBezTo>
                  <a:pt x="882093" y="4628210"/>
                  <a:pt x="902870" y="4630586"/>
                  <a:pt x="917126" y="4627418"/>
                </a:cubicBezTo>
                <a:cubicBezTo>
                  <a:pt x="944548" y="4621324"/>
                  <a:pt x="972544" y="4618181"/>
                  <a:pt x="1000253" y="4613563"/>
                </a:cubicBezTo>
                <a:cubicBezTo>
                  <a:pt x="1004871" y="4590472"/>
                  <a:pt x="995720" y="4559001"/>
                  <a:pt x="1014108" y="4544291"/>
                </a:cubicBezTo>
                <a:cubicBezTo>
                  <a:pt x="1028977" y="4532396"/>
                  <a:pt x="1051288" y="4552674"/>
                  <a:pt x="1069526" y="4558145"/>
                </a:cubicBezTo>
                <a:cubicBezTo>
                  <a:pt x="1125137" y="4574828"/>
                  <a:pt x="1154033" y="4589884"/>
                  <a:pt x="1208072" y="4599709"/>
                </a:cubicBezTo>
                <a:cubicBezTo>
                  <a:pt x="1240200" y="4605551"/>
                  <a:pt x="1272726" y="4608945"/>
                  <a:pt x="1305053" y="4613563"/>
                </a:cubicBezTo>
                <a:cubicBezTo>
                  <a:pt x="1369708" y="4608945"/>
                  <a:pt x="1435184" y="4610973"/>
                  <a:pt x="1499017" y="4599709"/>
                </a:cubicBezTo>
                <a:cubicBezTo>
                  <a:pt x="1515415" y="4596815"/>
                  <a:pt x="1531756" y="4586120"/>
                  <a:pt x="1540581" y="4572000"/>
                </a:cubicBezTo>
                <a:cubicBezTo>
                  <a:pt x="1556061" y="4547232"/>
                  <a:pt x="1568290" y="4488872"/>
                  <a:pt x="1568290" y="4488872"/>
                </a:cubicBezTo>
                <a:cubicBezTo>
                  <a:pt x="1563672" y="4304145"/>
                  <a:pt x="1559867" y="4119396"/>
                  <a:pt x="1554435" y="3934691"/>
                </a:cubicBezTo>
                <a:cubicBezTo>
                  <a:pt x="1550631" y="3805355"/>
                  <a:pt x="1557139" y="3675091"/>
                  <a:pt x="1540581" y="3546763"/>
                </a:cubicBezTo>
                <a:cubicBezTo>
                  <a:pt x="1538071" y="3527311"/>
                  <a:pt x="1472123" y="3487271"/>
                  <a:pt x="1457453" y="3477491"/>
                </a:cubicBezTo>
                <a:cubicBezTo>
                  <a:pt x="1452835" y="3459018"/>
                  <a:pt x="1447730" y="3440660"/>
                  <a:pt x="1443599" y="3422072"/>
                </a:cubicBezTo>
                <a:cubicBezTo>
                  <a:pt x="1438491" y="3399085"/>
                  <a:pt x="1435940" y="3375518"/>
                  <a:pt x="1429744" y="3352800"/>
                </a:cubicBezTo>
                <a:cubicBezTo>
                  <a:pt x="1394953" y="3225235"/>
                  <a:pt x="1407469" y="3316128"/>
                  <a:pt x="1388181" y="3200400"/>
                </a:cubicBezTo>
                <a:cubicBezTo>
                  <a:pt x="1368706" y="3083548"/>
                  <a:pt x="1376234" y="3098851"/>
                  <a:pt x="1360472" y="2964872"/>
                </a:cubicBezTo>
                <a:cubicBezTo>
                  <a:pt x="1356657" y="2932440"/>
                  <a:pt x="1352459" y="2900019"/>
                  <a:pt x="1346617" y="2867891"/>
                </a:cubicBezTo>
                <a:cubicBezTo>
                  <a:pt x="1343211" y="2849157"/>
                  <a:pt x="1335892" y="2831254"/>
                  <a:pt x="1332762" y="2812472"/>
                </a:cubicBezTo>
                <a:cubicBezTo>
                  <a:pt x="1322025" y="2748050"/>
                  <a:pt x="1314289" y="2683163"/>
                  <a:pt x="1305053" y="2618509"/>
                </a:cubicBezTo>
                <a:cubicBezTo>
                  <a:pt x="1297240" y="2563821"/>
                  <a:pt x="1280399" y="2516836"/>
                  <a:pt x="1263490" y="2466109"/>
                </a:cubicBezTo>
                <a:cubicBezTo>
                  <a:pt x="1246628" y="2297495"/>
                  <a:pt x="1243318" y="2368017"/>
                  <a:pt x="1263490" y="2216727"/>
                </a:cubicBezTo>
                <a:cubicBezTo>
                  <a:pt x="1279477" y="2096822"/>
                  <a:pt x="1268804" y="2145366"/>
                  <a:pt x="1305053" y="2036618"/>
                </a:cubicBezTo>
                <a:cubicBezTo>
                  <a:pt x="1313792" y="2010400"/>
                  <a:pt x="1341553" y="1986264"/>
                  <a:pt x="1360472" y="1967345"/>
                </a:cubicBezTo>
                <a:cubicBezTo>
                  <a:pt x="1365090" y="1953490"/>
                  <a:pt x="1388909" y="1926569"/>
                  <a:pt x="1374326" y="1925781"/>
                </a:cubicBezTo>
                <a:cubicBezTo>
                  <a:pt x="1199030" y="1916306"/>
                  <a:pt x="1023196" y="1931082"/>
                  <a:pt x="847853" y="1939636"/>
                </a:cubicBezTo>
                <a:cubicBezTo>
                  <a:pt x="833267" y="1940348"/>
                  <a:pt x="820458" y="1949949"/>
                  <a:pt x="806290" y="1953491"/>
                </a:cubicBezTo>
                <a:cubicBezTo>
                  <a:pt x="649623" y="1992658"/>
                  <a:pt x="832232" y="1935606"/>
                  <a:pt x="653890" y="1995054"/>
                </a:cubicBezTo>
                <a:lnTo>
                  <a:pt x="404508" y="2078181"/>
                </a:lnTo>
                <a:cubicBezTo>
                  <a:pt x="377876" y="2087058"/>
                  <a:pt x="334209" y="2092549"/>
                  <a:pt x="307526" y="2105891"/>
                </a:cubicBezTo>
                <a:cubicBezTo>
                  <a:pt x="292633" y="2113338"/>
                  <a:pt x="279817" y="2124364"/>
                  <a:pt x="265962" y="2133600"/>
                </a:cubicBezTo>
                <a:cubicBezTo>
                  <a:pt x="256552" y="2146147"/>
                  <a:pt x="206818" y="2210325"/>
                  <a:pt x="196690" y="2230581"/>
                </a:cubicBezTo>
                <a:cubicBezTo>
                  <a:pt x="190159" y="2243643"/>
                  <a:pt x="191958" y="2260741"/>
                  <a:pt x="182835" y="2272145"/>
                </a:cubicBezTo>
                <a:cubicBezTo>
                  <a:pt x="172433" y="2285147"/>
                  <a:pt x="155126" y="2290618"/>
                  <a:pt x="141272" y="2299854"/>
                </a:cubicBezTo>
                <a:cubicBezTo>
                  <a:pt x="127417" y="2295236"/>
                  <a:pt x="110035" y="2296327"/>
                  <a:pt x="99708" y="2286000"/>
                </a:cubicBezTo>
                <a:cubicBezTo>
                  <a:pt x="77540" y="2263832"/>
                  <a:pt x="84929" y="2225040"/>
                  <a:pt x="99708" y="2202872"/>
                </a:cubicBezTo>
                <a:cubicBezTo>
                  <a:pt x="110576" y="2186570"/>
                  <a:pt x="127417" y="2175163"/>
                  <a:pt x="141272" y="2161309"/>
                </a:cubicBezTo>
                <a:cubicBezTo>
                  <a:pt x="95090" y="2156691"/>
                  <a:pt x="47353" y="2160204"/>
                  <a:pt x="2726" y="2147454"/>
                </a:cubicBezTo>
                <a:cubicBezTo>
                  <a:pt x="-11316" y="2143442"/>
                  <a:pt x="32886" y="2142723"/>
                  <a:pt x="44290" y="2133600"/>
                </a:cubicBezTo>
                <a:cubicBezTo>
                  <a:pt x="133819" y="2061978"/>
                  <a:pt x="9089" y="2113007"/>
                  <a:pt x="113562" y="2078181"/>
                </a:cubicBezTo>
                <a:cubicBezTo>
                  <a:pt x="90229" y="2062625"/>
                  <a:pt x="49151" y="2042937"/>
                  <a:pt x="44290" y="2008909"/>
                </a:cubicBezTo>
                <a:cubicBezTo>
                  <a:pt x="41597" y="1990059"/>
                  <a:pt x="40810" y="1961370"/>
                  <a:pt x="58144" y="1953491"/>
                </a:cubicBezTo>
                <a:cubicBezTo>
                  <a:pt x="100396" y="1934285"/>
                  <a:pt x="150508" y="1944254"/>
                  <a:pt x="196690" y="1939636"/>
                </a:cubicBezTo>
                <a:cubicBezTo>
                  <a:pt x="201308" y="1925781"/>
                  <a:pt x="204013" y="1911134"/>
                  <a:pt x="210544" y="1898072"/>
                </a:cubicBezTo>
                <a:cubicBezTo>
                  <a:pt x="217990" y="1883179"/>
                  <a:pt x="227593" y="1869301"/>
                  <a:pt x="238253" y="1856509"/>
                </a:cubicBezTo>
                <a:cubicBezTo>
                  <a:pt x="270378" y="1817959"/>
                  <a:pt x="302158" y="1794714"/>
                  <a:pt x="349090" y="1773381"/>
                </a:cubicBezTo>
                <a:cubicBezTo>
                  <a:pt x="375680" y="1761295"/>
                  <a:pt x="404508" y="1754908"/>
                  <a:pt x="432217" y="1745672"/>
                </a:cubicBezTo>
                <a:cubicBezTo>
                  <a:pt x="512403" y="1718943"/>
                  <a:pt x="503117" y="1690528"/>
                  <a:pt x="556908" y="1648691"/>
                </a:cubicBezTo>
                <a:cubicBezTo>
                  <a:pt x="556925" y="1648677"/>
                  <a:pt x="660808" y="1579424"/>
                  <a:pt x="681599" y="1565563"/>
                </a:cubicBezTo>
                <a:cubicBezTo>
                  <a:pt x="693523" y="1557614"/>
                  <a:pt x="771194" y="1539701"/>
                  <a:pt x="778581" y="1537854"/>
                </a:cubicBezTo>
                <a:cubicBezTo>
                  <a:pt x="929867" y="1436995"/>
                  <a:pt x="696634" y="1585755"/>
                  <a:pt x="875562" y="1496291"/>
                </a:cubicBezTo>
                <a:cubicBezTo>
                  <a:pt x="887246" y="1490449"/>
                  <a:pt x="891588" y="1474423"/>
                  <a:pt x="903272" y="1468581"/>
                </a:cubicBezTo>
                <a:cubicBezTo>
                  <a:pt x="920303" y="1460066"/>
                  <a:pt x="940381" y="1459958"/>
                  <a:pt x="958690" y="1454727"/>
                </a:cubicBezTo>
                <a:cubicBezTo>
                  <a:pt x="1004823" y="1441546"/>
                  <a:pt x="1003680" y="1435683"/>
                  <a:pt x="1055672" y="1427018"/>
                </a:cubicBezTo>
                <a:cubicBezTo>
                  <a:pt x="1166157" y="1408604"/>
                  <a:pt x="1226579" y="1411313"/>
                  <a:pt x="1346617" y="1399309"/>
                </a:cubicBezTo>
                <a:cubicBezTo>
                  <a:pt x="1412917" y="1392679"/>
                  <a:pt x="1491664" y="1378668"/>
                  <a:pt x="1554435" y="1357745"/>
                </a:cubicBezTo>
                <a:cubicBezTo>
                  <a:pt x="1568290" y="1353127"/>
                  <a:pt x="1581679" y="1346755"/>
                  <a:pt x="1595999" y="1343891"/>
                </a:cubicBezTo>
                <a:cubicBezTo>
                  <a:pt x="1628020" y="1337487"/>
                  <a:pt x="1660654" y="1334654"/>
                  <a:pt x="1692981" y="1330036"/>
                </a:cubicBezTo>
                <a:cubicBezTo>
                  <a:pt x="1706835" y="1325418"/>
                  <a:pt x="1723140" y="1325304"/>
                  <a:pt x="1734544" y="1316181"/>
                </a:cubicBezTo>
                <a:cubicBezTo>
                  <a:pt x="1769302" y="1288375"/>
                  <a:pt x="1774023" y="1243781"/>
                  <a:pt x="1748399" y="1205345"/>
                </a:cubicBezTo>
                <a:cubicBezTo>
                  <a:pt x="1738189" y="1190031"/>
                  <a:pt x="1710139" y="1191491"/>
                  <a:pt x="1692981" y="11914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5281980" y="2785605"/>
            <a:ext cx="57150" cy="342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flipV="1">
            <a:off x="4558889" y="2748099"/>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7718324" y="3285311"/>
            <a:ext cx="57150" cy="342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3931920" y="300446"/>
            <a:ext cx="4722386" cy="584775"/>
          </a:xfrm>
          <a:prstGeom prst="rect">
            <a:avLst/>
          </a:prstGeom>
          <a:noFill/>
        </p:spPr>
        <p:txBody>
          <a:bodyPr wrap="square" rtlCol="0">
            <a:spAutoFit/>
          </a:bodyPr>
          <a:lstStyle/>
          <a:p>
            <a:pPr algn="ctr"/>
            <a:r>
              <a:rPr lang="en-US" sz="3200" dirty="0" smtClean="0">
                <a:latin typeface="Agenda-Medium"/>
              </a:rPr>
              <a:t>Powerful Strategy</a:t>
            </a:r>
            <a:endParaRPr lang="en-US" sz="3200" dirty="0">
              <a:latin typeface="Agenda-Medium"/>
            </a:endParaRPr>
          </a:p>
        </p:txBody>
      </p:sp>
      <p:sp>
        <p:nvSpPr>
          <p:cNvPr id="4" name="TextBox 3"/>
          <p:cNvSpPr txBox="1"/>
          <p:nvPr/>
        </p:nvSpPr>
        <p:spPr>
          <a:xfrm>
            <a:off x="180507" y="380492"/>
            <a:ext cx="3310017" cy="4093428"/>
          </a:xfrm>
          <a:prstGeom prst="rect">
            <a:avLst/>
          </a:prstGeom>
          <a:noFill/>
        </p:spPr>
        <p:txBody>
          <a:bodyPr wrap="square" rtlCol="0">
            <a:spAutoFit/>
          </a:bodyPr>
          <a:lstStyle/>
          <a:p>
            <a:r>
              <a:rPr lang="en-US" sz="2000" dirty="0" smtClean="0"/>
              <a:t>Many systems are investing in ACE education and trauma informed practice.  What </a:t>
            </a:r>
            <a:r>
              <a:rPr lang="en-US" sz="2000" dirty="0"/>
              <a:t>is the role of courts in the context of</a:t>
            </a:r>
            <a:r>
              <a:rPr lang="en-US" sz="2000" dirty="0" smtClean="0"/>
              <a:t> state-wide change?</a:t>
            </a:r>
          </a:p>
          <a:p>
            <a:endParaRPr lang="en-US" sz="2000" dirty="0"/>
          </a:p>
          <a:p>
            <a:r>
              <a:rPr lang="en-US" sz="2000" dirty="0" smtClean="0"/>
              <a:t>What are the high-leverage actions that courts appropriately can lead?</a:t>
            </a:r>
          </a:p>
          <a:p>
            <a:endParaRPr lang="en-US" sz="2000" dirty="0"/>
          </a:p>
          <a:p>
            <a:r>
              <a:rPr lang="en-US" sz="2000" dirty="0"/>
              <a:t>What court practices represent “next steps</a:t>
            </a:r>
            <a:r>
              <a:rPr lang="en-US" sz="2000" dirty="0" smtClean="0"/>
              <a:t>”?  </a:t>
            </a:r>
            <a:endParaRPr lang="en-US" sz="2000" dirty="0"/>
          </a:p>
          <a:p>
            <a:endParaRPr lang="en-US" sz="2000" dirty="0"/>
          </a:p>
        </p:txBody>
      </p:sp>
    </p:spTree>
    <p:extLst>
      <p:ext uri="{BB962C8B-B14F-4D97-AF65-F5344CB8AC3E}">
        <p14:creationId xmlns:p14="http://schemas.microsoft.com/office/powerpoint/2010/main" val="206459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6" grpId="0" animBg="1"/>
      <p:bldP spid="21" grpId="0" animBg="1"/>
      <p:bldP spid="1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183" y="1167011"/>
            <a:ext cx="7686353" cy="3777957"/>
          </a:xfrm>
          <a:prstGeom prst="rect">
            <a:avLst/>
          </a:prstGeom>
          <a:noFill/>
        </p:spPr>
        <p:txBody>
          <a:bodyPr wrap="square" rtlCol="0">
            <a:spAutoFit/>
          </a:bodyPr>
          <a:lstStyle/>
          <a:p>
            <a:pPr>
              <a:spcBef>
                <a:spcPts val="450"/>
              </a:spcBef>
            </a:pPr>
            <a:r>
              <a:rPr lang="en-US" sz="2400" dirty="0" smtClean="0"/>
              <a:t>Reflection, Biofeedback. Mindfulness</a:t>
            </a:r>
          </a:p>
          <a:p>
            <a:pPr>
              <a:spcBef>
                <a:spcPts val="450"/>
              </a:spcBef>
            </a:pPr>
            <a:r>
              <a:rPr lang="en-US" sz="2400" dirty="0" smtClean="0"/>
              <a:t>Massage</a:t>
            </a:r>
          </a:p>
          <a:p>
            <a:pPr>
              <a:spcBef>
                <a:spcPts val="450"/>
              </a:spcBef>
            </a:pPr>
            <a:r>
              <a:rPr lang="en-US" sz="2400" dirty="0" smtClean="0"/>
              <a:t>Movement </a:t>
            </a:r>
            <a:r>
              <a:rPr lang="en-US" sz="2400" dirty="0"/>
              <a:t>and </a:t>
            </a:r>
            <a:r>
              <a:rPr lang="en-US" sz="2400" dirty="0" smtClean="0"/>
              <a:t>Music</a:t>
            </a:r>
            <a:endParaRPr lang="en-US" sz="2400" dirty="0"/>
          </a:p>
          <a:p>
            <a:pPr>
              <a:spcBef>
                <a:spcPts val="450"/>
              </a:spcBef>
            </a:pPr>
            <a:r>
              <a:rPr lang="en-US" sz="2400" dirty="0"/>
              <a:t>Exercise &amp; Play</a:t>
            </a:r>
          </a:p>
          <a:p>
            <a:pPr marL="214313" indent="-214313">
              <a:spcBef>
                <a:spcPts val="450"/>
              </a:spcBef>
              <a:buFont typeface="Arial" pitchFamily="34" charset="0"/>
              <a:buChar char="•"/>
            </a:pPr>
            <a:r>
              <a:rPr lang="en-US" sz="2400" dirty="0"/>
              <a:t>Activities that integrate visual information with fine- and gross-motor movements (striking, kicking, and catching)</a:t>
            </a:r>
          </a:p>
          <a:p>
            <a:pPr marL="214313" indent="-214313">
              <a:spcBef>
                <a:spcPts val="450"/>
              </a:spcBef>
              <a:buFont typeface="Arial" pitchFamily="34" charset="0"/>
              <a:buChar char="•"/>
            </a:pPr>
            <a:r>
              <a:rPr lang="en-US" sz="2400" dirty="0"/>
              <a:t>Physical activities for exploration of </a:t>
            </a:r>
            <a:r>
              <a:rPr lang="en-US" sz="2400" dirty="0" smtClean="0"/>
              <a:t>environment</a:t>
            </a:r>
            <a:endParaRPr lang="en-US" sz="2400" dirty="0"/>
          </a:p>
          <a:p>
            <a:pPr>
              <a:spcBef>
                <a:spcPts val="450"/>
              </a:spcBef>
            </a:pPr>
            <a:r>
              <a:rPr lang="en-US" sz="2400" dirty="0"/>
              <a:t>Practicing connection </a:t>
            </a:r>
          </a:p>
          <a:p>
            <a:pPr>
              <a:spcBef>
                <a:spcPts val="900"/>
              </a:spcBef>
            </a:pPr>
            <a:endParaRPr lang="en-US" sz="1500" dirty="0"/>
          </a:p>
        </p:txBody>
      </p:sp>
      <p:sp>
        <p:nvSpPr>
          <p:cNvPr id="11" name="TextBox 10"/>
          <p:cNvSpPr txBox="1"/>
          <p:nvPr/>
        </p:nvSpPr>
        <p:spPr>
          <a:xfrm>
            <a:off x="979714" y="242983"/>
            <a:ext cx="7798526" cy="584775"/>
          </a:xfrm>
          <a:prstGeom prst="rect">
            <a:avLst/>
          </a:prstGeom>
          <a:noFill/>
        </p:spPr>
        <p:txBody>
          <a:bodyPr wrap="square" rtlCol="0">
            <a:spAutoFit/>
          </a:bodyPr>
          <a:lstStyle/>
          <a:p>
            <a:r>
              <a:rPr lang="en-US" sz="3200" dirty="0">
                <a:solidFill>
                  <a:schemeClr val="tx2">
                    <a:lumMod val="50000"/>
                  </a:schemeClr>
                </a:solidFill>
                <a:latin typeface="Agenda-Medium"/>
              </a:rPr>
              <a:t>What </a:t>
            </a:r>
            <a:r>
              <a:rPr lang="en-US" sz="3200" dirty="0" smtClean="0">
                <a:solidFill>
                  <a:schemeClr val="tx2">
                    <a:lumMod val="50000"/>
                  </a:schemeClr>
                </a:solidFill>
                <a:latin typeface="Agenda-Medium"/>
              </a:rPr>
              <a:t>Helps Individuals Self-regulate?</a:t>
            </a:r>
            <a:endParaRPr lang="en-US" sz="4000" dirty="0">
              <a:solidFill>
                <a:schemeClr val="tx2">
                  <a:lumMod val="50000"/>
                </a:schemeClr>
              </a:solidFill>
              <a:latin typeface="Agenda-Medium"/>
            </a:endParaRPr>
          </a:p>
        </p:txBody>
      </p:sp>
      <p:grpSp>
        <p:nvGrpSpPr>
          <p:cNvPr id="5" name="Group 4"/>
          <p:cNvGrpSpPr/>
          <p:nvPr/>
        </p:nvGrpSpPr>
        <p:grpSpPr>
          <a:xfrm>
            <a:off x="6792817" y="1013448"/>
            <a:ext cx="1854792" cy="1321364"/>
            <a:chOff x="2786907" y="3574700"/>
            <a:chExt cx="2160857" cy="2064099"/>
          </a:xfrm>
        </p:grpSpPr>
        <p:sp>
          <p:nvSpPr>
            <p:cNvPr id="6" name="Oval 5"/>
            <p:cNvSpPr/>
            <p:nvPr/>
          </p:nvSpPr>
          <p:spPr>
            <a:xfrm>
              <a:off x="2786907" y="3574700"/>
              <a:ext cx="2160857" cy="2064099"/>
            </a:xfrm>
            <a:prstGeom prst="ellipse">
              <a:avLst/>
            </a:prstGeom>
            <a:solidFill>
              <a:srgbClr val="3184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4"/>
            <p:cNvSpPr/>
            <p:nvPr/>
          </p:nvSpPr>
          <p:spPr>
            <a:xfrm>
              <a:off x="3103358" y="3876980"/>
              <a:ext cx="1527957" cy="1459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96" tIns="8096" rIns="8096" bIns="8096" numCol="1" spcCol="1270" anchor="ctr" anchorCtr="0">
              <a:noAutofit/>
            </a:bodyPr>
            <a:lstStyle/>
            <a:p>
              <a:pPr algn="ctr" defTabSz="566738">
                <a:lnSpc>
                  <a:spcPct val="90000"/>
                </a:lnSpc>
                <a:spcBef>
                  <a:spcPct val="0"/>
                </a:spcBef>
                <a:spcAft>
                  <a:spcPct val="35000"/>
                </a:spcAft>
              </a:pPr>
              <a:r>
                <a:rPr lang="en-US" b="1" cap="all" dirty="0" smtClean="0"/>
                <a:t>Capabilities </a:t>
              </a:r>
              <a:endParaRPr lang="en-US" b="1" cap="all" dirty="0"/>
            </a:p>
          </p:txBody>
        </p:sp>
      </p:grpSp>
    </p:spTree>
    <p:extLst>
      <p:ext uri="{BB962C8B-B14F-4D97-AF65-F5344CB8AC3E}">
        <p14:creationId xmlns:p14="http://schemas.microsoft.com/office/powerpoint/2010/main" val="4007357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9948" y="228382"/>
            <a:ext cx="6797584" cy="584775"/>
          </a:xfrm>
          <a:prstGeom prst="rect">
            <a:avLst/>
          </a:prstGeom>
          <a:noFill/>
        </p:spPr>
        <p:txBody>
          <a:bodyPr wrap="square" rtlCol="0">
            <a:spAutoFit/>
          </a:bodyPr>
          <a:lstStyle/>
          <a:p>
            <a:pPr algn="ctr"/>
            <a:r>
              <a:rPr lang="en-US" sz="3200" dirty="0" smtClean="0">
                <a:solidFill>
                  <a:schemeClr val="tx2">
                    <a:lumMod val="50000"/>
                  </a:schemeClr>
                </a:solidFill>
                <a:latin typeface="Agenda-Medium"/>
              </a:rPr>
              <a:t>A Simple Tool from Lincoln High</a:t>
            </a:r>
            <a:endParaRPr lang="en-US" sz="3200" dirty="0">
              <a:solidFill>
                <a:schemeClr val="tx2">
                  <a:lumMod val="50000"/>
                </a:schemeClr>
              </a:solidFill>
              <a:latin typeface="Agenda-Medium"/>
            </a:endParaRPr>
          </a:p>
        </p:txBody>
      </p:sp>
      <p:sp>
        <p:nvSpPr>
          <p:cNvPr id="7" name="Flowchart: Connector 6"/>
          <p:cNvSpPr/>
          <p:nvPr/>
        </p:nvSpPr>
        <p:spPr>
          <a:xfrm>
            <a:off x="1581151" y="1449977"/>
            <a:ext cx="3167743" cy="3236323"/>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p:cNvSpPr/>
          <p:nvPr/>
        </p:nvSpPr>
        <p:spPr>
          <a:xfrm>
            <a:off x="2051961" y="1998617"/>
            <a:ext cx="2239733" cy="2247606"/>
          </a:xfrm>
          <a:prstGeom prst="flowChartConnector">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lowchart: Connector 8"/>
          <p:cNvSpPr/>
          <p:nvPr/>
        </p:nvSpPr>
        <p:spPr>
          <a:xfrm>
            <a:off x="2590803" y="2502959"/>
            <a:ext cx="1215116" cy="1286064"/>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5715001" y="1742886"/>
            <a:ext cx="2292531" cy="400110"/>
          </a:xfrm>
          <a:prstGeom prst="rect">
            <a:avLst/>
          </a:prstGeom>
          <a:noFill/>
        </p:spPr>
        <p:txBody>
          <a:bodyPr wrap="square" rtlCol="0">
            <a:spAutoFit/>
          </a:bodyPr>
          <a:lstStyle/>
          <a:p>
            <a:pPr algn="l"/>
            <a:r>
              <a:rPr lang="en-US" sz="2000" b="1" dirty="0">
                <a:solidFill>
                  <a:srgbClr val="256374"/>
                </a:solidFill>
              </a:rPr>
              <a:t>Wait a Day</a:t>
            </a:r>
          </a:p>
        </p:txBody>
      </p:sp>
      <p:cxnSp>
        <p:nvCxnSpPr>
          <p:cNvPr id="12" name="Straight Arrow Connector 11"/>
          <p:cNvCxnSpPr>
            <a:stCxn id="10" idx="1"/>
          </p:cNvCxnSpPr>
          <p:nvPr/>
        </p:nvCxnSpPr>
        <p:spPr>
          <a:xfrm flipH="1">
            <a:off x="4373114" y="1942941"/>
            <a:ext cx="1341887" cy="36211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941561" y="2896235"/>
            <a:ext cx="2204082" cy="400110"/>
          </a:xfrm>
          <a:prstGeom prst="rect">
            <a:avLst/>
          </a:prstGeom>
          <a:noFill/>
        </p:spPr>
        <p:txBody>
          <a:bodyPr wrap="square" rtlCol="0">
            <a:spAutoFit/>
          </a:bodyPr>
          <a:lstStyle/>
          <a:p>
            <a:pPr algn="l"/>
            <a:r>
              <a:rPr lang="en-US" sz="2000" b="1" dirty="0">
                <a:solidFill>
                  <a:srgbClr val="256374"/>
                </a:solidFill>
              </a:rPr>
              <a:t>Wait an Hour</a:t>
            </a:r>
          </a:p>
        </p:txBody>
      </p:sp>
      <p:cxnSp>
        <p:nvCxnSpPr>
          <p:cNvPr id="14" name="Straight Arrow Connector 13"/>
          <p:cNvCxnSpPr/>
          <p:nvPr/>
        </p:nvCxnSpPr>
        <p:spPr>
          <a:xfrm flipH="1" flipV="1">
            <a:off x="4032479" y="3108240"/>
            <a:ext cx="1682522" cy="259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134113" y="4097442"/>
            <a:ext cx="2253069" cy="400110"/>
          </a:xfrm>
          <a:prstGeom prst="rect">
            <a:avLst/>
          </a:prstGeom>
          <a:noFill/>
        </p:spPr>
        <p:txBody>
          <a:bodyPr wrap="square" rtlCol="0">
            <a:spAutoFit/>
          </a:bodyPr>
          <a:lstStyle/>
          <a:p>
            <a:r>
              <a:rPr lang="en-US" sz="2000" b="1" dirty="0">
                <a:solidFill>
                  <a:srgbClr val="256374"/>
                </a:solidFill>
              </a:rPr>
              <a:t>Ready to Talk</a:t>
            </a:r>
          </a:p>
        </p:txBody>
      </p:sp>
      <p:cxnSp>
        <p:nvCxnSpPr>
          <p:cNvPr id="18" name="Straight Arrow Connector 17"/>
          <p:cNvCxnSpPr>
            <a:stCxn id="17" idx="1"/>
          </p:cNvCxnSpPr>
          <p:nvPr/>
        </p:nvCxnSpPr>
        <p:spPr>
          <a:xfrm flipH="1" flipV="1">
            <a:off x="3387724" y="3406441"/>
            <a:ext cx="1746389" cy="89105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190929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49" y="80982"/>
            <a:ext cx="5829300" cy="743796"/>
          </a:xfrm>
        </p:spPr>
        <p:txBody>
          <a:bodyPr>
            <a:normAutofit/>
          </a:bodyPr>
          <a:lstStyle/>
          <a:p>
            <a:r>
              <a:rPr lang="en-US" sz="3200" dirty="0" smtClean="0">
                <a:solidFill>
                  <a:schemeClr val="tx2">
                    <a:lumMod val="50000"/>
                  </a:schemeClr>
                </a:solidFill>
                <a:latin typeface="Agenda-Medium"/>
              </a:rPr>
              <a:t>Sequential Development</a:t>
            </a:r>
            <a:endParaRPr lang="en-US" sz="3200" dirty="0">
              <a:solidFill>
                <a:schemeClr val="tx2">
                  <a:lumMod val="50000"/>
                </a:schemeClr>
              </a:solidFill>
              <a:latin typeface="Agenda-Medium"/>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215" y="1052550"/>
            <a:ext cx="3316769" cy="3028950"/>
          </a:xfrm>
          <a:prstGeom prst="rect">
            <a:avLst/>
          </a:prstGeom>
        </p:spPr>
      </p:pic>
      <p:cxnSp>
        <p:nvCxnSpPr>
          <p:cNvPr id="7" name="Straight Arrow Connector 6"/>
          <p:cNvCxnSpPr/>
          <p:nvPr/>
        </p:nvCxnSpPr>
        <p:spPr>
          <a:xfrm flipH="1" flipV="1">
            <a:off x="2064922" y="1426588"/>
            <a:ext cx="1890157" cy="602733"/>
          </a:xfrm>
          <a:prstGeom prst="straightConnector1">
            <a:avLst/>
          </a:prstGeom>
          <a:ln w="28575">
            <a:solidFill>
              <a:srgbClr val="162E3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8345" y="1025131"/>
            <a:ext cx="1372751" cy="1546577"/>
          </a:xfrm>
          <a:prstGeom prst="rect">
            <a:avLst/>
          </a:prstGeom>
          <a:noFill/>
        </p:spPr>
        <p:txBody>
          <a:bodyPr wrap="square" rtlCol="0">
            <a:spAutoFit/>
          </a:bodyPr>
          <a:lstStyle/>
          <a:p>
            <a:pPr algn="ctr"/>
            <a:r>
              <a:rPr lang="en-US" sz="1350" dirty="0">
                <a:solidFill>
                  <a:srgbClr val="762D00"/>
                </a:solidFill>
              </a:rPr>
              <a:t>Hippocampus &amp; Amygdala</a:t>
            </a:r>
          </a:p>
          <a:p>
            <a:pPr algn="ctr"/>
            <a:r>
              <a:rPr lang="en-US" sz="1350" dirty="0">
                <a:solidFill>
                  <a:srgbClr val="162E36"/>
                </a:solidFill>
              </a:rPr>
              <a:t>Memory, Learning, Response to Danger</a:t>
            </a:r>
          </a:p>
          <a:p>
            <a:pPr algn="ctr"/>
            <a:r>
              <a:rPr lang="en-US" sz="1350" dirty="0">
                <a:solidFill>
                  <a:srgbClr val="762D00"/>
                </a:solidFill>
              </a:rPr>
              <a:t>Delayed Effects</a:t>
            </a:r>
          </a:p>
        </p:txBody>
      </p:sp>
      <p:sp>
        <p:nvSpPr>
          <p:cNvPr id="14" name="TextBox 13"/>
          <p:cNvSpPr txBox="1"/>
          <p:nvPr/>
        </p:nvSpPr>
        <p:spPr>
          <a:xfrm>
            <a:off x="720040" y="701119"/>
            <a:ext cx="1200150" cy="415498"/>
          </a:xfrm>
          <a:prstGeom prst="rect">
            <a:avLst/>
          </a:prstGeom>
          <a:noFill/>
        </p:spPr>
        <p:txBody>
          <a:bodyPr wrap="square" rtlCol="0">
            <a:spAutoFit/>
          </a:bodyPr>
          <a:lstStyle/>
          <a:p>
            <a:pPr algn="ctr"/>
            <a:r>
              <a:rPr lang="en-US" sz="2100" dirty="0">
                <a:solidFill>
                  <a:srgbClr val="C00000"/>
                </a:solidFill>
                <a:latin typeface="Agenda-Medium"/>
              </a:rPr>
              <a:t>Early</a:t>
            </a:r>
          </a:p>
        </p:txBody>
      </p:sp>
      <p:cxnSp>
        <p:nvCxnSpPr>
          <p:cNvPr id="17" name="Curved Connector 16"/>
          <p:cNvCxnSpPr/>
          <p:nvPr/>
        </p:nvCxnSpPr>
        <p:spPr>
          <a:xfrm>
            <a:off x="4229099" y="1414146"/>
            <a:ext cx="685800" cy="489593"/>
          </a:xfrm>
          <a:prstGeom prst="curvedConnector3">
            <a:avLst>
              <a:gd name="adj1" fmla="val 141071"/>
            </a:avLst>
          </a:prstGeom>
          <a:ln w="28575">
            <a:solidFill>
              <a:srgbClr val="162E3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27173" y="929404"/>
            <a:ext cx="1505794" cy="1754326"/>
          </a:xfrm>
          <a:prstGeom prst="rect">
            <a:avLst/>
          </a:prstGeom>
          <a:solidFill>
            <a:schemeClr val="bg1"/>
          </a:solidFill>
        </p:spPr>
        <p:txBody>
          <a:bodyPr wrap="square" rtlCol="0">
            <a:spAutoFit/>
          </a:bodyPr>
          <a:lstStyle/>
          <a:p>
            <a:pPr algn="ctr"/>
            <a:r>
              <a:rPr lang="en-US" sz="1350" dirty="0">
                <a:solidFill>
                  <a:srgbClr val="762D00"/>
                </a:solidFill>
              </a:rPr>
              <a:t>Corpus Collosum</a:t>
            </a:r>
          </a:p>
          <a:p>
            <a:pPr algn="ctr"/>
            <a:r>
              <a:rPr lang="en-US" sz="1350" dirty="0">
                <a:solidFill>
                  <a:srgbClr val="162E36"/>
                </a:solidFill>
              </a:rPr>
              <a:t>Language</a:t>
            </a:r>
          </a:p>
          <a:p>
            <a:pPr algn="ctr"/>
            <a:r>
              <a:rPr lang="en-US" sz="1350" dirty="0">
                <a:solidFill>
                  <a:srgbClr val="162E36"/>
                </a:solidFill>
              </a:rPr>
              <a:t>Math</a:t>
            </a:r>
          </a:p>
          <a:p>
            <a:pPr algn="ctr"/>
            <a:r>
              <a:rPr lang="en-US" sz="1350" dirty="0">
                <a:solidFill>
                  <a:srgbClr val="162E36"/>
                </a:solidFill>
              </a:rPr>
              <a:t>Integration of Creative &amp; Analytical Thought</a:t>
            </a:r>
          </a:p>
          <a:p>
            <a:pPr algn="ctr"/>
            <a:r>
              <a:rPr lang="en-US" sz="1350" dirty="0">
                <a:solidFill>
                  <a:srgbClr val="762D00"/>
                </a:solidFill>
              </a:rPr>
              <a:t>Infant Neglect, Sexual Abuse 9-10</a:t>
            </a:r>
          </a:p>
        </p:txBody>
      </p:sp>
      <p:cxnSp>
        <p:nvCxnSpPr>
          <p:cNvPr id="33" name="Straight Arrow Connector 32"/>
          <p:cNvCxnSpPr/>
          <p:nvPr/>
        </p:nvCxnSpPr>
        <p:spPr>
          <a:xfrm>
            <a:off x="5180239" y="2630199"/>
            <a:ext cx="260358" cy="903966"/>
          </a:xfrm>
          <a:prstGeom prst="straightConnector1">
            <a:avLst/>
          </a:prstGeom>
          <a:ln w="28575">
            <a:solidFill>
              <a:srgbClr val="162E3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50903" y="3247445"/>
            <a:ext cx="2201603" cy="1754326"/>
          </a:xfrm>
          <a:prstGeom prst="rect">
            <a:avLst/>
          </a:prstGeom>
          <a:solidFill>
            <a:schemeClr val="bg1"/>
          </a:solidFill>
        </p:spPr>
        <p:txBody>
          <a:bodyPr wrap="square" rtlCol="0">
            <a:spAutoFit/>
          </a:bodyPr>
          <a:lstStyle/>
          <a:p>
            <a:pPr algn="ctr"/>
            <a:endParaRPr lang="en-US" sz="1350" dirty="0">
              <a:solidFill>
                <a:srgbClr val="762D00"/>
              </a:solidFill>
            </a:endParaRPr>
          </a:p>
          <a:p>
            <a:pPr algn="ctr"/>
            <a:r>
              <a:rPr lang="en-US" sz="1350" dirty="0">
                <a:solidFill>
                  <a:srgbClr val="762D00"/>
                </a:solidFill>
              </a:rPr>
              <a:t>Cortex</a:t>
            </a:r>
          </a:p>
          <a:p>
            <a:pPr algn="ctr"/>
            <a:r>
              <a:rPr lang="en-US" sz="1350" dirty="0">
                <a:solidFill>
                  <a:srgbClr val="162E36"/>
                </a:solidFill>
              </a:rPr>
              <a:t>Thinking, Judgment, Long-Term Memory, Executive Function, </a:t>
            </a:r>
            <a:r>
              <a:rPr lang="en-US" sz="1350" dirty="0" smtClean="0">
                <a:solidFill>
                  <a:srgbClr val="162E36"/>
                </a:solidFill>
              </a:rPr>
              <a:t>Hope</a:t>
            </a:r>
          </a:p>
          <a:p>
            <a:pPr algn="ctr"/>
            <a:r>
              <a:rPr lang="en-US" sz="1350" dirty="0" smtClean="0">
                <a:solidFill>
                  <a:srgbClr val="762D00"/>
                </a:solidFill>
              </a:rPr>
              <a:t>Multiple Sensitive Periods</a:t>
            </a:r>
          </a:p>
          <a:p>
            <a:pPr algn="ctr"/>
            <a:r>
              <a:rPr lang="en-US" sz="1350" dirty="0" smtClean="0">
                <a:solidFill>
                  <a:srgbClr val="762D00"/>
                </a:solidFill>
              </a:rPr>
              <a:t>All, Family Violence 8-10, Sexual Abuse pre 12 &amp; 15-16</a:t>
            </a:r>
            <a:endParaRPr lang="en-US" sz="1350" dirty="0">
              <a:solidFill>
                <a:srgbClr val="762D00"/>
              </a:solidFill>
            </a:endParaRPr>
          </a:p>
        </p:txBody>
      </p:sp>
      <p:cxnSp>
        <p:nvCxnSpPr>
          <p:cNvPr id="24" name="Straight Arrow Connector 23"/>
          <p:cNvCxnSpPr/>
          <p:nvPr/>
        </p:nvCxnSpPr>
        <p:spPr>
          <a:xfrm flipV="1">
            <a:off x="5180238" y="1120489"/>
            <a:ext cx="1737865" cy="538762"/>
          </a:xfrm>
          <a:prstGeom prst="straightConnector1">
            <a:avLst/>
          </a:prstGeom>
          <a:ln w="28575">
            <a:solidFill>
              <a:srgbClr val="162E36"/>
            </a:solidFill>
            <a:tailEnd type="triangle"/>
          </a:ln>
        </p:spPr>
        <p:style>
          <a:lnRef idx="1">
            <a:schemeClr val="accent1"/>
          </a:lnRef>
          <a:fillRef idx="0">
            <a:schemeClr val="accent1"/>
          </a:fillRef>
          <a:effectRef idx="0">
            <a:schemeClr val="accent1"/>
          </a:effectRef>
          <a:fontRef idx="minor">
            <a:schemeClr val="tx1"/>
          </a:fontRef>
        </p:style>
      </p:cxnSp>
      <p:sp>
        <p:nvSpPr>
          <p:cNvPr id="63" name="Arc 62"/>
          <p:cNvSpPr/>
          <p:nvPr/>
        </p:nvSpPr>
        <p:spPr>
          <a:xfrm rot="13531430">
            <a:off x="2252790" y="2083911"/>
            <a:ext cx="2802493" cy="2439323"/>
          </a:xfrm>
          <a:prstGeom prst="arc">
            <a:avLst>
              <a:gd name="adj1" fmla="val 20254215"/>
              <a:gd name="adj2" fmla="val 1648390"/>
            </a:avLst>
          </a:prstGeom>
          <a:ln w="28575">
            <a:solidFill>
              <a:srgbClr val="162E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6" name="TextBox 45"/>
          <p:cNvSpPr txBox="1"/>
          <p:nvPr/>
        </p:nvSpPr>
        <p:spPr>
          <a:xfrm>
            <a:off x="996913" y="3105345"/>
            <a:ext cx="2409877" cy="415498"/>
          </a:xfrm>
          <a:prstGeom prst="rect">
            <a:avLst/>
          </a:prstGeom>
          <a:solidFill>
            <a:schemeClr val="bg1"/>
          </a:solidFill>
        </p:spPr>
        <p:txBody>
          <a:bodyPr wrap="square" rtlCol="0">
            <a:spAutoFit/>
          </a:bodyPr>
          <a:lstStyle/>
          <a:p>
            <a:r>
              <a:rPr lang="en-US" sz="2100" dirty="0">
                <a:solidFill>
                  <a:srgbClr val="C00000"/>
                </a:solidFill>
                <a:latin typeface="Agenda-Medium"/>
              </a:rPr>
              <a:t>Into Adulthood</a:t>
            </a:r>
          </a:p>
        </p:txBody>
      </p:sp>
      <p:cxnSp>
        <p:nvCxnSpPr>
          <p:cNvPr id="65" name="Straight Arrow Connector 64"/>
          <p:cNvCxnSpPr>
            <a:stCxn id="63" idx="0"/>
          </p:cNvCxnSpPr>
          <p:nvPr/>
        </p:nvCxnSpPr>
        <p:spPr>
          <a:xfrm flipH="1">
            <a:off x="2337916" y="2766314"/>
            <a:ext cx="56174" cy="234695"/>
          </a:xfrm>
          <a:prstGeom prst="straightConnector1">
            <a:avLst/>
          </a:prstGeom>
          <a:ln w="28575">
            <a:solidFill>
              <a:srgbClr val="162E3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67659" y="3516201"/>
            <a:ext cx="2081604" cy="415498"/>
          </a:xfrm>
          <a:prstGeom prst="rect">
            <a:avLst/>
          </a:prstGeom>
          <a:solidFill>
            <a:schemeClr val="bg1"/>
          </a:solidFill>
        </p:spPr>
        <p:txBody>
          <a:bodyPr wrap="square" rtlCol="0">
            <a:spAutoFit/>
          </a:bodyPr>
          <a:lstStyle/>
          <a:p>
            <a:pPr algn="ctr"/>
            <a:r>
              <a:rPr lang="en-US" sz="2100" dirty="0">
                <a:solidFill>
                  <a:srgbClr val="C00000"/>
                </a:solidFill>
                <a:latin typeface="Agenda-Medium"/>
              </a:rPr>
              <a:t>Pre-Puberty</a:t>
            </a:r>
          </a:p>
        </p:txBody>
      </p:sp>
      <p:sp>
        <p:nvSpPr>
          <p:cNvPr id="28" name="TextBox 27"/>
          <p:cNvSpPr txBox="1"/>
          <p:nvPr/>
        </p:nvSpPr>
        <p:spPr>
          <a:xfrm>
            <a:off x="4067659" y="3883437"/>
            <a:ext cx="2220109" cy="1131079"/>
          </a:xfrm>
          <a:prstGeom prst="rect">
            <a:avLst/>
          </a:prstGeom>
          <a:solidFill>
            <a:schemeClr val="bg1"/>
          </a:solidFill>
        </p:spPr>
        <p:txBody>
          <a:bodyPr wrap="square" rtlCol="0">
            <a:spAutoFit/>
          </a:bodyPr>
          <a:lstStyle/>
          <a:p>
            <a:pPr algn="ctr"/>
            <a:r>
              <a:rPr lang="en-US" sz="1350" dirty="0">
                <a:solidFill>
                  <a:srgbClr val="762D00"/>
                </a:solidFill>
              </a:rPr>
              <a:t>Cerebellar Vermis</a:t>
            </a:r>
            <a:endParaRPr lang="en-US" sz="1350" dirty="0"/>
          </a:p>
          <a:p>
            <a:pPr algn="ctr"/>
            <a:r>
              <a:rPr lang="en-US" sz="1350" dirty="0">
                <a:solidFill>
                  <a:srgbClr val="162E36"/>
                </a:solidFill>
              </a:rPr>
              <a:t>Affect, Attention, Movement, Substance Abuse &amp; Mental Health</a:t>
            </a:r>
          </a:p>
          <a:p>
            <a:pPr algn="ctr"/>
            <a:r>
              <a:rPr lang="en-US" sz="1350" dirty="0">
                <a:solidFill>
                  <a:srgbClr val="762D00"/>
                </a:solidFill>
              </a:rPr>
              <a:t>Delayed Effects</a:t>
            </a:r>
          </a:p>
        </p:txBody>
      </p:sp>
      <p:sp>
        <p:nvSpPr>
          <p:cNvPr id="68" name="TextBox 67"/>
          <p:cNvSpPr txBox="1"/>
          <p:nvPr/>
        </p:nvSpPr>
        <p:spPr>
          <a:xfrm>
            <a:off x="6485953" y="2793260"/>
            <a:ext cx="1525964" cy="415498"/>
          </a:xfrm>
          <a:prstGeom prst="rect">
            <a:avLst/>
          </a:prstGeom>
          <a:noFill/>
        </p:spPr>
        <p:txBody>
          <a:bodyPr wrap="square" rtlCol="0">
            <a:spAutoFit/>
          </a:bodyPr>
          <a:lstStyle/>
          <a:p>
            <a:pPr algn="ctr"/>
            <a:r>
              <a:rPr lang="en-US" sz="2100" dirty="0">
                <a:solidFill>
                  <a:srgbClr val="C00000"/>
                </a:solidFill>
                <a:latin typeface="Agenda-Medium"/>
              </a:rPr>
              <a:t>Middle</a:t>
            </a:r>
          </a:p>
        </p:txBody>
      </p:sp>
      <p:sp>
        <p:nvSpPr>
          <p:cNvPr id="69" name="TextBox 68"/>
          <p:cNvSpPr txBox="1"/>
          <p:nvPr/>
        </p:nvSpPr>
        <p:spPr>
          <a:xfrm>
            <a:off x="6492552" y="3110538"/>
            <a:ext cx="1551450" cy="1962076"/>
          </a:xfrm>
          <a:prstGeom prst="rect">
            <a:avLst/>
          </a:prstGeom>
          <a:noFill/>
        </p:spPr>
        <p:txBody>
          <a:bodyPr wrap="square" rtlCol="0">
            <a:spAutoFit/>
          </a:bodyPr>
          <a:lstStyle/>
          <a:p>
            <a:r>
              <a:rPr lang="en-US" sz="1350" dirty="0">
                <a:solidFill>
                  <a:srgbClr val="762D00"/>
                </a:solidFill>
              </a:rPr>
              <a:t>R. Temporal Gyrus</a:t>
            </a:r>
          </a:p>
          <a:p>
            <a:pPr algn="ctr"/>
            <a:r>
              <a:rPr lang="en-US" sz="1350" dirty="0">
                <a:solidFill>
                  <a:srgbClr val="162E36"/>
                </a:solidFill>
              </a:rPr>
              <a:t>Spoken Language</a:t>
            </a:r>
          </a:p>
          <a:p>
            <a:pPr algn="ctr"/>
            <a:r>
              <a:rPr lang="en-US" sz="1350" dirty="0">
                <a:solidFill>
                  <a:srgbClr val="162E36"/>
                </a:solidFill>
              </a:rPr>
              <a:t>Social Cognition</a:t>
            </a:r>
          </a:p>
          <a:p>
            <a:pPr algn="ctr"/>
            <a:r>
              <a:rPr lang="en-US" sz="1350" dirty="0">
                <a:solidFill>
                  <a:srgbClr val="162E36"/>
                </a:solidFill>
              </a:rPr>
              <a:t>Profound Depression</a:t>
            </a:r>
          </a:p>
          <a:p>
            <a:pPr algn="ctr"/>
            <a:r>
              <a:rPr lang="en-US" sz="1350" dirty="0">
                <a:solidFill>
                  <a:srgbClr val="162E36"/>
                </a:solidFill>
              </a:rPr>
              <a:t>Suicidality</a:t>
            </a:r>
          </a:p>
          <a:p>
            <a:pPr algn="ctr"/>
            <a:r>
              <a:rPr lang="en-US" sz="1350" dirty="0">
                <a:solidFill>
                  <a:srgbClr val="762D00"/>
                </a:solidFill>
              </a:rPr>
              <a:t>Emotional Abuse, Including Bullying</a:t>
            </a:r>
          </a:p>
          <a:p>
            <a:endParaRPr lang="en-US" sz="1350" dirty="0"/>
          </a:p>
        </p:txBody>
      </p:sp>
      <p:cxnSp>
        <p:nvCxnSpPr>
          <p:cNvPr id="70" name="Straight Arrow Connector 69"/>
          <p:cNvCxnSpPr/>
          <p:nvPr/>
        </p:nvCxnSpPr>
        <p:spPr>
          <a:xfrm>
            <a:off x="4810671" y="2094191"/>
            <a:ext cx="1590129" cy="931060"/>
          </a:xfrm>
          <a:prstGeom prst="straightConnector1">
            <a:avLst/>
          </a:prstGeom>
          <a:ln w="28575">
            <a:solidFill>
              <a:srgbClr val="162E3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14961" y="595461"/>
            <a:ext cx="2007424" cy="415498"/>
          </a:xfrm>
          <a:prstGeom prst="rect">
            <a:avLst/>
          </a:prstGeom>
          <a:noFill/>
        </p:spPr>
        <p:txBody>
          <a:bodyPr wrap="square" rtlCol="0">
            <a:spAutoFit/>
          </a:bodyPr>
          <a:lstStyle/>
          <a:p>
            <a:pPr algn="ctr"/>
            <a:r>
              <a:rPr lang="en-US" sz="2100" dirty="0">
                <a:solidFill>
                  <a:srgbClr val="C00000"/>
                </a:solidFill>
                <a:latin typeface="Agenda-Medium"/>
              </a:rPr>
              <a:t>Early &amp; Middle</a:t>
            </a:r>
          </a:p>
        </p:txBody>
      </p:sp>
      <p:sp>
        <p:nvSpPr>
          <p:cNvPr id="3" name="TextBox 2"/>
          <p:cNvSpPr txBox="1"/>
          <p:nvPr/>
        </p:nvSpPr>
        <p:spPr>
          <a:xfrm>
            <a:off x="3152506" y="3788229"/>
            <a:ext cx="91515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790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63" grpId="0" animBg="1"/>
      <p:bldP spid="46" grpId="0" animBg="1"/>
      <p:bldP spid="34" grpId="0" animBg="1"/>
      <p:bldP spid="28" grpId="0" animBg="1"/>
      <p:bldP spid="68" grpId="0"/>
      <p:bldP spid="69"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601" y="1105085"/>
            <a:ext cx="7019039" cy="3600986"/>
          </a:xfrm>
          <a:prstGeom prst="rect">
            <a:avLst/>
          </a:prstGeom>
          <a:noFill/>
        </p:spPr>
        <p:txBody>
          <a:bodyPr wrap="square" rtlCol="0">
            <a:spAutoFit/>
          </a:bodyPr>
          <a:lstStyle/>
          <a:p>
            <a:pPr>
              <a:spcAft>
                <a:spcPts val="900"/>
              </a:spcAft>
            </a:pPr>
            <a:r>
              <a:rPr lang="en-US" sz="2400" dirty="0" smtClean="0"/>
              <a:t>Developing </a:t>
            </a:r>
            <a:r>
              <a:rPr lang="en-US" sz="2400" dirty="0"/>
              <a:t>ceremonies or rituals</a:t>
            </a:r>
          </a:p>
          <a:p>
            <a:pPr>
              <a:spcAft>
                <a:spcPts val="900"/>
              </a:spcAft>
            </a:pPr>
            <a:r>
              <a:rPr lang="en-US" sz="2400" dirty="0"/>
              <a:t>Including others in </a:t>
            </a:r>
            <a:r>
              <a:rPr lang="en-US" sz="2400" dirty="0" smtClean="0"/>
              <a:t>health-promoting </a:t>
            </a:r>
            <a:r>
              <a:rPr lang="en-US" sz="2400" dirty="0"/>
              <a:t>activities</a:t>
            </a:r>
          </a:p>
          <a:p>
            <a:pPr>
              <a:spcAft>
                <a:spcPts val="900"/>
              </a:spcAft>
            </a:pPr>
            <a:r>
              <a:rPr lang="en-US" sz="2400" dirty="0"/>
              <a:t>Engaging in multiple family or whole community/workplace dialogues</a:t>
            </a:r>
          </a:p>
          <a:p>
            <a:pPr>
              <a:spcAft>
                <a:spcPts val="900"/>
              </a:spcAft>
            </a:pPr>
            <a:r>
              <a:rPr lang="en-US" sz="2400" dirty="0"/>
              <a:t>Setting up mutual </a:t>
            </a:r>
            <a:r>
              <a:rPr lang="en-US" sz="2400" dirty="0" smtClean="0"/>
              <a:t>support and/or helping </a:t>
            </a:r>
            <a:r>
              <a:rPr lang="en-US" sz="2400" dirty="0"/>
              <a:t>systems</a:t>
            </a:r>
          </a:p>
          <a:p>
            <a:pPr>
              <a:spcAft>
                <a:spcPts val="900"/>
              </a:spcAft>
            </a:pPr>
            <a:r>
              <a:rPr lang="en-US" sz="2400" dirty="0"/>
              <a:t>Creating art, movement, rhythm, music</a:t>
            </a:r>
          </a:p>
          <a:p>
            <a:pPr>
              <a:spcAft>
                <a:spcPts val="900"/>
              </a:spcAft>
            </a:pPr>
            <a:r>
              <a:rPr lang="en-US" sz="2400" dirty="0"/>
              <a:t>Learning together</a:t>
            </a:r>
          </a:p>
          <a:p>
            <a:pPr>
              <a:spcAft>
                <a:spcPts val="900"/>
              </a:spcAft>
            </a:pPr>
            <a:endParaRPr lang="en-US" sz="1500" dirty="0"/>
          </a:p>
        </p:txBody>
      </p:sp>
      <p:sp>
        <p:nvSpPr>
          <p:cNvPr id="2" name="TextBox 1"/>
          <p:cNvSpPr txBox="1"/>
          <p:nvPr/>
        </p:nvSpPr>
        <p:spPr>
          <a:xfrm>
            <a:off x="495300" y="342900"/>
            <a:ext cx="8369300" cy="584775"/>
          </a:xfrm>
          <a:prstGeom prst="rect">
            <a:avLst/>
          </a:prstGeom>
          <a:noFill/>
        </p:spPr>
        <p:txBody>
          <a:bodyPr wrap="square" rtlCol="0">
            <a:spAutoFit/>
          </a:bodyPr>
          <a:lstStyle/>
          <a:p>
            <a:pPr algn="ctr">
              <a:spcAft>
                <a:spcPts val="900"/>
              </a:spcAft>
            </a:pPr>
            <a:r>
              <a:rPr lang="en-US" sz="3200" dirty="0">
                <a:solidFill>
                  <a:schemeClr val="accent2">
                    <a:lumMod val="50000"/>
                  </a:schemeClr>
                </a:solidFill>
                <a:latin typeface="Agenda-Medium"/>
              </a:rPr>
              <a:t>What </a:t>
            </a:r>
            <a:r>
              <a:rPr lang="en-US" sz="3200" dirty="0" smtClean="0">
                <a:solidFill>
                  <a:schemeClr val="accent2">
                    <a:lumMod val="50000"/>
                  </a:schemeClr>
                </a:solidFill>
                <a:latin typeface="Agenda-Medium"/>
              </a:rPr>
              <a:t>Generates </a:t>
            </a:r>
            <a:r>
              <a:rPr lang="en-US" sz="3200" dirty="0">
                <a:solidFill>
                  <a:schemeClr val="accent2">
                    <a:lumMod val="50000"/>
                  </a:schemeClr>
                </a:solidFill>
                <a:latin typeface="Agenda-Medium"/>
              </a:rPr>
              <a:t>Belonging &amp; Support?</a:t>
            </a:r>
          </a:p>
        </p:txBody>
      </p:sp>
      <p:grpSp>
        <p:nvGrpSpPr>
          <p:cNvPr id="5" name="Group 7"/>
          <p:cNvGrpSpPr/>
          <p:nvPr/>
        </p:nvGrpSpPr>
        <p:grpSpPr>
          <a:xfrm>
            <a:off x="6574901" y="1234707"/>
            <a:ext cx="1991627" cy="1387629"/>
            <a:chOff x="4124323" y="3233858"/>
            <a:chExt cx="2040722" cy="2023943"/>
          </a:xfrm>
        </p:grpSpPr>
        <p:sp>
          <p:nvSpPr>
            <p:cNvPr id="6" name="Oval 5"/>
            <p:cNvSpPr/>
            <p:nvPr/>
          </p:nvSpPr>
          <p:spPr>
            <a:xfrm>
              <a:off x="4124323" y="3233858"/>
              <a:ext cx="2040722" cy="2023943"/>
            </a:xfrm>
            <a:prstGeom prst="ellipse">
              <a:avLst/>
            </a:prstGeom>
            <a:solidFill>
              <a:srgbClr val="E36C0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4"/>
            <p:cNvSpPr/>
            <p:nvPr/>
          </p:nvSpPr>
          <p:spPr>
            <a:xfrm>
              <a:off x="4423180" y="3530258"/>
              <a:ext cx="1443008" cy="1431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b="1" cap="all" dirty="0"/>
                <a:t>Attachment &amp; Belonging </a:t>
              </a:r>
            </a:p>
          </p:txBody>
        </p:sp>
      </p:grpSp>
    </p:spTree>
    <p:extLst>
      <p:ext uri="{BB962C8B-B14F-4D97-AF65-F5344CB8AC3E}">
        <p14:creationId xmlns:p14="http://schemas.microsoft.com/office/powerpoint/2010/main" val="164581859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1568503" y="571500"/>
          <a:ext cx="5606942"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35131" y="574767"/>
            <a:ext cx="8752115" cy="631031"/>
          </a:xfrm>
          <a:solidFill>
            <a:schemeClr val="bg1"/>
          </a:solidFill>
        </p:spPr>
        <p:txBody>
          <a:bodyPr>
            <a:normAutofit fontScale="90000"/>
          </a:bodyPr>
          <a:lstStyle/>
          <a:p>
            <a:r>
              <a:rPr lang="en-US" dirty="0" smtClean="0">
                <a:solidFill>
                  <a:srgbClr val="B94700"/>
                </a:solidFill>
                <a:latin typeface="Georgia" panose="02040502050405020303" pitchFamily="18" charset="0"/>
              </a:rPr>
              <a:t>Poor Mental Health Days</a:t>
            </a:r>
            <a:br>
              <a:rPr lang="en-US" dirty="0" smtClean="0">
                <a:solidFill>
                  <a:srgbClr val="B94700"/>
                </a:solidFill>
                <a:latin typeface="Georgia" panose="02040502050405020303" pitchFamily="18" charset="0"/>
              </a:rPr>
            </a:br>
            <a:r>
              <a:rPr lang="en-US" sz="2325" dirty="0">
                <a:solidFill>
                  <a:srgbClr val="B94700"/>
                </a:solidFill>
                <a:latin typeface="Georgia" panose="02040502050405020303" pitchFamily="18" charset="0"/>
              </a:rPr>
              <a:t>&amp; Feeling Supported, Satisfied, </a:t>
            </a:r>
            <a:r>
              <a:rPr lang="en-US" sz="2325" dirty="0" smtClean="0">
                <a:solidFill>
                  <a:srgbClr val="B94700"/>
                </a:solidFill>
                <a:latin typeface="Georgia" panose="02040502050405020303" pitchFamily="18" charset="0"/>
              </a:rPr>
              <a:t>Hopeful</a:t>
            </a:r>
            <a:br>
              <a:rPr lang="en-US" sz="2325" dirty="0" smtClean="0">
                <a:solidFill>
                  <a:srgbClr val="B94700"/>
                </a:solidFill>
                <a:latin typeface="Georgia" panose="02040502050405020303" pitchFamily="18" charset="0"/>
              </a:rPr>
            </a:br>
            <a:r>
              <a:rPr lang="en-US" sz="2325" dirty="0">
                <a:solidFill>
                  <a:srgbClr val="B94700"/>
                </a:solidFill>
                <a:latin typeface="Georgia" panose="02040502050405020303" pitchFamily="18" charset="0"/>
              </a:rPr>
              <a:t/>
            </a:r>
            <a:br>
              <a:rPr lang="en-US" sz="2325" dirty="0">
                <a:solidFill>
                  <a:srgbClr val="B94700"/>
                </a:solidFill>
                <a:latin typeface="Georgia" panose="02040502050405020303" pitchFamily="18" charset="0"/>
              </a:rPr>
            </a:br>
            <a:endParaRPr lang="en-US" sz="2325" dirty="0">
              <a:solidFill>
                <a:srgbClr val="B94700"/>
              </a:solidFill>
              <a:latin typeface="Georgia"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3500851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1281793" y="398873"/>
          <a:ext cx="6286500" cy="46672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1771650" y="171450"/>
            <a:ext cx="5829300" cy="857250"/>
          </a:xfrm>
          <a:solidFill>
            <a:schemeClr val="bg1"/>
          </a:solidFill>
        </p:spPr>
        <p:txBody>
          <a:bodyPr>
            <a:normAutofit fontScale="90000"/>
          </a:bodyPr>
          <a:lstStyle/>
          <a:p>
            <a:r>
              <a:rPr lang="en-US" dirty="0" smtClean="0">
                <a:solidFill>
                  <a:srgbClr val="B94700"/>
                </a:solidFill>
                <a:latin typeface="Georgia" panose="02040502050405020303" pitchFamily="18" charset="0"/>
              </a:rPr>
              <a:t>Poor Physical Health</a:t>
            </a:r>
            <a:br>
              <a:rPr lang="en-US" dirty="0" smtClean="0">
                <a:solidFill>
                  <a:srgbClr val="B94700"/>
                </a:solidFill>
                <a:latin typeface="Georgia" panose="02040502050405020303" pitchFamily="18" charset="0"/>
              </a:rPr>
            </a:br>
            <a:r>
              <a:rPr lang="en-US" sz="2325" dirty="0">
                <a:solidFill>
                  <a:srgbClr val="B94700"/>
                </a:solidFill>
                <a:latin typeface="Georgia" panose="02040502050405020303" pitchFamily="18" charset="0"/>
              </a:rPr>
              <a:t>&amp; Feeling Supported, Satisfied, Hopeful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2259142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1650" y="1085850"/>
            <a:ext cx="5829300" cy="1314450"/>
          </a:xfrm>
          <a:solidFill>
            <a:schemeClr val="bg1"/>
          </a:solidFill>
        </p:spPr>
        <p:txBody>
          <a:bodyPr>
            <a:normAutofit fontScale="90000"/>
          </a:bodyPr>
          <a:lstStyle/>
          <a:p>
            <a:r>
              <a:rPr lang="en-US" dirty="0" smtClean="0">
                <a:solidFill>
                  <a:srgbClr val="B94700"/>
                </a:solidFill>
                <a:latin typeface="Georgia" panose="02040502050405020303" pitchFamily="18" charset="0"/>
              </a:rPr>
              <a:t>Experiencing Hope +</a:t>
            </a:r>
            <a:br>
              <a:rPr lang="en-US" dirty="0" smtClean="0">
                <a:solidFill>
                  <a:srgbClr val="B94700"/>
                </a:solidFill>
                <a:latin typeface="Georgia" panose="02040502050405020303" pitchFamily="18" charset="0"/>
              </a:rPr>
            </a:br>
            <a:r>
              <a:rPr lang="en-US" dirty="0" smtClean="0">
                <a:solidFill>
                  <a:srgbClr val="B94700"/>
                </a:solidFill>
                <a:latin typeface="Georgia" panose="02040502050405020303" pitchFamily="18" charset="0"/>
              </a:rPr>
              <a:t>At Least Two People Who Help</a:t>
            </a:r>
            <a:br>
              <a:rPr lang="en-US" dirty="0" smtClean="0">
                <a:solidFill>
                  <a:srgbClr val="B94700"/>
                </a:solidFill>
                <a:latin typeface="Georgia" panose="02040502050405020303" pitchFamily="18" charset="0"/>
              </a:rPr>
            </a:br>
            <a:endParaRPr lang="en-US" dirty="0">
              <a:solidFill>
                <a:srgbClr val="B94700"/>
              </a:solidFill>
              <a:latin typeface="Georgia" panose="02040502050405020303" pitchFamily="18" charset="0"/>
            </a:endParaRPr>
          </a:p>
        </p:txBody>
      </p:sp>
    </p:spTree>
    <p:extLst>
      <p:ext uri="{BB962C8B-B14F-4D97-AF65-F5344CB8AC3E}">
        <p14:creationId xmlns:p14="http://schemas.microsoft.com/office/powerpoint/2010/main" val="3422854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641022" y="342901"/>
          <a:ext cx="5886450" cy="45148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300446" y="171450"/>
            <a:ext cx="8725988" cy="857250"/>
          </a:xfrm>
          <a:solidFill>
            <a:schemeClr val="bg1"/>
          </a:solidFill>
        </p:spPr>
        <p:txBody>
          <a:bodyPr>
            <a:normAutofit fontScale="90000"/>
          </a:bodyPr>
          <a:lstStyle/>
          <a:p>
            <a:r>
              <a:rPr lang="en-US" dirty="0" smtClean="0">
                <a:solidFill>
                  <a:srgbClr val="B94700"/>
                </a:solidFill>
                <a:latin typeface="Georgia" panose="02040502050405020303" pitchFamily="18" charset="0"/>
              </a:rPr>
              <a:t>Poor Mental Health Days</a:t>
            </a:r>
            <a:r>
              <a:rPr lang="en-US" dirty="0">
                <a:solidFill>
                  <a:srgbClr val="B94700"/>
                </a:solidFill>
                <a:latin typeface="Georgia" panose="02040502050405020303" pitchFamily="18" charset="0"/>
              </a:rPr>
              <a:t/>
            </a:r>
            <a:br>
              <a:rPr lang="en-US" dirty="0">
                <a:solidFill>
                  <a:srgbClr val="B94700"/>
                </a:solidFill>
                <a:latin typeface="Georgia" panose="02040502050405020303" pitchFamily="18" charset="0"/>
              </a:rPr>
            </a:br>
            <a:r>
              <a:rPr lang="en-US" sz="2325" dirty="0">
                <a:solidFill>
                  <a:srgbClr val="B94700"/>
                </a:solidFill>
                <a:latin typeface="Georgia" panose="02040502050405020303" pitchFamily="18" charset="0"/>
              </a:rPr>
              <a:t>&amp;  Experiencing Help &amp; Hope</a:t>
            </a:r>
          </a:p>
        </p:txBody>
      </p:sp>
      <p:sp>
        <p:nvSpPr>
          <p:cNvPr id="5" name="TextBox 4"/>
          <p:cNvSpPr txBox="1"/>
          <p:nvPr/>
        </p:nvSpPr>
        <p:spPr>
          <a:xfrm>
            <a:off x="3735977" y="4434381"/>
            <a:ext cx="822960"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5442857" y="4402115"/>
            <a:ext cx="822960" cy="369332"/>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3782898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714500" y="514350"/>
          <a:ext cx="5486400" cy="44005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248193" y="285750"/>
            <a:ext cx="8725989" cy="857250"/>
          </a:xfrm>
          <a:solidFill>
            <a:schemeClr val="bg1"/>
          </a:solidFill>
        </p:spPr>
        <p:txBody>
          <a:bodyPr>
            <a:normAutofit fontScale="90000"/>
          </a:bodyPr>
          <a:lstStyle/>
          <a:p>
            <a:r>
              <a:rPr lang="en-US" dirty="0" smtClean="0">
                <a:solidFill>
                  <a:srgbClr val="B94700"/>
                </a:solidFill>
                <a:latin typeface="Georgia" panose="02040502050405020303" pitchFamily="18" charset="0"/>
              </a:rPr>
              <a:t>Poor Physical Health Days</a:t>
            </a:r>
            <a:r>
              <a:rPr lang="en-US" dirty="0">
                <a:solidFill>
                  <a:srgbClr val="B94700"/>
                </a:solidFill>
                <a:latin typeface="Georgia" panose="02040502050405020303" pitchFamily="18" charset="0"/>
              </a:rPr>
              <a:t/>
            </a:r>
            <a:br>
              <a:rPr lang="en-US" dirty="0">
                <a:solidFill>
                  <a:srgbClr val="B94700"/>
                </a:solidFill>
                <a:latin typeface="Georgia" panose="02040502050405020303" pitchFamily="18" charset="0"/>
              </a:rPr>
            </a:br>
            <a:r>
              <a:rPr lang="en-US" sz="2325" dirty="0">
                <a:solidFill>
                  <a:srgbClr val="B94700"/>
                </a:solidFill>
                <a:latin typeface="Georgia" panose="02040502050405020303" pitchFamily="18" charset="0"/>
              </a:rPr>
              <a:t>&amp;  Experiencing Help &amp; Hope</a:t>
            </a:r>
          </a:p>
        </p:txBody>
      </p:sp>
      <p:sp>
        <p:nvSpPr>
          <p:cNvPr id="6" name="TextBox 5"/>
          <p:cNvSpPr txBox="1"/>
          <p:nvPr/>
        </p:nvSpPr>
        <p:spPr>
          <a:xfrm>
            <a:off x="3618412" y="4453516"/>
            <a:ext cx="822960"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5325292" y="4421250"/>
            <a:ext cx="822960" cy="369332"/>
          </a:xfrm>
          <a:prstGeom prst="rect">
            <a:avLst/>
          </a:prstGeom>
          <a:solidFill>
            <a:schemeClr val="bg1"/>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1014249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55305617"/>
              </p:ext>
            </p:extLst>
          </p:nvPr>
        </p:nvGraphicFramePr>
        <p:xfrm>
          <a:off x="1657350" y="1028700"/>
          <a:ext cx="5657850" cy="39433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1771650" y="114300"/>
            <a:ext cx="5829300" cy="1314450"/>
          </a:xfrm>
          <a:solidFill>
            <a:schemeClr val="bg1"/>
          </a:solidFill>
        </p:spPr>
        <p:txBody>
          <a:bodyPr>
            <a:normAutofit fontScale="90000"/>
          </a:bodyPr>
          <a:lstStyle/>
          <a:p>
            <a:r>
              <a:rPr lang="en-US" dirty="0" smtClean="0">
                <a:solidFill>
                  <a:srgbClr val="B94700"/>
                </a:solidFill>
                <a:latin typeface="Georgia" panose="02040502050405020303" pitchFamily="18" charset="0"/>
              </a:rPr>
              <a:t>Ability to Work</a:t>
            </a:r>
            <a:br>
              <a:rPr lang="en-US" dirty="0" smtClean="0">
                <a:solidFill>
                  <a:srgbClr val="B94700"/>
                </a:solidFill>
                <a:latin typeface="Georgia" panose="02040502050405020303" pitchFamily="18" charset="0"/>
              </a:rPr>
            </a:br>
            <a:r>
              <a:rPr lang="en-US" sz="2175" dirty="0">
                <a:solidFill>
                  <a:srgbClr val="B94700"/>
                </a:solidFill>
                <a:latin typeface="Georgia" panose="02040502050405020303" pitchFamily="18" charset="0"/>
              </a:rPr>
              <a:t>&amp; Experiencing Help &amp; Hope</a:t>
            </a:r>
            <a:br>
              <a:rPr lang="en-US" sz="2175" dirty="0">
                <a:solidFill>
                  <a:srgbClr val="B94700"/>
                </a:solidFill>
                <a:latin typeface="Georgia" panose="02040502050405020303" pitchFamily="18" charset="0"/>
              </a:rPr>
            </a:br>
            <a:endParaRPr lang="en-US" sz="2175" dirty="0">
              <a:solidFill>
                <a:srgbClr val="B94700"/>
              </a:solidFill>
              <a:latin typeface="Georgia" panose="02040502050405020303" pitchFamily="18" charset="0"/>
            </a:endParaRPr>
          </a:p>
        </p:txBody>
      </p:sp>
      <p:sp>
        <p:nvSpPr>
          <p:cNvPr id="5" name="TextBox 4"/>
          <p:cNvSpPr txBox="1"/>
          <p:nvPr/>
        </p:nvSpPr>
        <p:spPr>
          <a:xfrm>
            <a:off x="4147457" y="4434381"/>
            <a:ext cx="822960"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5854337" y="4402115"/>
            <a:ext cx="822960" cy="369332"/>
          </a:xfrm>
          <a:prstGeom prst="rect">
            <a:avLst/>
          </a:prstGeom>
          <a:solidFill>
            <a:schemeClr val="bg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2399797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044180"/>
            <a:ext cx="6690122" cy="371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rot="1037860">
            <a:off x="1472474" y="1361102"/>
            <a:ext cx="2443211" cy="2443211"/>
            <a:chOff x="1267181" y="3060193"/>
            <a:chExt cx="2975610" cy="2975610"/>
          </a:xfrm>
          <a:solidFill>
            <a:schemeClr val="bg1"/>
          </a:solidFill>
          <a:effectLst>
            <a:outerShdw blurRad="63500" sx="102000" sy="102000" algn="ctr" rotWithShape="0">
              <a:prstClr val="black">
                <a:alpha val="40000"/>
              </a:prstClr>
            </a:outerShdw>
          </a:effectLst>
        </p:grpSpPr>
        <p:sp>
          <p:nvSpPr>
            <p:cNvPr id="3" name="Shape 2"/>
            <p:cNvSpPr/>
            <p:nvPr/>
          </p:nvSpPr>
          <p:spPr>
            <a:xfrm rot="20560527">
              <a:off x="1267181" y="3060193"/>
              <a:ext cx="2975610" cy="2975610"/>
            </a:xfrm>
            <a:prstGeom prst="gear9">
              <a:avLst/>
            </a:prstGeom>
            <a:grpFill/>
            <a:ln w="92075">
              <a:solidFill>
                <a:srgbClr val="99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Shape 4"/>
            <p:cNvSpPr/>
            <p:nvPr/>
          </p:nvSpPr>
          <p:spPr>
            <a:xfrm rot="20560527">
              <a:off x="1537372" y="3919615"/>
              <a:ext cx="2405495" cy="1564115"/>
            </a:xfrm>
            <a:prstGeom prst="rect">
              <a:avLst/>
            </a:prstGeom>
            <a:no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ts val="2700"/>
                </a:lnSpc>
                <a:defRPr/>
              </a:pPr>
              <a:r>
                <a:rPr lang="en-US" sz="2700" b="1" dirty="0">
                  <a:solidFill>
                    <a:srgbClr val="990000"/>
                  </a:solidFill>
                  <a:latin typeface="Kreon" panose="02000506000000020004" pitchFamily="2" charset="0"/>
                </a:rPr>
                <a:t>Population</a:t>
              </a:r>
            </a:p>
            <a:p>
              <a:pPr algn="ctr" defTabSz="800100">
                <a:lnSpc>
                  <a:spcPts val="2700"/>
                </a:lnSpc>
                <a:defRPr/>
              </a:pPr>
              <a:r>
                <a:rPr lang="en-US" sz="2250" b="1" dirty="0">
                  <a:solidFill>
                    <a:srgbClr val="990000"/>
                  </a:solidFill>
                  <a:latin typeface="Kreon" panose="02000506000000020004" pitchFamily="2" charset="0"/>
                </a:rPr>
                <a:t>Affected</a:t>
              </a:r>
            </a:p>
            <a:p>
              <a:pPr algn="ctr" defTabSz="800100">
                <a:lnSpc>
                  <a:spcPts val="2250"/>
                </a:lnSpc>
                <a:defRPr/>
              </a:pPr>
              <a:r>
                <a:rPr lang="en-US" sz="2250" b="1" dirty="0">
                  <a:solidFill>
                    <a:srgbClr val="990000"/>
                  </a:solidFill>
                  <a:latin typeface="Kreon" panose="02000506000000020004" pitchFamily="2" charset="0"/>
                </a:rPr>
                <a:t>by ACEs</a:t>
              </a:r>
            </a:p>
          </p:txBody>
        </p:sp>
      </p:grpSp>
      <p:grpSp>
        <p:nvGrpSpPr>
          <p:cNvPr id="5" name="Group 4"/>
          <p:cNvGrpSpPr/>
          <p:nvPr/>
        </p:nvGrpSpPr>
        <p:grpSpPr>
          <a:xfrm>
            <a:off x="4000505" y="1485099"/>
            <a:ext cx="2177740" cy="3508649"/>
            <a:chOff x="644352" y="1258752"/>
            <a:chExt cx="3360642" cy="5414471"/>
          </a:xfrm>
          <a:solidFill>
            <a:schemeClr val="bg1"/>
          </a:solidFill>
          <a:effectLst>
            <a:outerShdw blurRad="63500" sx="102000" sy="102000" algn="ctr" rotWithShape="0">
              <a:prstClr val="black">
                <a:alpha val="40000"/>
              </a:prstClr>
            </a:outerShdw>
          </a:effectLst>
        </p:grpSpPr>
        <p:sp>
          <p:nvSpPr>
            <p:cNvPr id="6" name="Shape 5"/>
            <p:cNvSpPr/>
            <p:nvPr/>
          </p:nvSpPr>
          <p:spPr>
            <a:xfrm rot="228908">
              <a:off x="644352" y="1258752"/>
              <a:ext cx="2705099" cy="2741174"/>
            </a:xfrm>
            <a:prstGeom prst="gear6">
              <a:avLst/>
            </a:prstGeom>
            <a:grpFill/>
            <a:ln w="85725">
              <a:solidFill>
                <a:schemeClr val="accent1">
                  <a:lumMod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Shape 4"/>
            <p:cNvSpPr/>
            <p:nvPr/>
          </p:nvSpPr>
          <p:spPr>
            <a:xfrm>
              <a:off x="732539" y="1789144"/>
              <a:ext cx="2557588" cy="1314693"/>
            </a:xfrm>
            <a:prstGeom prst="rect">
              <a:avLst/>
            </a:prstGeom>
            <a:noFill/>
            <a:effectLst/>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ts val="2250"/>
                </a:lnSpc>
                <a:defRPr/>
              </a:pPr>
              <a:r>
                <a:rPr lang="en-US" sz="1350" b="1" dirty="0">
                  <a:solidFill>
                    <a:srgbClr val="BBE0E3">
                      <a:lumMod val="25000"/>
                    </a:srgbClr>
                  </a:solidFill>
                  <a:latin typeface="Kreon" panose="02000506000000020004" pitchFamily="2" charset="0"/>
                </a:rPr>
                <a:t>Community</a:t>
              </a:r>
            </a:p>
            <a:p>
              <a:pPr algn="ctr" defTabSz="800100">
                <a:lnSpc>
                  <a:spcPts val="2250"/>
                </a:lnSpc>
                <a:defRPr/>
              </a:pPr>
              <a:r>
                <a:rPr lang="en-US" sz="1350" b="1" dirty="0">
                  <a:solidFill>
                    <a:srgbClr val="BBE0E3">
                      <a:lumMod val="25000"/>
                    </a:srgbClr>
                  </a:solidFill>
                  <a:latin typeface="Kreon" panose="02000506000000020004" pitchFamily="2" charset="0"/>
                </a:rPr>
                <a:t>Services</a:t>
              </a:r>
            </a:p>
          </p:txBody>
        </p:sp>
        <p:sp>
          <p:nvSpPr>
            <p:cNvPr id="23" name="Shape 22"/>
            <p:cNvSpPr/>
            <p:nvPr/>
          </p:nvSpPr>
          <p:spPr>
            <a:xfrm rot="228908">
              <a:off x="1267916" y="3829608"/>
              <a:ext cx="2737078" cy="2843615"/>
            </a:xfrm>
            <a:prstGeom prst="gear6">
              <a:avLst/>
            </a:prstGeom>
            <a:grpFill/>
            <a:ln w="85725">
              <a:solidFill>
                <a:schemeClr val="accent1">
                  <a:lumMod val="2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Shape 4"/>
            <p:cNvSpPr/>
            <p:nvPr/>
          </p:nvSpPr>
          <p:spPr>
            <a:xfrm>
              <a:off x="1702658" y="4434924"/>
              <a:ext cx="1998966" cy="1398159"/>
            </a:xfrm>
            <a:prstGeom prst="rect">
              <a:avLst/>
            </a:prstGeom>
            <a:noFill/>
            <a:effectLst/>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ts val="2100"/>
                </a:lnSpc>
                <a:defRPr/>
              </a:pPr>
              <a:r>
                <a:rPr lang="en-US" sz="1950" b="1" dirty="0">
                  <a:solidFill>
                    <a:srgbClr val="BBE0E3">
                      <a:lumMod val="25000"/>
                    </a:srgbClr>
                  </a:solidFill>
                  <a:latin typeface="Kreon" panose="02000506000000020004" pitchFamily="2" charset="0"/>
                </a:rPr>
                <a:t>Education</a:t>
              </a:r>
            </a:p>
            <a:p>
              <a:pPr algn="ctr" defTabSz="800100">
                <a:lnSpc>
                  <a:spcPts val="2100"/>
                </a:lnSpc>
                <a:defRPr/>
              </a:pPr>
              <a:r>
                <a:rPr lang="en-US" sz="2100" b="1" dirty="0">
                  <a:solidFill>
                    <a:srgbClr val="BBE0E3">
                      <a:lumMod val="25000"/>
                    </a:srgbClr>
                  </a:solidFill>
                  <a:latin typeface="Kreon" panose="02000506000000020004" pitchFamily="2" charset="0"/>
                </a:rPr>
                <a:t>System</a:t>
              </a:r>
            </a:p>
          </p:txBody>
        </p:sp>
      </p:grpSp>
      <p:grpSp>
        <p:nvGrpSpPr>
          <p:cNvPr id="8" name="Group 10"/>
          <p:cNvGrpSpPr/>
          <p:nvPr/>
        </p:nvGrpSpPr>
        <p:grpSpPr>
          <a:xfrm>
            <a:off x="5794960" y="1355562"/>
            <a:ext cx="1406291" cy="1425044"/>
            <a:chOff x="4218119" y="-2305309"/>
            <a:chExt cx="2705100" cy="2741175"/>
          </a:xfrm>
          <a:solidFill>
            <a:schemeClr val="bg1"/>
          </a:solidFill>
          <a:effectLst>
            <a:outerShdw blurRad="63500" sx="102000" sy="102000" algn="ctr" rotWithShape="0">
              <a:prstClr val="black">
                <a:alpha val="40000"/>
              </a:prstClr>
            </a:outerShdw>
          </a:effectLst>
        </p:grpSpPr>
        <p:sp>
          <p:nvSpPr>
            <p:cNvPr id="12" name="Shape 11"/>
            <p:cNvSpPr/>
            <p:nvPr/>
          </p:nvSpPr>
          <p:spPr>
            <a:xfrm rot="228908">
              <a:off x="4218119" y="-2305309"/>
              <a:ext cx="2705100" cy="2741175"/>
            </a:xfrm>
            <a:prstGeom prst="gear6">
              <a:avLst/>
            </a:prstGeom>
            <a:grpFill/>
            <a:ln w="79375">
              <a:solidFill>
                <a:srgbClr val="CC33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Shape 4"/>
            <p:cNvSpPr/>
            <p:nvPr/>
          </p:nvSpPr>
          <p:spPr>
            <a:xfrm>
              <a:off x="4613970" y="-1614863"/>
              <a:ext cx="1771567" cy="1266762"/>
            </a:xfrm>
            <a:prstGeom prst="rect">
              <a:avLst/>
            </a:prstGeom>
            <a:noFill/>
            <a:effectLst/>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ts val="1650"/>
                </a:lnSpc>
                <a:defRPr/>
              </a:pPr>
              <a:r>
                <a:rPr lang="en-US" sz="1650" b="1" dirty="0">
                  <a:solidFill>
                    <a:srgbClr val="CC3300"/>
                  </a:solidFill>
                  <a:latin typeface="Kreon" panose="02000506000000020004" pitchFamily="2" charset="0"/>
                </a:rPr>
                <a:t>Other Special Services</a:t>
              </a:r>
            </a:p>
          </p:txBody>
        </p:sp>
      </p:grpSp>
      <p:sp>
        <p:nvSpPr>
          <p:cNvPr id="14" name="Rectangle 2"/>
          <p:cNvSpPr txBox="1">
            <a:spLocks noChangeArrowheads="1"/>
          </p:cNvSpPr>
          <p:nvPr/>
        </p:nvSpPr>
        <p:spPr>
          <a:xfrm>
            <a:off x="1143001" y="211466"/>
            <a:ext cx="6858000" cy="8572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Medium" panose="020B0603020102020204" pitchFamily="34" charset="0"/>
              </a:defRPr>
            </a:lvl2pPr>
            <a:lvl3pPr algn="ctr" rtl="0" eaLnBrk="0" fontAlgn="base" hangingPunct="0">
              <a:spcBef>
                <a:spcPct val="0"/>
              </a:spcBef>
              <a:spcAft>
                <a:spcPct val="0"/>
              </a:spcAft>
              <a:defRPr sz="4400">
                <a:solidFill>
                  <a:schemeClr val="tx2"/>
                </a:solidFill>
                <a:latin typeface="Franklin Gothic Medium" panose="020B0603020102020204" pitchFamily="34" charset="0"/>
              </a:defRPr>
            </a:lvl3pPr>
            <a:lvl4pPr algn="ctr" rtl="0" eaLnBrk="0" fontAlgn="base" hangingPunct="0">
              <a:spcBef>
                <a:spcPct val="0"/>
              </a:spcBef>
              <a:spcAft>
                <a:spcPct val="0"/>
              </a:spcAft>
              <a:defRPr sz="4400">
                <a:solidFill>
                  <a:schemeClr val="tx2"/>
                </a:solidFill>
                <a:latin typeface="Franklin Gothic Medium" panose="020B0603020102020204" pitchFamily="34" charset="0"/>
              </a:defRPr>
            </a:lvl4pPr>
            <a:lvl5pPr algn="ctr" rtl="0" eaLnBrk="0" fontAlgn="base" hangingPunct="0">
              <a:spcBef>
                <a:spcPct val="0"/>
              </a:spcBef>
              <a:spcAft>
                <a:spcPct val="0"/>
              </a:spcAft>
              <a:defRPr sz="4400">
                <a:solidFill>
                  <a:schemeClr val="tx2"/>
                </a:solidFill>
                <a:latin typeface="Franklin Gothic Medium" panose="020B0603020102020204"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sz="3200" kern="0" dirty="0">
                <a:solidFill>
                  <a:schemeClr val="tx2">
                    <a:lumMod val="50000"/>
                  </a:schemeClr>
                </a:solidFill>
                <a:latin typeface="Agenda-Medium"/>
              </a:rPr>
              <a:t>Building Self-Healing Communities</a:t>
            </a:r>
          </a:p>
        </p:txBody>
      </p:sp>
      <p:sp>
        <p:nvSpPr>
          <p:cNvPr id="256008" name="TextBox 15"/>
          <p:cNvSpPr txBox="1">
            <a:spLocks noChangeArrowheads="1"/>
          </p:cNvSpPr>
          <p:nvPr/>
        </p:nvSpPr>
        <p:spPr bwMode="auto">
          <a:xfrm>
            <a:off x="7429500" y="4857751"/>
            <a:ext cx="5715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0"/>
              </a:spcBef>
              <a:buFontTx/>
              <a:buNone/>
            </a:pPr>
            <a:r>
              <a:rPr lang="en-US" sz="750">
                <a:solidFill>
                  <a:srgbClr val="3C8C93"/>
                </a:solidFill>
                <a:latin typeface="Aller"/>
              </a:rPr>
              <a:t>© 2013</a:t>
            </a:r>
          </a:p>
        </p:txBody>
      </p:sp>
      <p:grpSp>
        <p:nvGrpSpPr>
          <p:cNvPr id="9" name="Group 19"/>
          <p:cNvGrpSpPr/>
          <p:nvPr/>
        </p:nvGrpSpPr>
        <p:grpSpPr>
          <a:xfrm>
            <a:off x="6169198" y="3016009"/>
            <a:ext cx="1406291" cy="1425044"/>
            <a:chOff x="4215739" y="2106982"/>
            <a:chExt cx="2705100" cy="2741175"/>
          </a:xfrm>
          <a:solidFill>
            <a:schemeClr val="bg1"/>
          </a:solidFill>
          <a:effectLst>
            <a:outerShdw blurRad="63500" sx="102000" sy="102000" algn="ctr" rotWithShape="0">
              <a:prstClr val="black">
                <a:alpha val="40000"/>
              </a:prstClr>
            </a:outerShdw>
          </a:effectLst>
        </p:grpSpPr>
        <p:sp>
          <p:nvSpPr>
            <p:cNvPr id="21" name="Shape 20"/>
            <p:cNvSpPr/>
            <p:nvPr/>
          </p:nvSpPr>
          <p:spPr>
            <a:xfrm rot="228908">
              <a:off x="4215739" y="2106982"/>
              <a:ext cx="2705100" cy="2741175"/>
            </a:xfrm>
            <a:prstGeom prst="gear6">
              <a:avLst/>
            </a:prstGeom>
            <a:grpFill/>
            <a:ln w="79375">
              <a:solidFill>
                <a:srgbClr val="CC33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Shape 4"/>
            <p:cNvSpPr/>
            <p:nvPr/>
          </p:nvSpPr>
          <p:spPr>
            <a:xfrm>
              <a:off x="4728687" y="2805111"/>
              <a:ext cx="1726981" cy="1260839"/>
            </a:xfrm>
            <a:prstGeom prst="rect">
              <a:avLst/>
            </a:prstGeom>
            <a:noFill/>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ts val="1875"/>
                </a:lnSpc>
                <a:defRPr/>
              </a:pPr>
              <a:r>
                <a:rPr lang="en-US" sz="1875" b="1" dirty="0">
                  <a:solidFill>
                    <a:srgbClr val="CC3300"/>
                  </a:solidFill>
                  <a:latin typeface="Kreon" panose="02000506000000020004" pitchFamily="2" charset="0"/>
                </a:rPr>
                <a:t>Justice</a:t>
              </a:r>
            </a:p>
            <a:p>
              <a:pPr algn="ctr" defTabSz="800100">
                <a:lnSpc>
                  <a:spcPts val="1875"/>
                </a:lnSpc>
                <a:defRPr/>
              </a:pPr>
              <a:r>
                <a:rPr lang="en-US" sz="1875" b="1" dirty="0">
                  <a:solidFill>
                    <a:srgbClr val="CC3300"/>
                  </a:solidFill>
                  <a:latin typeface="Kreon" panose="02000506000000020004" pitchFamily="2" charset="0"/>
                </a:rPr>
                <a:t>System</a:t>
              </a:r>
            </a:p>
          </p:txBody>
        </p:sp>
      </p:grpSp>
      <p:sp>
        <p:nvSpPr>
          <p:cNvPr id="30" name="Right Arrow 29"/>
          <p:cNvSpPr/>
          <p:nvPr/>
        </p:nvSpPr>
        <p:spPr>
          <a:xfrm rot="1324426">
            <a:off x="3236120" y="1157288"/>
            <a:ext cx="303610" cy="296466"/>
          </a:xfrm>
          <a:prstGeom prst="rightArrow">
            <a:avLst/>
          </a:prstGeom>
          <a:solidFill>
            <a:srgbClr val="FF9933"/>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2" name="Right Arrow 31"/>
          <p:cNvSpPr/>
          <p:nvPr/>
        </p:nvSpPr>
        <p:spPr>
          <a:xfrm rot="10800000">
            <a:off x="4546998" y="1120380"/>
            <a:ext cx="302419" cy="296465"/>
          </a:xfrm>
          <a:prstGeom prst="rightArrow">
            <a:avLst/>
          </a:prstGeom>
          <a:solidFill>
            <a:srgbClr val="FF9933"/>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3" name="Right Arrow 32"/>
          <p:cNvSpPr/>
          <p:nvPr/>
        </p:nvSpPr>
        <p:spPr>
          <a:xfrm rot="12813394">
            <a:off x="6980636" y="2682480"/>
            <a:ext cx="302419" cy="296465"/>
          </a:xfrm>
          <a:prstGeom prst="rightArrow">
            <a:avLst/>
          </a:prstGeom>
          <a:solidFill>
            <a:srgbClr val="FF9933"/>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4" name="Right Arrow 33"/>
          <p:cNvSpPr/>
          <p:nvPr/>
        </p:nvSpPr>
        <p:spPr>
          <a:xfrm rot="12008517">
            <a:off x="5607845" y="2971800"/>
            <a:ext cx="302419" cy="296466"/>
          </a:xfrm>
          <a:prstGeom prst="rightArrow">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5" name="Right Arrow 34"/>
          <p:cNvSpPr/>
          <p:nvPr/>
        </p:nvSpPr>
        <p:spPr>
          <a:xfrm rot="153160">
            <a:off x="2593182" y="3862389"/>
            <a:ext cx="302419" cy="297656"/>
          </a:xfrm>
          <a:prstGeom prst="rightArrow">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6" name="Right Arrow 35"/>
          <p:cNvSpPr/>
          <p:nvPr/>
        </p:nvSpPr>
        <p:spPr>
          <a:xfrm rot="926985">
            <a:off x="4962526" y="1148955"/>
            <a:ext cx="302419" cy="296465"/>
          </a:xfrm>
          <a:prstGeom prst="rightArrow">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7" name="Right Arrow 36"/>
          <p:cNvSpPr/>
          <p:nvPr/>
        </p:nvSpPr>
        <p:spPr>
          <a:xfrm rot="11483021">
            <a:off x="2871789" y="1047750"/>
            <a:ext cx="303610" cy="296466"/>
          </a:xfrm>
          <a:prstGeom prst="rightArrow">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8" name="Right Arrow 37"/>
          <p:cNvSpPr/>
          <p:nvPr/>
        </p:nvSpPr>
        <p:spPr>
          <a:xfrm rot="11296315">
            <a:off x="2180036" y="3825480"/>
            <a:ext cx="302419" cy="296465"/>
          </a:xfrm>
          <a:prstGeom prst="rightArrow">
            <a:avLst/>
          </a:prstGeom>
          <a:solidFill>
            <a:srgbClr val="FF9933"/>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39" name="Right Arrow 38"/>
          <p:cNvSpPr/>
          <p:nvPr/>
        </p:nvSpPr>
        <p:spPr>
          <a:xfrm rot="3413702">
            <a:off x="5896572" y="3230763"/>
            <a:ext cx="302419" cy="296465"/>
          </a:xfrm>
          <a:prstGeom prst="rightArrow">
            <a:avLst/>
          </a:prstGeom>
          <a:solidFill>
            <a:srgbClr val="FF9933"/>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40" name="Right Arrow 39"/>
          <p:cNvSpPr/>
          <p:nvPr/>
        </p:nvSpPr>
        <p:spPr>
          <a:xfrm rot="3272607">
            <a:off x="7287816" y="2953941"/>
            <a:ext cx="319088" cy="311944"/>
          </a:xfrm>
          <a:prstGeom prst="rightArrow">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Tree>
    <p:extLst>
      <p:ext uri="{BB962C8B-B14F-4D97-AF65-F5344CB8AC3E}">
        <p14:creationId xmlns:p14="http://schemas.microsoft.com/office/powerpoint/2010/main" val="1070320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445" y="365289"/>
            <a:ext cx="8582297" cy="631031"/>
          </a:xfrm>
        </p:spPr>
        <p:txBody>
          <a:bodyPr>
            <a:normAutofit fontScale="90000"/>
          </a:bodyPr>
          <a:lstStyle/>
          <a:p>
            <a:r>
              <a:rPr lang="en-US" dirty="0" smtClean="0">
                <a:solidFill>
                  <a:srgbClr val="B94700"/>
                </a:solidFill>
                <a:latin typeface="Georgia" panose="02040502050405020303" pitchFamily="18" charset="0"/>
              </a:rPr>
              <a:t>Layer Up</a:t>
            </a:r>
            <a:br>
              <a:rPr lang="en-US" dirty="0" smtClean="0">
                <a:solidFill>
                  <a:srgbClr val="B94700"/>
                </a:solidFill>
                <a:latin typeface="Georgia" panose="02040502050405020303" pitchFamily="18" charset="0"/>
              </a:rPr>
            </a:br>
            <a:r>
              <a:rPr lang="en-US" sz="2400" dirty="0">
                <a:solidFill>
                  <a:srgbClr val="C00000"/>
                </a:solidFill>
              </a:rPr>
              <a:t>Strengths in All Three Resilience </a:t>
            </a:r>
            <a:r>
              <a:rPr lang="en-US" sz="2400" dirty="0" smtClean="0">
                <a:solidFill>
                  <a:srgbClr val="C00000"/>
                </a:solidFill>
              </a:rPr>
              <a:t>Factors: </a:t>
            </a:r>
            <a:r>
              <a:rPr lang="en-US" sz="2400" dirty="0">
                <a:solidFill>
                  <a:srgbClr val="C00000"/>
                </a:solidFill>
              </a:rPr>
              <a:t>Population-Level Impacts</a:t>
            </a:r>
            <a:r>
              <a:rPr lang="en-US" sz="2400" dirty="0">
                <a:solidFill>
                  <a:srgbClr val="338872"/>
                </a:solidFill>
              </a:rPr>
              <a:t>	</a:t>
            </a:r>
            <a:endParaRPr lang="en-US" sz="2400" dirty="0">
              <a:solidFill>
                <a:srgbClr val="B94700"/>
              </a:solidFill>
              <a:latin typeface="Georgia" panose="02040502050405020303" pitchFamily="18" charset="0"/>
            </a:endParaRPr>
          </a:p>
        </p:txBody>
      </p:sp>
      <p:sp>
        <p:nvSpPr>
          <p:cNvPr id="5" name="TextBox 4"/>
          <p:cNvSpPr txBox="1"/>
          <p:nvPr/>
        </p:nvSpPr>
        <p:spPr>
          <a:xfrm>
            <a:off x="1477099" y="1380932"/>
            <a:ext cx="6238151" cy="3762568"/>
          </a:xfrm>
          <a:prstGeom prst="rect">
            <a:avLst/>
          </a:prstGeom>
          <a:noFill/>
        </p:spPr>
        <p:txBody>
          <a:bodyPr wrap="square" rtlCol="0">
            <a:spAutoFit/>
          </a:bodyPr>
          <a:lstStyle/>
          <a:p>
            <a:r>
              <a:rPr lang="en-US" sz="1350" dirty="0">
                <a:solidFill>
                  <a:srgbClr val="338872"/>
                </a:solidFill>
              </a:rPr>
              <a:t>		</a:t>
            </a:r>
            <a:endParaRPr lang="en-US" dirty="0">
              <a:solidFill>
                <a:srgbClr val="338872"/>
              </a:solidFill>
            </a:endParaRPr>
          </a:p>
          <a:p>
            <a:pPr marL="342900" indent="-342900">
              <a:buFont typeface="+mj-lt"/>
              <a:buAutoNum type="arabicPeriod"/>
            </a:pPr>
            <a:r>
              <a:rPr lang="en-US" b="1" dirty="0">
                <a:solidFill>
                  <a:srgbClr val="346D80"/>
                </a:solidFill>
              </a:rPr>
              <a:t>Feeling</a:t>
            </a:r>
            <a:r>
              <a:rPr lang="en-US" dirty="0">
                <a:solidFill>
                  <a:srgbClr val="346D80"/>
                </a:solidFill>
              </a:rPr>
              <a:t> socially &amp; emotionally supported, satisfied with life and hopeful </a:t>
            </a:r>
            <a:endParaRPr lang="en-US" b="1" dirty="0">
              <a:solidFill>
                <a:srgbClr val="346D80"/>
              </a:solidFill>
            </a:endParaRPr>
          </a:p>
          <a:p>
            <a:pPr marL="342900" indent="-342900">
              <a:buAutoNum type="arabicParenR"/>
            </a:pPr>
            <a:endParaRPr lang="en-US" b="1" dirty="0">
              <a:solidFill>
                <a:srgbClr val="346D80"/>
              </a:solidFill>
            </a:endParaRPr>
          </a:p>
          <a:p>
            <a:pPr marL="342900" indent="-342900">
              <a:buFont typeface="+mj-lt"/>
              <a:buAutoNum type="arabicPeriod" startAt="2"/>
            </a:pPr>
            <a:r>
              <a:rPr lang="en-US" b="1" dirty="0">
                <a:solidFill>
                  <a:srgbClr val="346D80"/>
                </a:solidFill>
              </a:rPr>
              <a:t>Experiencing </a:t>
            </a:r>
            <a:r>
              <a:rPr lang="en-US" dirty="0">
                <a:solidFill>
                  <a:srgbClr val="346D80"/>
                </a:solidFill>
              </a:rPr>
              <a:t>hope plus two or more people who give concrete help when needed </a:t>
            </a:r>
            <a:endParaRPr lang="en-US" b="1" dirty="0">
              <a:solidFill>
                <a:srgbClr val="346D80"/>
              </a:solidFill>
            </a:endParaRPr>
          </a:p>
          <a:p>
            <a:endParaRPr lang="en-US" b="1" dirty="0">
              <a:solidFill>
                <a:srgbClr val="346D80"/>
              </a:solidFill>
            </a:endParaRPr>
          </a:p>
          <a:p>
            <a:pPr marL="342900" indent="-342900">
              <a:buFont typeface="+mj-lt"/>
              <a:buAutoNum type="arabicPeriod" startAt="3"/>
            </a:pPr>
            <a:r>
              <a:rPr lang="en-US" b="1" dirty="0">
                <a:solidFill>
                  <a:srgbClr val="346D80"/>
                </a:solidFill>
              </a:rPr>
              <a:t>Community reciprocity </a:t>
            </a:r>
            <a:r>
              <a:rPr lang="en-US" dirty="0">
                <a:solidFill>
                  <a:srgbClr val="346D80"/>
                </a:solidFill>
              </a:rPr>
              <a:t>in watching out for children, intervening when they are in trouble, </a:t>
            </a:r>
            <a:r>
              <a:rPr lang="en-US" dirty="0" smtClean="0">
                <a:solidFill>
                  <a:srgbClr val="346D80"/>
                </a:solidFill>
              </a:rPr>
              <a:t>doing </a:t>
            </a:r>
            <a:r>
              <a:rPr lang="en-US" dirty="0">
                <a:solidFill>
                  <a:srgbClr val="346D80"/>
                </a:solidFill>
              </a:rPr>
              <a:t>favors for one </a:t>
            </a:r>
            <a:r>
              <a:rPr lang="en-US" dirty="0" smtClean="0">
                <a:solidFill>
                  <a:srgbClr val="346D80"/>
                </a:solidFill>
              </a:rPr>
              <a:t>another, reaching outside social groups to get help for friends.  </a:t>
            </a:r>
            <a:endParaRPr lang="en-US" dirty="0">
              <a:solidFill>
                <a:srgbClr val="346D80"/>
              </a:solidFill>
            </a:endParaRPr>
          </a:p>
          <a:p>
            <a:endParaRPr lang="en-US" dirty="0">
              <a:solidFill>
                <a:srgbClr val="162E36"/>
              </a:solidFill>
            </a:endParaRPr>
          </a:p>
          <a:p>
            <a:endParaRPr lang="en-US" sz="1350" dirty="0">
              <a:solidFill>
                <a:srgbClr val="346D80"/>
              </a:solidFill>
            </a:endParaRPr>
          </a:p>
          <a:p>
            <a:endParaRPr lang="en-US" sz="1350" dirty="0">
              <a:solidFill>
                <a:srgbClr val="346D80"/>
              </a:solidFill>
            </a:endParaRPr>
          </a:p>
        </p:txBody>
      </p:sp>
      <p:sp>
        <p:nvSpPr>
          <p:cNvPr id="8" name="Rectangle 4"/>
          <p:cNvSpPr>
            <a:spLocks noChangeArrowheads="1"/>
          </p:cNvSpPr>
          <p:nvPr/>
        </p:nvSpPr>
        <p:spPr bwMode="auto">
          <a:xfrm>
            <a:off x="1143000" y="3429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3150600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1650" y="171451"/>
            <a:ext cx="5829300" cy="631031"/>
          </a:xfrm>
        </p:spPr>
        <p:txBody>
          <a:bodyPr>
            <a:normAutofit fontScale="90000"/>
          </a:bodyPr>
          <a:lstStyle/>
          <a:p>
            <a:r>
              <a:rPr lang="en-US" dirty="0" smtClean="0">
                <a:solidFill>
                  <a:srgbClr val="B94700"/>
                </a:solidFill>
                <a:latin typeface="Georgia" panose="02040502050405020303" pitchFamily="18" charset="0"/>
              </a:rPr>
              <a:t>Community Reciprocity</a:t>
            </a:r>
            <a:endParaRPr lang="en-US" dirty="0">
              <a:solidFill>
                <a:srgbClr val="B94700"/>
              </a:solidFill>
              <a:latin typeface="Georgia" panose="02040502050405020303" pitchFamily="18" charset="0"/>
            </a:endParaRPr>
          </a:p>
        </p:txBody>
      </p:sp>
      <p:sp>
        <p:nvSpPr>
          <p:cNvPr id="5" name="TextBox 4"/>
          <p:cNvSpPr txBox="1"/>
          <p:nvPr/>
        </p:nvSpPr>
        <p:spPr>
          <a:xfrm>
            <a:off x="1477099" y="996319"/>
            <a:ext cx="6238151" cy="1892826"/>
          </a:xfrm>
          <a:prstGeom prst="rect">
            <a:avLst/>
          </a:prstGeom>
          <a:noFill/>
        </p:spPr>
        <p:txBody>
          <a:bodyPr wrap="square" rtlCol="0">
            <a:spAutoFit/>
          </a:bodyPr>
          <a:lstStyle/>
          <a:p>
            <a:pPr marL="342900" indent="-342900">
              <a:buAutoNum type="alphaLcPeriod"/>
            </a:pPr>
            <a:r>
              <a:rPr lang="en-US" dirty="0">
                <a:solidFill>
                  <a:srgbClr val="346D80"/>
                </a:solidFill>
              </a:rPr>
              <a:t>Watching out for children, </a:t>
            </a:r>
          </a:p>
          <a:p>
            <a:pPr marL="342900" indent="-342900">
              <a:buAutoNum type="alphaLcPeriod"/>
            </a:pPr>
            <a:r>
              <a:rPr lang="en-US" dirty="0">
                <a:solidFill>
                  <a:srgbClr val="346D80"/>
                </a:solidFill>
              </a:rPr>
              <a:t>Intervening when they are in trouble, </a:t>
            </a:r>
          </a:p>
          <a:p>
            <a:pPr marL="342900" indent="-342900">
              <a:buAutoNum type="alphaLcPeriod"/>
            </a:pPr>
            <a:r>
              <a:rPr lang="en-US" dirty="0" smtClean="0">
                <a:solidFill>
                  <a:srgbClr val="346D80"/>
                </a:solidFill>
              </a:rPr>
              <a:t>Doing </a:t>
            </a:r>
            <a:r>
              <a:rPr lang="en-US" dirty="0">
                <a:solidFill>
                  <a:srgbClr val="346D80"/>
                </a:solidFill>
              </a:rPr>
              <a:t>favors for one </a:t>
            </a:r>
            <a:r>
              <a:rPr lang="en-US" dirty="0" smtClean="0">
                <a:solidFill>
                  <a:srgbClr val="346D80"/>
                </a:solidFill>
              </a:rPr>
              <a:t>another</a:t>
            </a:r>
          </a:p>
          <a:p>
            <a:pPr marL="342900" indent="-342900">
              <a:buFontTx/>
              <a:buAutoNum type="alphaLcPeriod"/>
            </a:pPr>
            <a:r>
              <a:rPr lang="en-US" dirty="0">
                <a:solidFill>
                  <a:srgbClr val="346D80"/>
                </a:solidFill>
              </a:rPr>
              <a:t>Reaching outside friendship circle to seek help for friends </a:t>
            </a:r>
            <a:r>
              <a:rPr lang="en-US" dirty="0" smtClean="0">
                <a:solidFill>
                  <a:srgbClr val="346D80"/>
                </a:solidFill>
              </a:rPr>
              <a:t>  </a:t>
            </a:r>
            <a:endParaRPr lang="en-US" dirty="0">
              <a:solidFill>
                <a:srgbClr val="346D80"/>
              </a:solidFill>
            </a:endParaRPr>
          </a:p>
          <a:p>
            <a:endParaRPr lang="en-US" dirty="0">
              <a:solidFill>
                <a:srgbClr val="162E36"/>
              </a:solidFill>
            </a:endParaRPr>
          </a:p>
          <a:p>
            <a:endParaRPr lang="en-US" sz="1350" dirty="0">
              <a:solidFill>
                <a:srgbClr val="346D80"/>
              </a:solidFill>
            </a:endParaRPr>
          </a:p>
          <a:p>
            <a:endParaRPr lang="en-US" sz="1350" dirty="0">
              <a:solidFill>
                <a:srgbClr val="346D80"/>
              </a:solidFill>
            </a:endParaRPr>
          </a:p>
        </p:txBody>
      </p:sp>
      <p:sp>
        <p:nvSpPr>
          <p:cNvPr id="8" name="Rectangle 4"/>
          <p:cNvSpPr>
            <a:spLocks noChangeArrowheads="1"/>
          </p:cNvSpPr>
          <p:nvPr/>
        </p:nvSpPr>
        <p:spPr bwMode="auto">
          <a:xfrm>
            <a:off x="1143000" y="3429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 name="TextBox 3"/>
          <p:cNvSpPr txBox="1"/>
          <p:nvPr/>
        </p:nvSpPr>
        <p:spPr>
          <a:xfrm>
            <a:off x="1477099" y="2514600"/>
            <a:ext cx="5666651" cy="1708160"/>
          </a:xfrm>
          <a:prstGeom prst="rect">
            <a:avLst/>
          </a:prstGeom>
          <a:noFill/>
        </p:spPr>
        <p:txBody>
          <a:bodyPr wrap="square" rtlCol="0">
            <a:spAutoFit/>
          </a:bodyPr>
          <a:lstStyle/>
          <a:p>
            <a:pPr algn="ctr"/>
            <a:r>
              <a:rPr lang="en-US" sz="2100" dirty="0">
                <a:solidFill>
                  <a:srgbClr val="B94700"/>
                </a:solidFill>
              </a:rPr>
              <a:t>A Rising Tide Lifts All Boats</a:t>
            </a:r>
          </a:p>
          <a:p>
            <a:pPr algn="ctr"/>
            <a:r>
              <a:rPr lang="en-US" sz="2100" dirty="0">
                <a:solidFill>
                  <a:srgbClr val="346D80"/>
                </a:solidFill>
              </a:rPr>
              <a:t>Mental Illness</a:t>
            </a:r>
          </a:p>
          <a:p>
            <a:pPr algn="ctr"/>
            <a:r>
              <a:rPr lang="en-US" sz="2100" dirty="0">
                <a:solidFill>
                  <a:srgbClr val="346D80"/>
                </a:solidFill>
              </a:rPr>
              <a:t>Obesity</a:t>
            </a:r>
          </a:p>
          <a:p>
            <a:pPr algn="ctr"/>
            <a:r>
              <a:rPr lang="en-US" sz="2100" dirty="0">
                <a:solidFill>
                  <a:srgbClr val="346D80"/>
                </a:solidFill>
              </a:rPr>
              <a:t>Alcohol consumption</a:t>
            </a:r>
          </a:p>
          <a:p>
            <a:pPr algn="ctr"/>
            <a:r>
              <a:rPr lang="en-US" sz="2100" dirty="0">
                <a:solidFill>
                  <a:srgbClr val="346D80"/>
                </a:solidFill>
              </a:rPr>
              <a:t>Physical activity meeting recommended levels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4630485"/>
            <a:ext cx="1588770" cy="406336"/>
          </a:xfrm>
          <a:prstGeom prst="rect">
            <a:avLst/>
          </a:prstGeom>
        </p:spPr>
      </p:pic>
    </p:spTree>
    <p:extLst>
      <p:ext uri="{BB962C8B-B14F-4D97-AF65-F5344CB8AC3E}">
        <p14:creationId xmlns:p14="http://schemas.microsoft.com/office/powerpoint/2010/main" val="2461217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101476"/>
            <a:ext cx="8399417" cy="857250"/>
          </a:xfrm>
        </p:spPr>
        <p:txBody>
          <a:bodyPr>
            <a:normAutofit/>
          </a:bodyPr>
          <a:lstStyle/>
          <a:p>
            <a:r>
              <a:rPr lang="en-US" sz="3200" dirty="0" smtClean="0">
                <a:solidFill>
                  <a:schemeClr val="accent2">
                    <a:lumMod val="50000"/>
                  </a:schemeClr>
                </a:solidFill>
                <a:latin typeface="Agenda-Medium"/>
              </a:rPr>
              <a:t>Challenges with Behavioral Control</a:t>
            </a:r>
            <a:endParaRPr lang="en-US" sz="3200" dirty="0">
              <a:solidFill>
                <a:schemeClr val="accent2">
                  <a:lumMod val="50000"/>
                </a:schemeClr>
              </a:solidFill>
              <a:latin typeface="Agenda-Medium"/>
            </a:endParaRPr>
          </a:p>
        </p:txBody>
      </p:sp>
      <p:sp>
        <p:nvSpPr>
          <p:cNvPr id="3" name="Content Placeholder 2"/>
          <p:cNvSpPr>
            <a:spLocks noGrp="1"/>
          </p:cNvSpPr>
          <p:nvPr>
            <p:ph idx="1"/>
          </p:nvPr>
        </p:nvSpPr>
        <p:spPr>
          <a:xfrm>
            <a:off x="313509" y="963863"/>
            <a:ext cx="6248999" cy="3394472"/>
          </a:xfrm>
        </p:spPr>
        <p:txBody>
          <a:bodyPr/>
          <a:lstStyle/>
          <a:p>
            <a:r>
              <a:rPr lang="en-US" sz="2400" dirty="0" smtClean="0"/>
              <a:t>Poor modulation of impulses</a:t>
            </a:r>
          </a:p>
          <a:p>
            <a:r>
              <a:rPr lang="en-US" sz="2400" dirty="0" smtClean="0"/>
              <a:t>Self-destructive behavior</a:t>
            </a:r>
          </a:p>
          <a:p>
            <a:r>
              <a:rPr lang="en-US" sz="2400" dirty="0" smtClean="0"/>
              <a:t>Risk-taking behavior</a:t>
            </a:r>
          </a:p>
          <a:p>
            <a:r>
              <a:rPr lang="en-US" sz="2400" dirty="0" smtClean="0"/>
              <a:t>Aggression towards others</a:t>
            </a:r>
          </a:p>
          <a:p>
            <a:r>
              <a:rPr lang="en-US" sz="2400" dirty="0" smtClean="0"/>
              <a:t>Self-mutilation, oppositional or antisocial behavior</a:t>
            </a:r>
          </a:p>
          <a:p>
            <a:r>
              <a:rPr lang="en-US" sz="2400" dirty="0" smtClean="0"/>
              <a:t>Victimization</a:t>
            </a:r>
          </a:p>
          <a:p>
            <a:r>
              <a:rPr lang="en-US" sz="2400" dirty="0" smtClean="0"/>
              <a:t>Difficulty with rule compliance &amp; social cues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508" y="991384"/>
            <a:ext cx="2246702" cy="3366951"/>
          </a:xfrm>
          <a:prstGeom prst="rect">
            <a:avLst/>
          </a:prstGeom>
        </p:spPr>
      </p:pic>
      <p:sp>
        <p:nvSpPr>
          <p:cNvPr id="5" name="TextBox 4"/>
          <p:cNvSpPr txBox="1"/>
          <p:nvPr/>
        </p:nvSpPr>
        <p:spPr>
          <a:xfrm>
            <a:off x="313509" y="4358335"/>
            <a:ext cx="749808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Limited perception of </a:t>
            </a:r>
            <a:r>
              <a:rPr lang="en-US" sz="2400" dirty="0"/>
              <a:t>cause-and-effect consequences</a:t>
            </a:r>
          </a:p>
        </p:txBody>
      </p:sp>
    </p:spTree>
    <p:extLst>
      <p:ext uri="{BB962C8B-B14F-4D97-AF65-F5344CB8AC3E}">
        <p14:creationId xmlns:p14="http://schemas.microsoft.com/office/powerpoint/2010/main" val="4071804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2"/>
            <a:ext cx="8229600" cy="857250"/>
          </a:xfrm>
        </p:spPr>
        <p:txBody>
          <a:bodyPr>
            <a:normAutofit/>
          </a:bodyPr>
          <a:lstStyle/>
          <a:p>
            <a:r>
              <a:rPr lang="en-US" sz="3200" dirty="0" smtClean="0">
                <a:solidFill>
                  <a:schemeClr val="accent2">
                    <a:lumMod val="50000"/>
                  </a:schemeClr>
                </a:solidFill>
                <a:latin typeface="Agenda-Medium"/>
              </a:rPr>
              <a:t>The Magnitude of the Solution</a:t>
            </a:r>
            <a:endParaRPr lang="en-US" sz="3200" dirty="0">
              <a:solidFill>
                <a:schemeClr val="accent2">
                  <a:lumMod val="50000"/>
                </a:schemeClr>
              </a:solidFill>
              <a:latin typeface="Agenda-Medium"/>
            </a:endParaRPr>
          </a:p>
        </p:txBody>
      </p:sp>
      <p:sp>
        <p:nvSpPr>
          <p:cNvPr id="6" name="TextBox 5"/>
          <p:cNvSpPr txBox="1"/>
          <p:nvPr/>
        </p:nvSpPr>
        <p:spPr>
          <a:xfrm>
            <a:off x="810876" y="4513405"/>
            <a:ext cx="1657350" cy="507831"/>
          </a:xfrm>
          <a:prstGeom prst="rect">
            <a:avLst/>
          </a:prstGeom>
          <a:noFill/>
        </p:spPr>
        <p:txBody>
          <a:bodyPr wrap="square" rtlCol="0">
            <a:spAutoFit/>
          </a:bodyPr>
          <a:lstStyle/>
          <a:p>
            <a:pPr algn="ctr"/>
            <a:r>
              <a:rPr lang="en-US" sz="900" dirty="0">
                <a:solidFill>
                  <a:schemeClr val="accent6">
                    <a:lumMod val="50000"/>
                  </a:schemeClr>
                </a:solidFill>
              </a:rPr>
              <a:t>Population Attributable Risk </a:t>
            </a:r>
          </a:p>
          <a:p>
            <a:pPr algn="ctr"/>
            <a:r>
              <a:rPr lang="en-US" sz="900" dirty="0">
                <a:solidFill>
                  <a:schemeClr val="accent6">
                    <a:lumMod val="50000"/>
                  </a:schemeClr>
                </a:solidFill>
              </a:rPr>
              <a:t>for ACE–related problems ranges from 20% to </a:t>
            </a:r>
            <a:r>
              <a:rPr lang="en-US" sz="900" dirty="0" smtClean="0">
                <a:solidFill>
                  <a:schemeClr val="accent6">
                    <a:lumMod val="50000"/>
                  </a:schemeClr>
                </a:solidFill>
              </a:rPr>
              <a:t>80%</a:t>
            </a:r>
            <a:endParaRPr lang="en-US" sz="900" dirty="0">
              <a:solidFill>
                <a:schemeClr val="accent6">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775" y="838471"/>
            <a:ext cx="4239194" cy="4182765"/>
          </a:xfrm>
          <a:prstGeom prst="rect">
            <a:avLst/>
          </a:prstGeom>
        </p:spPr>
      </p:pic>
      <p:sp>
        <p:nvSpPr>
          <p:cNvPr id="3" name="TextBox 2"/>
          <p:cNvSpPr txBox="1"/>
          <p:nvPr/>
        </p:nvSpPr>
        <p:spPr>
          <a:xfrm>
            <a:off x="332829" y="1801653"/>
            <a:ext cx="2613444" cy="1754326"/>
          </a:xfrm>
          <a:prstGeom prst="rect">
            <a:avLst/>
          </a:prstGeom>
          <a:noFill/>
        </p:spPr>
        <p:txBody>
          <a:bodyPr wrap="square" rtlCol="0">
            <a:spAutoFit/>
          </a:bodyPr>
          <a:lstStyle/>
          <a:p>
            <a:pPr algn="ctr"/>
            <a:r>
              <a:rPr lang="en-US" dirty="0" smtClean="0"/>
              <a:t>60% of </a:t>
            </a:r>
          </a:p>
          <a:p>
            <a:pPr algn="ctr"/>
            <a:r>
              <a:rPr lang="en-US" dirty="0" smtClean="0"/>
              <a:t>History of Incarceration </a:t>
            </a:r>
          </a:p>
          <a:p>
            <a:pPr algn="ctr"/>
            <a:r>
              <a:rPr lang="en-US" dirty="0" smtClean="0"/>
              <a:t>as an Adult </a:t>
            </a:r>
          </a:p>
          <a:p>
            <a:pPr algn="ctr"/>
            <a:r>
              <a:rPr lang="en-US" dirty="0" smtClean="0"/>
              <a:t>is Attributable to ACES.</a:t>
            </a:r>
          </a:p>
          <a:p>
            <a:pPr algn="ctr"/>
            <a:endParaRPr lang="en-US" dirty="0"/>
          </a:p>
          <a:p>
            <a:pPr algn="ctr"/>
            <a:endParaRPr lang="en-US" dirty="0"/>
          </a:p>
        </p:txBody>
      </p:sp>
    </p:spTree>
    <p:extLst>
      <p:ext uri="{BB962C8B-B14F-4D97-AF65-F5344CB8AC3E}">
        <p14:creationId xmlns:p14="http://schemas.microsoft.com/office/powerpoint/2010/main" val="355289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aurie\AppData\Local\Microsoft\Windows\Temporary Internet Files\Content.IE5\3B6N4DKQ\MP90042228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878" y="653407"/>
            <a:ext cx="6188244" cy="40900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3691" y="189412"/>
            <a:ext cx="8830492" cy="584775"/>
          </a:xfrm>
          <a:prstGeom prst="rect">
            <a:avLst/>
          </a:prstGeom>
          <a:noFill/>
        </p:spPr>
        <p:txBody>
          <a:bodyPr wrap="square" rtlCol="0">
            <a:spAutoFit/>
          </a:bodyPr>
          <a:lstStyle/>
          <a:p>
            <a:pPr algn="ctr" defTabSz="685800"/>
            <a:r>
              <a:rPr lang="en-US" sz="3200" dirty="0">
                <a:solidFill>
                  <a:schemeClr val="accent2">
                    <a:lumMod val="50000"/>
                  </a:schemeClr>
                </a:solidFill>
                <a:latin typeface="Agenda-Medium"/>
              </a:rPr>
              <a:t>Each Person: A Unique Experience of the World</a:t>
            </a:r>
          </a:p>
        </p:txBody>
      </p:sp>
    </p:spTree>
    <p:extLst>
      <p:ext uri="{BB962C8B-B14F-4D97-AF65-F5344CB8AC3E}">
        <p14:creationId xmlns:p14="http://schemas.microsoft.com/office/powerpoint/2010/main" val="82266617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agic"/>
          <p:cNvPicPr>
            <a:picLocks noChangeAspect="1" noChangeArrowheads="1"/>
          </p:cNvPicPr>
          <p:nvPr/>
        </p:nvPicPr>
        <p:blipFill>
          <a:blip r:embed="rId3" cstate="print"/>
          <a:srcRect/>
          <a:stretch>
            <a:fillRect/>
          </a:stretch>
        </p:blipFill>
        <p:spPr bwMode="auto">
          <a:xfrm>
            <a:off x="4524375" y="2523754"/>
            <a:ext cx="95250" cy="95994"/>
          </a:xfrm>
          <a:prstGeom prst="rect">
            <a:avLst/>
          </a:prstGeom>
          <a:noFill/>
          <a:ln w="9525">
            <a:noFill/>
            <a:miter lim="800000"/>
            <a:headEnd/>
            <a:tailEnd/>
          </a:ln>
        </p:spPr>
      </p:pic>
      <p:sp>
        <p:nvSpPr>
          <p:cNvPr id="74758" name="Text Box 6"/>
          <p:cNvSpPr txBox="1">
            <a:spLocks noChangeArrowheads="1"/>
          </p:cNvSpPr>
          <p:nvPr/>
        </p:nvSpPr>
        <p:spPr bwMode="auto">
          <a:xfrm>
            <a:off x="687576" y="408198"/>
            <a:ext cx="7700996" cy="584775"/>
          </a:xfrm>
          <a:prstGeom prst="rect">
            <a:avLst/>
          </a:prstGeom>
          <a:noFill/>
          <a:ln w="9525">
            <a:noFill/>
            <a:miter lim="800000"/>
            <a:headEnd/>
            <a:tailEnd/>
          </a:ln>
        </p:spPr>
        <p:txBody>
          <a:bodyPr wrap="square">
            <a:spAutoFit/>
          </a:bodyPr>
          <a:lstStyle/>
          <a:p>
            <a:pPr algn="ctr"/>
            <a:r>
              <a:rPr lang="en-US" altLang="en-US" sz="3200" dirty="0">
                <a:solidFill>
                  <a:schemeClr val="accent2">
                    <a:lumMod val="50000"/>
                  </a:schemeClr>
                </a:solidFill>
                <a:latin typeface="Agenda-Medium"/>
              </a:rPr>
              <a:t>Adverse Childhood Experiences Study</a:t>
            </a:r>
          </a:p>
        </p:txBody>
      </p:sp>
      <p:sp>
        <p:nvSpPr>
          <p:cNvPr id="5" name="TextBox 4"/>
          <p:cNvSpPr txBox="1"/>
          <p:nvPr/>
        </p:nvSpPr>
        <p:spPr>
          <a:xfrm>
            <a:off x="1464114" y="1195310"/>
            <a:ext cx="8620411" cy="3231654"/>
          </a:xfrm>
          <a:prstGeom prst="rect">
            <a:avLst/>
          </a:prstGeom>
          <a:noFill/>
        </p:spPr>
        <p:txBody>
          <a:bodyPr wrap="square" rtlCol="0">
            <a:spAutoFit/>
          </a:bodyPr>
          <a:lstStyle/>
          <a:p>
            <a:pPr algn="l"/>
            <a:r>
              <a:rPr lang="en-US" sz="2400" dirty="0"/>
              <a:t>Largest Study of its Kind</a:t>
            </a:r>
          </a:p>
          <a:p>
            <a:pPr algn="l"/>
            <a:endParaRPr lang="en-US" sz="1200" dirty="0"/>
          </a:p>
          <a:p>
            <a:pPr algn="l"/>
            <a:r>
              <a:rPr lang="en-US" sz="2400" dirty="0"/>
              <a:t>Over 17,000 participants</a:t>
            </a:r>
          </a:p>
          <a:p>
            <a:pPr algn="l"/>
            <a:endParaRPr lang="en-US" sz="1200" dirty="0"/>
          </a:p>
          <a:p>
            <a:pPr algn="l"/>
            <a:r>
              <a:rPr lang="en-US" sz="2400" dirty="0"/>
              <a:t>Both Retrospective and Prospective</a:t>
            </a:r>
          </a:p>
          <a:p>
            <a:pPr algn="l"/>
            <a:endParaRPr lang="en-US" sz="1200" dirty="0"/>
          </a:p>
          <a:p>
            <a:pPr algn="l"/>
            <a:r>
              <a:rPr lang="en-US" sz="2400" dirty="0"/>
              <a:t>Over 100 Peer-Reviewed Journal Articles</a:t>
            </a:r>
          </a:p>
          <a:p>
            <a:pPr algn="l"/>
            <a:endParaRPr lang="en-US" sz="1200" dirty="0"/>
          </a:p>
          <a:p>
            <a:pPr algn="l"/>
            <a:r>
              <a:rPr lang="en-US" sz="2400" dirty="0"/>
              <a:t>Shifting the Paradigm</a:t>
            </a:r>
          </a:p>
          <a:p>
            <a:pPr algn="l"/>
            <a:endParaRPr lang="en-US" sz="1200" dirty="0"/>
          </a:p>
          <a:p>
            <a:pPr algn="l"/>
            <a:r>
              <a:rPr lang="en-US" sz="2400" dirty="0"/>
              <a:t>Helps Us Understand Drivers of Population </a:t>
            </a:r>
            <a:r>
              <a:rPr lang="en-US" sz="2400" dirty="0" smtClean="0"/>
              <a:t>Health</a:t>
            </a:r>
            <a:endParaRPr lang="en-US" sz="2400" dirty="0"/>
          </a:p>
        </p:txBody>
      </p:sp>
    </p:spTree>
    <p:extLst>
      <p:ext uri="{BB962C8B-B14F-4D97-AF65-F5344CB8AC3E}">
        <p14:creationId xmlns:p14="http://schemas.microsoft.com/office/powerpoint/2010/main" val="21439003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95839832"/>
              </p:ext>
            </p:extLst>
          </p:nvPr>
        </p:nvGraphicFramePr>
        <p:xfrm>
          <a:off x="1369561" y="127211"/>
          <a:ext cx="6629400" cy="4850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2482" y="4611973"/>
            <a:ext cx="1600200" cy="369332"/>
          </a:xfrm>
          <a:prstGeom prst="rect">
            <a:avLst/>
          </a:prstGeom>
          <a:noFill/>
        </p:spPr>
        <p:txBody>
          <a:bodyPr wrap="square" rtlCol="0">
            <a:spAutoFit/>
          </a:bodyPr>
          <a:lstStyle/>
          <a:p>
            <a:r>
              <a:rPr lang="en-US" dirty="0" smtClean="0"/>
              <a:t>Conception</a:t>
            </a:r>
            <a:endParaRPr lang="en-US" dirty="0"/>
          </a:p>
        </p:txBody>
      </p:sp>
      <p:sp>
        <p:nvSpPr>
          <p:cNvPr id="4" name="TextBox 3"/>
          <p:cNvSpPr txBox="1"/>
          <p:nvPr/>
        </p:nvSpPr>
        <p:spPr>
          <a:xfrm>
            <a:off x="159015" y="546235"/>
            <a:ext cx="1600200" cy="369332"/>
          </a:xfrm>
          <a:prstGeom prst="rect">
            <a:avLst/>
          </a:prstGeom>
          <a:noFill/>
        </p:spPr>
        <p:txBody>
          <a:bodyPr wrap="square" rtlCol="0">
            <a:spAutoFit/>
          </a:bodyPr>
          <a:lstStyle/>
          <a:p>
            <a:r>
              <a:rPr lang="en-US" dirty="0" smtClean="0"/>
              <a:t>Death</a:t>
            </a:r>
            <a:endParaRPr lang="en-US" dirty="0"/>
          </a:p>
        </p:txBody>
      </p:sp>
      <p:sp>
        <p:nvSpPr>
          <p:cNvPr id="5" name="Up Arrow 4"/>
          <p:cNvSpPr/>
          <p:nvPr/>
        </p:nvSpPr>
        <p:spPr>
          <a:xfrm>
            <a:off x="575881" y="915567"/>
            <a:ext cx="152401" cy="36964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8282" y="1160590"/>
            <a:ext cx="461665" cy="3124200"/>
          </a:xfrm>
          <a:prstGeom prst="rect">
            <a:avLst/>
          </a:prstGeom>
          <a:noFill/>
          <a:ln>
            <a:noFill/>
          </a:ln>
        </p:spPr>
        <p:txBody>
          <a:bodyPr vert="vert270" wrap="square" rtlCol="0">
            <a:spAutoFit/>
          </a:bodyPr>
          <a:lstStyle/>
          <a:p>
            <a:pPr algn="ctr"/>
            <a:r>
              <a:rPr lang="en-US" dirty="0" smtClean="0"/>
              <a:t>Life Course Perspective</a:t>
            </a:r>
            <a:endParaRPr lang="en-US" dirty="0"/>
          </a:p>
        </p:txBody>
      </p:sp>
      <p:cxnSp>
        <p:nvCxnSpPr>
          <p:cNvPr id="7" name="Straight Arrow Connector 6"/>
          <p:cNvCxnSpPr/>
          <p:nvPr/>
        </p:nvCxnSpPr>
        <p:spPr>
          <a:xfrm flipV="1">
            <a:off x="1411889" y="1263823"/>
            <a:ext cx="2133600" cy="304204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rot="18333103">
            <a:off x="1449989" y="2251456"/>
            <a:ext cx="2057400" cy="369332"/>
          </a:xfrm>
          <a:prstGeom prst="rect">
            <a:avLst/>
          </a:prstGeom>
          <a:noFill/>
        </p:spPr>
        <p:txBody>
          <a:bodyPr wrap="square" rtlCol="0">
            <a:spAutoFit/>
          </a:bodyPr>
          <a:lstStyle/>
          <a:p>
            <a:r>
              <a:rPr lang="en-US" dirty="0" smtClean="0"/>
              <a:t>Neurodevelopment</a:t>
            </a:r>
            <a:endParaRPr lang="en-US" dirty="0"/>
          </a:p>
        </p:txBody>
      </p:sp>
      <p:cxnSp>
        <p:nvCxnSpPr>
          <p:cNvPr id="9" name="Straight Arrow Connector 8"/>
          <p:cNvCxnSpPr/>
          <p:nvPr/>
        </p:nvCxnSpPr>
        <p:spPr>
          <a:xfrm>
            <a:off x="5784696" y="1284899"/>
            <a:ext cx="2133600" cy="2999891"/>
          </a:xfrm>
          <a:prstGeom prst="straightConnector1">
            <a:avLst/>
          </a:prstGeom>
          <a:ln w="28575">
            <a:solidFill>
              <a:srgbClr val="9966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3281027">
            <a:off x="5594195" y="2246800"/>
            <a:ext cx="2514600" cy="369332"/>
          </a:xfrm>
          <a:prstGeom prst="rect">
            <a:avLst/>
          </a:prstGeom>
          <a:noFill/>
        </p:spPr>
        <p:txBody>
          <a:bodyPr wrap="square" rtlCol="0">
            <a:spAutoFit/>
          </a:bodyPr>
          <a:lstStyle/>
          <a:p>
            <a:pPr algn="ctr"/>
            <a:r>
              <a:rPr lang="en-US" dirty="0" smtClean="0"/>
              <a:t>Epigenetics</a:t>
            </a:r>
            <a:endParaRPr lang="en-US" dirty="0"/>
          </a:p>
        </p:txBody>
      </p:sp>
    </p:spTree>
    <p:extLst>
      <p:ext uri="{BB962C8B-B14F-4D97-AF65-F5344CB8AC3E}">
        <p14:creationId xmlns:p14="http://schemas.microsoft.com/office/powerpoint/2010/main" val="2952334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descr="magic"/>
          <p:cNvPicPr>
            <a:picLocks noChangeAspect="1" noChangeArrowheads="1"/>
          </p:cNvPicPr>
          <p:nvPr/>
        </p:nvPicPr>
        <p:blipFill>
          <a:blip r:embed="rId3" cstate="print"/>
          <a:srcRect/>
          <a:stretch>
            <a:fillRect/>
          </a:stretch>
        </p:blipFill>
        <p:spPr bwMode="auto">
          <a:xfrm>
            <a:off x="4524375" y="2523754"/>
            <a:ext cx="95250" cy="95994"/>
          </a:xfrm>
          <a:prstGeom prst="rect">
            <a:avLst/>
          </a:prstGeom>
          <a:noFill/>
          <a:ln w="9525">
            <a:noFill/>
            <a:miter lim="800000"/>
            <a:headEnd/>
            <a:tailEnd/>
          </a:ln>
        </p:spPr>
      </p:pic>
      <p:sp>
        <p:nvSpPr>
          <p:cNvPr id="77831" name="Text Box 7"/>
          <p:cNvSpPr txBox="1">
            <a:spLocks noChangeArrowheads="1"/>
          </p:cNvSpPr>
          <p:nvPr/>
        </p:nvSpPr>
        <p:spPr bwMode="auto">
          <a:xfrm>
            <a:off x="4959771" y="1123406"/>
            <a:ext cx="2498304" cy="3139321"/>
          </a:xfrm>
          <a:prstGeom prst="rect">
            <a:avLst/>
          </a:prstGeom>
          <a:noFill/>
          <a:ln w="9525">
            <a:noFill/>
            <a:miter lim="800000"/>
            <a:headEnd/>
            <a:tailEnd/>
          </a:ln>
        </p:spPr>
        <p:txBody>
          <a:bodyPr wrap="square">
            <a:spAutoFit/>
          </a:bodyPr>
          <a:lstStyle/>
          <a:p>
            <a:pPr marL="260747" indent="-260747">
              <a:tabLst>
                <a:tab pos="260747" algn="l"/>
              </a:tabLst>
            </a:pPr>
            <a:r>
              <a:rPr lang="en-US" altLang="en-US" b="1" dirty="0">
                <a:solidFill>
                  <a:srgbClr val="C00000"/>
                </a:solidFill>
                <a:latin typeface="Calibri" pitchFamily="34" charset="0"/>
              </a:rPr>
              <a:t>Abuse</a:t>
            </a:r>
          </a:p>
          <a:p>
            <a:pPr marL="342900" indent="-342900">
              <a:buFont typeface="+mj-lt"/>
              <a:buAutoNum type="arabicPeriod" startAt="6"/>
              <a:tabLst>
                <a:tab pos="260747" algn="l"/>
              </a:tabLst>
            </a:pPr>
            <a:r>
              <a:rPr lang="en-US" altLang="en-US" dirty="0">
                <a:latin typeface="Calibri" pitchFamily="34" charset="0"/>
              </a:rPr>
              <a:t>Child physical abuse </a:t>
            </a:r>
          </a:p>
          <a:p>
            <a:pPr marL="342900" indent="-342900">
              <a:buFont typeface="+mj-lt"/>
              <a:buAutoNum type="arabicPeriod" startAt="6"/>
              <a:tabLst>
                <a:tab pos="260747" algn="l"/>
              </a:tabLst>
            </a:pPr>
            <a:r>
              <a:rPr lang="en-US" altLang="en-US" dirty="0">
                <a:latin typeface="Calibri" pitchFamily="34" charset="0"/>
              </a:rPr>
              <a:t>Child sexual abuse</a:t>
            </a:r>
          </a:p>
          <a:p>
            <a:pPr marL="342900" indent="-342900">
              <a:buFont typeface="+mj-lt"/>
              <a:buAutoNum type="arabicPeriod" startAt="6"/>
              <a:tabLst>
                <a:tab pos="260747" algn="l"/>
              </a:tabLst>
            </a:pPr>
            <a:r>
              <a:rPr lang="en-US" altLang="en-US" dirty="0">
                <a:latin typeface="Calibri" pitchFamily="34" charset="0"/>
              </a:rPr>
              <a:t>Child emotional abuse</a:t>
            </a:r>
          </a:p>
          <a:p>
            <a:pPr marL="260747" indent="-260747">
              <a:tabLst>
                <a:tab pos="260747" algn="l"/>
              </a:tabLst>
            </a:pPr>
            <a:endParaRPr lang="en-US" altLang="en-US" b="1" dirty="0" smtClean="0">
              <a:latin typeface="Calibri" pitchFamily="34" charset="0"/>
            </a:endParaRPr>
          </a:p>
          <a:p>
            <a:pPr marL="260747" indent="-260747">
              <a:tabLst>
                <a:tab pos="260747" algn="l"/>
              </a:tabLst>
            </a:pPr>
            <a:endParaRPr lang="en-US" altLang="en-US" b="1" dirty="0">
              <a:latin typeface="Calibri" pitchFamily="34" charset="0"/>
            </a:endParaRPr>
          </a:p>
          <a:p>
            <a:pPr marL="260747" indent="-260747">
              <a:tabLst>
                <a:tab pos="260747" algn="l"/>
              </a:tabLst>
            </a:pPr>
            <a:r>
              <a:rPr lang="en-US" altLang="en-US" b="1" dirty="0">
                <a:solidFill>
                  <a:srgbClr val="C00000"/>
                </a:solidFill>
                <a:latin typeface="Calibri" pitchFamily="34" charset="0"/>
              </a:rPr>
              <a:t>Neglect</a:t>
            </a:r>
          </a:p>
          <a:p>
            <a:pPr marL="342900" indent="-342900">
              <a:buFont typeface="+mj-lt"/>
              <a:buAutoNum type="arabicPeriod" startAt="9"/>
              <a:tabLst>
                <a:tab pos="260747" algn="l"/>
              </a:tabLst>
            </a:pPr>
            <a:r>
              <a:rPr lang="en-US" altLang="en-US" dirty="0">
                <a:latin typeface="Calibri" pitchFamily="34" charset="0"/>
              </a:rPr>
              <a:t>Physical Neglect</a:t>
            </a:r>
          </a:p>
          <a:p>
            <a:pPr marL="342900" indent="-342900">
              <a:buFont typeface="+mj-lt"/>
              <a:buAutoNum type="arabicPeriod" startAt="9"/>
              <a:tabLst>
                <a:tab pos="260747" algn="l"/>
              </a:tabLst>
            </a:pPr>
            <a:r>
              <a:rPr lang="en-US" altLang="en-US" dirty="0">
                <a:latin typeface="Calibri" pitchFamily="34" charset="0"/>
              </a:rPr>
              <a:t>Emotional Neglect</a:t>
            </a:r>
          </a:p>
          <a:p>
            <a:pPr marL="342900" indent="-342900">
              <a:buFont typeface="+mj-lt"/>
              <a:buAutoNum type="arabicPeriod" startAt="9"/>
              <a:tabLst>
                <a:tab pos="260747" algn="l"/>
              </a:tabLst>
            </a:pPr>
            <a:endParaRPr lang="en-US" altLang="en-US" b="1" dirty="0">
              <a:latin typeface="Calibri" pitchFamily="34" charset="0"/>
            </a:endParaRPr>
          </a:p>
        </p:txBody>
      </p:sp>
      <p:sp>
        <p:nvSpPr>
          <p:cNvPr id="2" name="TextBox 1"/>
          <p:cNvSpPr txBox="1"/>
          <p:nvPr/>
        </p:nvSpPr>
        <p:spPr>
          <a:xfrm>
            <a:off x="879582" y="1110343"/>
            <a:ext cx="3474720" cy="3416320"/>
          </a:xfrm>
          <a:prstGeom prst="rect">
            <a:avLst/>
          </a:prstGeom>
          <a:noFill/>
        </p:spPr>
        <p:txBody>
          <a:bodyPr wrap="square" rtlCol="0">
            <a:spAutoFit/>
          </a:bodyPr>
          <a:lstStyle/>
          <a:p>
            <a:pPr marL="260747" indent="-260747">
              <a:tabLst>
                <a:tab pos="260747" algn="l"/>
              </a:tabLst>
            </a:pPr>
            <a:r>
              <a:rPr lang="en-US" altLang="en-US" b="1" dirty="0">
                <a:solidFill>
                  <a:srgbClr val="C00000"/>
                </a:solidFill>
                <a:latin typeface="Calibri" pitchFamily="34" charset="0"/>
              </a:rPr>
              <a:t>Indicators of Family Dysfunction</a:t>
            </a:r>
          </a:p>
          <a:p>
            <a:pPr marL="342900" indent="-342900">
              <a:buFont typeface="+mj-lt"/>
              <a:buAutoNum type="arabicPeriod"/>
              <a:tabLst>
                <a:tab pos="260747" algn="l"/>
              </a:tabLst>
            </a:pPr>
            <a:r>
              <a:rPr lang="en-US" altLang="en-US" dirty="0">
                <a:latin typeface="Calibri" pitchFamily="34" charset="0"/>
              </a:rPr>
              <a:t>Mentally ill, depressed or suicidal person in home</a:t>
            </a:r>
          </a:p>
          <a:p>
            <a:pPr marL="342900" indent="-342900">
              <a:buFont typeface="+mj-lt"/>
              <a:buAutoNum type="arabicPeriod"/>
              <a:tabLst>
                <a:tab pos="260747" algn="l"/>
              </a:tabLst>
            </a:pPr>
            <a:r>
              <a:rPr lang="en-US" altLang="en-US" dirty="0">
                <a:latin typeface="Calibri" pitchFamily="34" charset="0"/>
              </a:rPr>
              <a:t>Drug addicted or alcoholic family member</a:t>
            </a:r>
          </a:p>
          <a:p>
            <a:pPr marL="342900" indent="-342900">
              <a:buFont typeface="+mj-lt"/>
              <a:buAutoNum type="arabicPeriod"/>
              <a:tabLst>
                <a:tab pos="260747" algn="l"/>
              </a:tabLst>
            </a:pPr>
            <a:r>
              <a:rPr lang="en-US" altLang="en-US" dirty="0">
                <a:latin typeface="Calibri" pitchFamily="34" charset="0"/>
              </a:rPr>
              <a:t>Parental discord – indicated by divorce, separation, abandonment</a:t>
            </a:r>
          </a:p>
          <a:p>
            <a:pPr marL="342900" indent="-342900">
              <a:buFont typeface="+mj-lt"/>
              <a:buAutoNum type="arabicPeriod"/>
              <a:tabLst>
                <a:tab pos="260747" algn="l"/>
              </a:tabLst>
            </a:pPr>
            <a:r>
              <a:rPr lang="en-US" altLang="en-US" dirty="0">
                <a:latin typeface="Calibri" pitchFamily="34" charset="0"/>
              </a:rPr>
              <a:t>Witnessing domestic violence against the mother</a:t>
            </a:r>
          </a:p>
          <a:p>
            <a:pPr marL="342900" indent="-342900">
              <a:buFont typeface="+mj-lt"/>
              <a:buAutoNum type="arabicPeriod"/>
              <a:tabLst>
                <a:tab pos="260747" algn="l"/>
              </a:tabLst>
            </a:pPr>
            <a:r>
              <a:rPr lang="en-US" altLang="en-US" dirty="0">
                <a:latin typeface="Calibri" pitchFamily="34" charset="0"/>
              </a:rPr>
              <a:t>Incarceration of any family member</a:t>
            </a:r>
            <a:endParaRPr lang="en-US" dirty="0">
              <a:latin typeface="Calibri" pitchFamily="34" charset="0"/>
            </a:endParaRPr>
          </a:p>
        </p:txBody>
      </p:sp>
      <p:sp>
        <p:nvSpPr>
          <p:cNvPr id="3" name="TextBox 2"/>
          <p:cNvSpPr txBox="1"/>
          <p:nvPr/>
        </p:nvSpPr>
        <p:spPr>
          <a:xfrm>
            <a:off x="694236" y="261257"/>
            <a:ext cx="7850777" cy="584775"/>
          </a:xfrm>
          <a:prstGeom prst="rect">
            <a:avLst/>
          </a:prstGeom>
          <a:noFill/>
        </p:spPr>
        <p:txBody>
          <a:bodyPr wrap="square" rtlCol="0">
            <a:spAutoFit/>
          </a:bodyPr>
          <a:lstStyle/>
          <a:p>
            <a:r>
              <a:rPr lang="en-US" sz="3200" dirty="0" smtClean="0">
                <a:solidFill>
                  <a:schemeClr val="tx2">
                    <a:lumMod val="50000"/>
                  </a:schemeClr>
                </a:solidFill>
                <a:latin typeface="Agenda-Medium"/>
              </a:rPr>
              <a:t>ACE Categories Considered in the Study</a:t>
            </a:r>
            <a:endParaRPr lang="en-US" sz="3200" dirty="0">
              <a:solidFill>
                <a:schemeClr val="tx2">
                  <a:lumMod val="50000"/>
                </a:schemeClr>
              </a:solidFill>
              <a:latin typeface="Agenda-Medium"/>
            </a:endParaRPr>
          </a:p>
        </p:txBody>
      </p:sp>
    </p:spTree>
    <p:extLst>
      <p:ext uri="{BB962C8B-B14F-4D97-AF65-F5344CB8AC3E}">
        <p14:creationId xmlns:p14="http://schemas.microsoft.com/office/powerpoint/2010/main" val="152832823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81505" y="1035696"/>
            <a:ext cx="3341630" cy="3189214"/>
          </a:xfrm>
          <a:prstGeom prst="ellipse">
            <a:avLst/>
          </a:prstGeom>
          <a:solidFill>
            <a:srgbClr val="FFFF66"/>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grpSp>
        <p:nvGrpSpPr>
          <p:cNvPr id="3" name="Group 2"/>
          <p:cNvGrpSpPr/>
          <p:nvPr/>
        </p:nvGrpSpPr>
        <p:grpSpPr>
          <a:xfrm>
            <a:off x="1559106" y="1035696"/>
            <a:ext cx="3199840" cy="3189214"/>
            <a:chOff x="1845934" y="280982"/>
            <a:chExt cx="2410587" cy="2410586"/>
          </a:xfrm>
          <a:solidFill>
            <a:schemeClr val="accent4">
              <a:lumMod val="20000"/>
              <a:lumOff val="80000"/>
            </a:schemeClr>
          </a:solidFill>
        </p:grpSpPr>
        <p:sp>
          <p:nvSpPr>
            <p:cNvPr id="4" name="Oval 3"/>
            <p:cNvSpPr/>
            <p:nvPr/>
          </p:nvSpPr>
          <p:spPr>
            <a:xfrm>
              <a:off x="1845934" y="280982"/>
              <a:ext cx="2410587" cy="2410586"/>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6"/>
            <p:cNvSpPr/>
            <p:nvPr/>
          </p:nvSpPr>
          <p:spPr>
            <a:xfrm>
              <a:off x="2339996" y="540930"/>
              <a:ext cx="1389888" cy="1842066"/>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422400">
                <a:lnSpc>
                  <a:spcPct val="100000"/>
                </a:lnSpc>
                <a:spcBef>
                  <a:spcPct val="0"/>
                </a:spcBef>
                <a:spcAft>
                  <a:spcPts val="0"/>
                </a:spcAft>
              </a:pPr>
              <a:r>
                <a:rPr lang="en-US" sz="3200" kern="1200" dirty="0" smtClean="0">
                  <a:solidFill>
                    <a:schemeClr val="tx2">
                      <a:lumMod val="50000"/>
                    </a:schemeClr>
                  </a:solidFill>
                </a:rPr>
                <a:t>87% </a:t>
              </a:r>
            </a:p>
            <a:p>
              <a:pPr lvl="0" algn="ctr" defTabSz="1422400">
                <a:lnSpc>
                  <a:spcPct val="100000"/>
                </a:lnSpc>
                <a:spcBef>
                  <a:spcPct val="0"/>
                </a:spcBef>
                <a:spcAft>
                  <a:spcPts val="0"/>
                </a:spcAft>
              </a:pPr>
              <a:r>
                <a:rPr lang="en-US" sz="3200" kern="1200" dirty="0" smtClean="0">
                  <a:solidFill>
                    <a:schemeClr val="tx2">
                      <a:lumMod val="50000"/>
                    </a:schemeClr>
                  </a:solidFill>
                </a:rPr>
                <a:t>with 1 ACE </a:t>
              </a:r>
            </a:p>
            <a:p>
              <a:pPr lvl="0" algn="ctr" defTabSz="1422400">
                <a:lnSpc>
                  <a:spcPct val="100000"/>
                </a:lnSpc>
                <a:spcBef>
                  <a:spcPct val="0"/>
                </a:spcBef>
                <a:spcAft>
                  <a:spcPts val="0"/>
                </a:spcAft>
              </a:pPr>
              <a:r>
                <a:rPr lang="en-US" sz="3200" dirty="0">
                  <a:solidFill>
                    <a:schemeClr val="tx2">
                      <a:lumMod val="50000"/>
                    </a:schemeClr>
                  </a:solidFill>
                </a:rPr>
                <a:t>H</a:t>
              </a:r>
              <a:r>
                <a:rPr lang="en-US" sz="3200" kern="1200" dirty="0" smtClean="0">
                  <a:solidFill>
                    <a:schemeClr val="tx2">
                      <a:lumMod val="50000"/>
                    </a:schemeClr>
                  </a:solidFill>
                </a:rPr>
                <a:t>ave </a:t>
              </a:r>
              <a:r>
                <a:rPr lang="en-US" sz="3200" dirty="0">
                  <a:solidFill>
                    <a:schemeClr val="tx2">
                      <a:lumMod val="50000"/>
                    </a:schemeClr>
                  </a:solidFill>
                </a:rPr>
                <a:t>A</a:t>
              </a:r>
              <a:r>
                <a:rPr lang="en-US" sz="3200" kern="1200" dirty="0" smtClean="0">
                  <a:solidFill>
                    <a:schemeClr val="tx2">
                      <a:lumMod val="50000"/>
                    </a:schemeClr>
                  </a:solidFill>
                </a:rPr>
                <a:t>nother</a:t>
              </a:r>
              <a:endParaRPr lang="en-US" sz="3200" kern="1200" dirty="0">
                <a:solidFill>
                  <a:schemeClr val="tx2">
                    <a:lumMod val="50000"/>
                  </a:schemeClr>
                </a:solidFill>
              </a:endParaRPr>
            </a:p>
          </p:txBody>
        </p:sp>
      </p:grpSp>
      <p:sp>
        <p:nvSpPr>
          <p:cNvPr id="8" name="TextBox 7"/>
          <p:cNvSpPr txBox="1"/>
          <p:nvPr/>
        </p:nvSpPr>
        <p:spPr>
          <a:xfrm>
            <a:off x="1412580" y="278965"/>
            <a:ext cx="6508139" cy="584775"/>
          </a:xfrm>
          <a:prstGeom prst="rect">
            <a:avLst/>
          </a:prstGeom>
          <a:noFill/>
        </p:spPr>
        <p:txBody>
          <a:bodyPr wrap="square" rtlCol="0">
            <a:spAutoFit/>
          </a:bodyPr>
          <a:lstStyle/>
          <a:p>
            <a:pPr algn="ctr">
              <a:tabLst>
                <a:tab pos="173831" algn="l"/>
              </a:tabLst>
            </a:pPr>
            <a:r>
              <a:rPr lang="en-US" altLang="en-US" sz="3200" dirty="0">
                <a:solidFill>
                  <a:schemeClr val="tx2">
                    <a:lumMod val="50000"/>
                  </a:schemeClr>
                </a:solidFill>
                <a:latin typeface="Agenda-Medium"/>
              </a:rPr>
              <a:t>ACE Categories are Interrelated</a:t>
            </a:r>
          </a:p>
        </p:txBody>
      </p:sp>
      <p:sp>
        <p:nvSpPr>
          <p:cNvPr id="9" name="TextBox 8"/>
          <p:cNvSpPr txBox="1"/>
          <p:nvPr/>
        </p:nvSpPr>
        <p:spPr>
          <a:xfrm>
            <a:off x="5414769" y="1443976"/>
            <a:ext cx="2347262" cy="2308324"/>
          </a:xfrm>
          <a:prstGeom prst="rect">
            <a:avLst/>
          </a:prstGeom>
          <a:noFill/>
        </p:spPr>
        <p:txBody>
          <a:bodyPr wrap="square" rtlCol="0">
            <a:spAutoFit/>
          </a:bodyPr>
          <a:lstStyle/>
          <a:p>
            <a:pPr algn="ctr"/>
            <a:r>
              <a:rPr lang="en-US" sz="2400" b="1" dirty="0">
                <a:solidFill>
                  <a:srgbClr val="CC3300"/>
                </a:solidFill>
                <a:latin typeface="Calibri" pitchFamily="34" charset="0"/>
              </a:rPr>
              <a:t>ACEs Have Cumulative Effect:  ACE Score = Number of Categories of ACEs (1-10)</a:t>
            </a:r>
          </a:p>
        </p:txBody>
      </p:sp>
    </p:spTree>
    <p:extLst>
      <p:ext uri="{BB962C8B-B14F-4D97-AF65-F5344CB8AC3E}">
        <p14:creationId xmlns:p14="http://schemas.microsoft.com/office/powerpoint/2010/main" val="733087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D16328"/>
      </a:accent1>
      <a:accent2>
        <a:srgbClr val="398191"/>
      </a:accent2>
      <a:accent3>
        <a:srgbClr val="AC2024"/>
      </a:accent3>
      <a:accent4>
        <a:srgbClr val="8BADA4"/>
      </a:accent4>
      <a:accent5>
        <a:srgbClr val="E5DCC1"/>
      </a:accent5>
      <a:accent6>
        <a:srgbClr val="FCE08C"/>
      </a:accent6>
      <a:hlink>
        <a:srgbClr val="DE5715"/>
      </a:hlink>
      <a:folHlink>
        <a:srgbClr val="306D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22786</TotalTime>
  <Words>4740</Words>
  <Application>Microsoft Office PowerPoint</Application>
  <PresentationFormat>On-screen Show (16:9)</PresentationFormat>
  <Paragraphs>512</Paragraphs>
  <Slides>40</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Slide</vt:lpstr>
      <vt:lpstr>The Magnitude of the Solution</vt:lpstr>
      <vt:lpstr>PowerPoint Presentation</vt:lpstr>
      <vt:lpstr>Sequential Development</vt:lpstr>
      <vt:lpstr>Challenges with Behavioral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ACEs &amp; History of Homelessness</vt:lpstr>
      <vt:lpstr>PowerPoint Presentation</vt:lpstr>
      <vt:lpstr>PowerPoint Presentation</vt:lpstr>
      <vt:lpstr>Enduring Effects</vt:lpstr>
      <vt:lpstr>PowerPoint Presentation</vt:lpstr>
      <vt:lpstr>Adult Adversity Compounds Effects</vt:lpstr>
      <vt:lpstr>Generational &amp; Life Course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Poor Mental Health Days &amp; Feeling Supported, Satisfied, Hopeful  </vt:lpstr>
      <vt:lpstr>Poor Physical Health &amp; Feeling Supported, Satisfied, Hopeful</vt:lpstr>
      <vt:lpstr>Experiencing Hope + At Least Two People Who Help </vt:lpstr>
      <vt:lpstr>Poor Mental Health Days &amp;  Experiencing Help &amp; Hope</vt:lpstr>
      <vt:lpstr>Poor Physical Health Days &amp;  Experiencing Help &amp; Hope</vt:lpstr>
      <vt:lpstr>Ability to Work &amp; Experiencing Help &amp; Hope </vt:lpstr>
      <vt:lpstr>PowerPoint Presentation</vt:lpstr>
      <vt:lpstr>Layer Up Strengths in All Three Resilience Factors: Population-Level Impacts </vt:lpstr>
      <vt:lpstr>Community Reciprocity</vt:lpstr>
      <vt:lpstr>The Magnitude of the Solution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Sasha</dc:creator>
  <cp:lastModifiedBy>Michael McLaughlin</cp:lastModifiedBy>
  <cp:revision>575</cp:revision>
  <dcterms:created xsi:type="dcterms:W3CDTF">2013-02-12T23:20:32Z</dcterms:created>
  <dcterms:modified xsi:type="dcterms:W3CDTF">2014-08-14T16:08:54Z</dcterms:modified>
</cp:coreProperties>
</file>